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diagrams/quickStyle1.xml" ContentType="application/vnd.openxmlformats-officedocument.drawingml.diagramStyle+xml"/>
  <Override PartName="/ppt/slideLayouts/slideLayout2.xml" ContentType="application/vnd.openxmlformats-officedocument.presentationml.slideLayout+xml"/>
  <Override PartName="/ppt/diagrams/layout1.xml" ContentType="application/vnd.openxmlformats-officedocument.drawingml.diagramLayout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diagrams/drawing1.xml" ContentType="application/vnd.ms-office.drawingml.diagramDrawing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4899" r:id="rId1"/>
  </p:sldMasterIdLst>
  <p:notesMasterIdLst>
    <p:notesMasterId r:id="rId23"/>
  </p:notesMasterIdLst>
  <p:sldIdLst>
    <p:sldId id="256" r:id="rId2"/>
    <p:sldId id="257" r:id="rId3"/>
    <p:sldId id="278" r:id="rId4"/>
    <p:sldId id="258" r:id="rId5"/>
    <p:sldId id="279" r:id="rId6"/>
    <p:sldId id="268" r:id="rId7"/>
    <p:sldId id="270" r:id="rId8"/>
    <p:sldId id="269" r:id="rId9"/>
    <p:sldId id="264" r:id="rId10"/>
    <p:sldId id="262" r:id="rId11"/>
    <p:sldId id="267" r:id="rId12"/>
    <p:sldId id="263" r:id="rId13"/>
    <p:sldId id="260" r:id="rId14"/>
    <p:sldId id="261" r:id="rId15"/>
    <p:sldId id="272" r:id="rId16"/>
    <p:sldId id="275" r:id="rId17"/>
    <p:sldId id="277" r:id="rId18"/>
    <p:sldId id="273" r:id="rId19"/>
    <p:sldId id="274" r:id="rId20"/>
    <p:sldId id="265" r:id="rId21"/>
    <p:sldId id="26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vertBarState="maximized"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8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182725-28F3-9C4E-A094-0D01ED4B651C}" type="doc">
      <dgm:prSet loTypeId="urn:microsoft.com/office/officeart/2005/8/layout/balance1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4781E7-2A46-D443-97D3-FB45CBC5B240}">
      <dgm:prSet phldrT="[Text]"/>
      <dgm:spPr/>
      <dgm:t>
        <a:bodyPr/>
        <a:lstStyle/>
        <a:p>
          <a:r>
            <a:rPr lang="en-US" dirty="0" smtClean="0"/>
            <a:t>Resource Development</a:t>
          </a:r>
          <a:endParaRPr lang="en-US" dirty="0"/>
        </a:p>
      </dgm:t>
    </dgm:pt>
    <dgm:pt modelId="{BBA3CB20-F04A-B943-941C-C99EC2CF733A}" type="parTrans" cxnId="{2DD45914-3FDC-0240-9BB2-031E55AC96DB}">
      <dgm:prSet/>
      <dgm:spPr/>
      <dgm:t>
        <a:bodyPr/>
        <a:lstStyle/>
        <a:p>
          <a:endParaRPr lang="en-US"/>
        </a:p>
      </dgm:t>
    </dgm:pt>
    <dgm:pt modelId="{E6036116-3797-FD42-BD64-3AD7AF48C456}" type="sibTrans" cxnId="{2DD45914-3FDC-0240-9BB2-031E55AC96DB}">
      <dgm:prSet/>
      <dgm:spPr/>
      <dgm:t>
        <a:bodyPr/>
        <a:lstStyle/>
        <a:p>
          <a:endParaRPr lang="en-US"/>
        </a:p>
      </dgm:t>
    </dgm:pt>
    <dgm:pt modelId="{663C0953-B4E3-004A-877C-01CFD7D3145A}">
      <dgm:prSet phldrT="[Text]"/>
      <dgm:spPr/>
      <dgm:t>
        <a:bodyPr/>
        <a:lstStyle/>
        <a:p>
          <a:r>
            <a:rPr lang="en-US" dirty="0" smtClean="0"/>
            <a:t>AANAPISI</a:t>
          </a:r>
          <a:endParaRPr lang="en-US" dirty="0"/>
        </a:p>
      </dgm:t>
    </dgm:pt>
    <dgm:pt modelId="{3E686FB8-8339-F449-81DA-DBC0FC259694}" type="parTrans" cxnId="{6942AD27-277E-7E42-9FBC-C3A27F693BDF}">
      <dgm:prSet/>
      <dgm:spPr/>
      <dgm:t>
        <a:bodyPr/>
        <a:lstStyle/>
        <a:p>
          <a:endParaRPr lang="en-US"/>
        </a:p>
      </dgm:t>
    </dgm:pt>
    <dgm:pt modelId="{C4E89EC3-058B-DA43-8C61-81059931A9C7}" type="sibTrans" cxnId="{6942AD27-277E-7E42-9FBC-C3A27F693BDF}">
      <dgm:prSet/>
      <dgm:spPr/>
      <dgm:t>
        <a:bodyPr/>
        <a:lstStyle/>
        <a:p>
          <a:endParaRPr lang="en-US"/>
        </a:p>
      </dgm:t>
    </dgm:pt>
    <dgm:pt modelId="{80662E48-B7F4-9441-B5B9-CFEE384977A0}">
      <dgm:prSet phldrT="[Text]"/>
      <dgm:spPr/>
      <dgm:t>
        <a:bodyPr/>
        <a:lstStyle/>
        <a:p>
          <a:r>
            <a:rPr lang="en-US" dirty="0" smtClean="0"/>
            <a:t>Basic Skills Grants</a:t>
          </a:r>
          <a:endParaRPr lang="en-US" dirty="0"/>
        </a:p>
      </dgm:t>
    </dgm:pt>
    <dgm:pt modelId="{21549D24-4139-FA42-9122-699F8F8FC309}" type="parTrans" cxnId="{204AF9B3-4777-434E-9DEB-5A2EBA514A3C}">
      <dgm:prSet/>
      <dgm:spPr/>
      <dgm:t>
        <a:bodyPr/>
        <a:lstStyle/>
        <a:p>
          <a:endParaRPr lang="en-US"/>
        </a:p>
      </dgm:t>
    </dgm:pt>
    <dgm:pt modelId="{3156C122-E28F-AB44-9071-8B3B2C740630}" type="sibTrans" cxnId="{204AF9B3-4777-434E-9DEB-5A2EBA514A3C}">
      <dgm:prSet/>
      <dgm:spPr/>
      <dgm:t>
        <a:bodyPr/>
        <a:lstStyle/>
        <a:p>
          <a:endParaRPr lang="en-US"/>
        </a:p>
      </dgm:t>
    </dgm:pt>
    <dgm:pt modelId="{8D811187-BE8F-9B4D-BA16-DB4AC28A0A02}">
      <dgm:prSet phldrT="[Text]"/>
      <dgm:spPr/>
      <dgm:t>
        <a:bodyPr/>
        <a:lstStyle/>
        <a:p>
          <a:r>
            <a:rPr lang="en-US" dirty="0" smtClean="0"/>
            <a:t>APIASF </a:t>
          </a:r>
          <a:endParaRPr lang="en-US" dirty="0"/>
        </a:p>
      </dgm:t>
    </dgm:pt>
    <dgm:pt modelId="{D709EF85-7CEC-384C-8769-8CB0D095C766}" type="parTrans" cxnId="{E99B5EC2-F3C9-724D-885E-FA8CE42365A6}">
      <dgm:prSet/>
      <dgm:spPr/>
      <dgm:t>
        <a:bodyPr/>
        <a:lstStyle/>
        <a:p>
          <a:endParaRPr lang="en-US"/>
        </a:p>
      </dgm:t>
    </dgm:pt>
    <dgm:pt modelId="{30E8F0C2-9CB5-FD40-BECA-D76DA520F43E}" type="sibTrans" cxnId="{E99B5EC2-F3C9-724D-885E-FA8CE42365A6}">
      <dgm:prSet/>
      <dgm:spPr/>
      <dgm:t>
        <a:bodyPr/>
        <a:lstStyle/>
        <a:p>
          <a:endParaRPr lang="en-US"/>
        </a:p>
      </dgm:t>
    </dgm:pt>
    <dgm:pt modelId="{C5AA41BD-F884-9D49-A685-B9AB7A451BF6}">
      <dgm:prSet phldrT="[Text]"/>
      <dgm:spPr/>
      <dgm:t>
        <a:bodyPr/>
        <a:lstStyle/>
        <a:p>
          <a:r>
            <a:rPr lang="en-US" dirty="0" smtClean="0"/>
            <a:t>AANAPISI</a:t>
          </a:r>
          <a:endParaRPr lang="en-US" dirty="0"/>
        </a:p>
      </dgm:t>
    </dgm:pt>
    <dgm:pt modelId="{00DAA29C-2AD1-B84F-A59A-F4A17B64AAFB}" type="sibTrans" cxnId="{14788693-675E-0E4F-8A9F-815B8D820068}">
      <dgm:prSet/>
      <dgm:spPr/>
      <dgm:t>
        <a:bodyPr/>
        <a:lstStyle/>
        <a:p>
          <a:endParaRPr lang="en-US"/>
        </a:p>
      </dgm:t>
    </dgm:pt>
    <dgm:pt modelId="{B863475C-90D5-4749-9C5F-96A51F98FAD4}" type="parTrans" cxnId="{14788693-675E-0E4F-8A9F-815B8D820068}">
      <dgm:prSet/>
      <dgm:spPr/>
      <dgm:t>
        <a:bodyPr/>
        <a:lstStyle/>
        <a:p>
          <a:endParaRPr lang="en-US"/>
        </a:p>
      </dgm:t>
    </dgm:pt>
    <dgm:pt modelId="{0BF7FA83-BE42-7643-A3D1-DD0AB117EBE3}">
      <dgm:prSet phldrT="[Text]"/>
      <dgm:spPr/>
      <dgm:t>
        <a:bodyPr/>
        <a:lstStyle/>
        <a:p>
          <a:r>
            <a:rPr lang="en-US" dirty="0" smtClean="0"/>
            <a:t>Not Sustainable</a:t>
          </a:r>
          <a:endParaRPr lang="en-US" dirty="0"/>
        </a:p>
      </dgm:t>
    </dgm:pt>
    <dgm:pt modelId="{D64E71F9-5F18-9241-AB25-8D1DD696D299}" type="sibTrans" cxnId="{5A24502C-8319-F54F-8004-CB537D7F7535}">
      <dgm:prSet/>
      <dgm:spPr/>
      <dgm:t>
        <a:bodyPr/>
        <a:lstStyle/>
        <a:p>
          <a:endParaRPr lang="en-US"/>
        </a:p>
      </dgm:t>
    </dgm:pt>
    <dgm:pt modelId="{F9E8BF0F-5A27-0E41-8CA5-CC54B57B0BE4}" type="parTrans" cxnId="{5A24502C-8319-F54F-8004-CB537D7F7535}">
      <dgm:prSet/>
      <dgm:spPr/>
      <dgm:t>
        <a:bodyPr/>
        <a:lstStyle/>
        <a:p>
          <a:endParaRPr lang="en-US"/>
        </a:p>
      </dgm:t>
    </dgm:pt>
    <dgm:pt modelId="{73BD8605-FB4B-C84F-8160-CBE898BA1D3F}" type="pres">
      <dgm:prSet presAssocID="{30182725-28F3-9C4E-A094-0D01ED4B651C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4CB168-7E4D-264E-9860-9B756793E178}" type="pres">
      <dgm:prSet presAssocID="{30182725-28F3-9C4E-A094-0D01ED4B651C}" presName="dummyMaxCanvas" presStyleCnt="0"/>
      <dgm:spPr/>
    </dgm:pt>
    <dgm:pt modelId="{D31BF996-4A94-0040-96C8-F365C28D8523}" type="pres">
      <dgm:prSet presAssocID="{30182725-28F3-9C4E-A094-0D01ED4B651C}" presName="parentComposite" presStyleCnt="0"/>
      <dgm:spPr/>
    </dgm:pt>
    <dgm:pt modelId="{F12F0D1F-CE0A-0A44-A7A8-5B1A2BB77E51}" type="pres">
      <dgm:prSet presAssocID="{30182725-28F3-9C4E-A094-0D01ED4B651C}" presName="parent1" presStyleLbl="alignAccFollowNode1" presStyleIdx="0" presStyleCnt="4" custAng="11687820" custFlipVert="1" custScaleY="87667" custLinFactNeighborY="25957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41DB42C8-18FA-DD4F-A950-12F89579B1DA}" type="pres">
      <dgm:prSet presAssocID="{30182725-28F3-9C4E-A094-0D01ED4B651C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1EC0E7A2-B9F2-5246-9945-B1A7D07046DA}" type="pres">
      <dgm:prSet presAssocID="{30182725-28F3-9C4E-A094-0D01ED4B651C}" presName="childrenComposite" presStyleCnt="0"/>
      <dgm:spPr/>
    </dgm:pt>
    <dgm:pt modelId="{8E842352-F18B-9E43-9D52-F5B94DDD4C20}" type="pres">
      <dgm:prSet presAssocID="{30182725-28F3-9C4E-A094-0D01ED4B651C}" presName="dummyMaxCanvas_ChildArea" presStyleCnt="0"/>
      <dgm:spPr/>
    </dgm:pt>
    <dgm:pt modelId="{D7640875-A71A-F04B-99F0-14C9944C0DD8}" type="pres">
      <dgm:prSet presAssocID="{30182725-28F3-9C4E-A094-0D01ED4B651C}" presName="fulcrum" presStyleLbl="alignAccFollowNode1" presStyleIdx="2" presStyleCnt="4"/>
      <dgm:spPr/>
    </dgm:pt>
    <dgm:pt modelId="{A1524880-14A3-6042-9DA7-A5CF471BABDA}" type="pres">
      <dgm:prSet presAssocID="{30182725-28F3-9C4E-A094-0D01ED4B651C}" presName="balance_13" presStyleLbl="alignAccFollowNode1" presStyleIdx="3" presStyleCnt="4">
        <dgm:presLayoutVars>
          <dgm:bulletEnabled val="1"/>
        </dgm:presLayoutVars>
      </dgm:prSet>
      <dgm:spPr/>
    </dgm:pt>
    <dgm:pt modelId="{53856E33-A52D-9D47-93A5-FB607D2EEBAD}" type="pres">
      <dgm:prSet presAssocID="{30182725-28F3-9C4E-A094-0D01ED4B651C}" presName="right_13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FB1C13-301E-2E4B-938E-1EDC6488441E}" type="pres">
      <dgm:prSet presAssocID="{30182725-28F3-9C4E-A094-0D01ED4B651C}" presName="right_13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5AF005-5BF0-F042-B589-BA3C97138144}" type="pres">
      <dgm:prSet presAssocID="{30182725-28F3-9C4E-A094-0D01ED4B651C}" presName="right_13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933469-6145-0349-8122-9A9C4D86D6B7}" type="pres">
      <dgm:prSet presAssocID="{30182725-28F3-9C4E-A094-0D01ED4B651C}" presName="left_13_1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4AF9B3-4777-434E-9DEB-5A2EBA514A3C}" srcId="{444781E7-2A46-D443-97D3-FB45CBC5B240}" destId="{80662E48-B7F4-9441-B5B9-CFEE384977A0}" srcOrd="1" destOrd="0" parTransId="{21549D24-4139-FA42-9122-699F8F8FC309}" sibTransId="{3156C122-E28F-AB44-9071-8B3B2C740630}"/>
    <dgm:cxn modelId="{A072DCCA-4D53-0046-8A6E-EC6AB0B1D84D}" type="presOf" srcId="{8D811187-BE8F-9B4D-BA16-DB4AC28A0A02}" destId="{CB5AF005-5BF0-F042-B589-BA3C97138144}" srcOrd="0" destOrd="0" presId="urn:microsoft.com/office/officeart/2005/8/layout/balance1"/>
    <dgm:cxn modelId="{6942AD27-277E-7E42-9FBC-C3A27F693BDF}" srcId="{444781E7-2A46-D443-97D3-FB45CBC5B240}" destId="{663C0953-B4E3-004A-877C-01CFD7D3145A}" srcOrd="0" destOrd="0" parTransId="{3E686FB8-8339-F449-81DA-DBC0FC259694}" sibTransId="{C4E89EC3-058B-DA43-8C61-81059931A9C7}"/>
    <dgm:cxn modelId="{45EC5DF4-B675-1042-8CFC-9F9EA25CB4CF}" type="presOf" srcId="{0BF7FA83-BE42-7643-A3D1-DD0AB117EBE3}" destId="{F12F0D1F-CE0A-0A44-A7A8-5B1A2BB77E51}" srcOrd="0" destOrd="0" presId="urn:microsoft.com/office/officeart/2005/8/layout/balance1"/>
    <dgm:cxn modelId="{58FFC66E-78D9-9F4A-AA9E-16530EFFC4BA}" type="presOf" srcId="{80662E48-B7F4-9441-B5B9-CFEE384977A0}" destId="{2CFB1C13-301E-2E4B-938E-1EDC6488441E}" srcOrd="0" destOrd="0" presId="urn:microsoft.com/office/officeart/2005/8/layout/balance1"/>
    <dgm:cxn modelId="{42D89636-8556-7D49-AF4A-4D86301D6F65}" type="presOf" srcId="{30182725-28F3-9C4E-A094-0D01ED4B651C}" destId="{73BD8605-FB4B-C84F-8160-CBE898BA1D3F}" srcOrd="0" destOrd="0" presId="urn:microsoft.com/office/officeart/2005/8/layout/balance1"/>
    <dgm:cxn modelId="{5A24502C-8319-F54F-8004-CB537D7F7535}" srcId="{30182725-28F3-9C4E-A094-0D01ED4B651C}" destId="{0BF7FA83-BE42-7643-A3D1-DD0AB117EBE3}" srcOrd="0" destOrd="0" parTransId="{F9E8BF0F-5A27-0E41-8CA5-CC54B57B0BE4}" sibTransId="{D64E71F9-5F18-9241-AB25-8D1DD696D299}"/>
    <dgm:cxn modelId="{E99B5EC2-F3C9-724D-885E-FA8CE42365A6}" srcId="{444781E7-2A46-D443-97D3-FB45CBC5B240}" destId="{8D811187-BE8F-9B4D-BA16-DB4AC28A0A02}" srcOrd="2" destOrd="0" parTransId="{D709EF85-7CEC-384C-8769-8CB0D095C766}" sibTransId="{30E8F0C2-9CB5-FD40-BECA-D76DA520F43E}"/>
    <dgm:cxn modelId="{F8F7D6DB-EB15-7047-B747-94C5E1CF1B6E}" type="presOf" srcId="{C5AA41BD-F884-9D49-A685-B9AB7A451BF6}" destId="{FD933469-6145-0349-8122-9A9C4D86D6B7}" srcOrd="0" destOrd="0" presId="urn:microsoft.com/office/officeart/2005/8/layout/balance1"/>
    <dgm:cxn modelId="{46A19B50-9D6E-B34E-9915-D890F1D0FBA3}" type="presOf" srcId="{663C0953-B4E3-004A-877C-01CFD7D3145A}" destId="{53856E33-A52D-9D47-93A5-FB607D2EEBAD}" srcOrd="0" destOrd="0" presId="urn:microsoft.com/office/officeart/2005/8/layout/balance1"/>
    <dgm:cxn modelId="{14788693-675E-0E4F-8A9F-815B8D820068}" srcId="{0BF7FA83-BE42-7643-A3D1-DD0AB117EBE3}" destId="{C5AA41BD-F884-9D49-A685-B9AB7A451BF6}" srcOrd="0" destOrd="0" parTransId="{B863475C-90D5-4749-9C5F-96A51F98FAD4}" sibTransId="{00DAA29C-2AD1-B84F-A59A-F4A17B64AAFB}"/>
    <dgm:cxn modelId="{33E46F70-1F37-3347-AF68-311421A00B51}" type="presOf" srcId="{444781E7-2A46-D443-97D3-FB45CBC5B240}" destId="{41DB42C8-18FA-DD4F-A950-12F89579B1DA}" srcOrd="0" destOrd="0" presId="urn:microsoft.com/office/officeart/2005/8/layout/balance1"/>
    <dgm:cxn modelId="{2DD45914-3FDC-0240-9BB2-031E55AC96DB}" srcId="{30182725-28F3-9C4E-A094-0D01ED4B651C}" destId="{444781E7-2A46-D443-97D3-FB45CBC5B240}" srcOrd="1" destOrd="0" parTransId="{BBA3CB20-F04A-B943-941C-C99EC2CF733A}" sibTransId="{E6036116-3797-FD42-BD64-3AD7AF48C456}"/>
    <dgm:cxn modelId="{8228732D-6211-5840-873A-8952B7D998E2}" type="presParOf" srcId="{73BD8605-FB4B-C84F-8160-CBE898BA1D3F}" destId="{EE4CB168-7E4D-264E-9860-9B756793E178}" srcOrd="0" destOrd="0" presId="urn:microsoft.com/office/officeart/2005/8/layout/balance1"/>
    <dgm:cxn modelId="{9E56E110-44A6-5A48-ACC8-F2CAF205D5E6}" type="presParOf" srcId="{73BD8605-FB4B-C84F-8160-CBE898BA1D3F}" destId="{D31BF996-4A94-0040-96C8-F365C28D8523}" srcOrd="1" destOrd="0" presId="urn:microsoft.com/office/officeart/2005/8/layout/balance1"/>
    <dgm:cxn modelId="{5DB869AF-138F-9346-B1F9-F64F19AE27E3}" type="presParOf" srcId="{D31BF996-4A94-0040-96C8-F365C28D8523}" destId="{F12F0D1F-CE0A-0A44-A7A8-5B1A2BB77E51}" srcOrd="0" destOrd="0" presId="urn:microsoft.com/office/officeart/2005/8/layout/balance1"/>
    <dgm:cxn modelId="{9FF24459-CB2B-7D4D-AAA0-D7F115B3F78C}" type="presParOf" srcId="{D31BF996-4A94-0040-96C8-F365C28D8523}" destId="{41DB42C8-18FA-DD4F-A950-12F89579B1DA}" srcOrd="1" destOrd="0" presId="urn:microsoft.com/office/officeart/2005/8/layout/balance1"/>
    <dgm:cxn modelId="{1721F773-5486-0945-92B6-8B89EA54626E}" type="presParOf" srcId="{73BD8605-FB4B-C84F-8160-CBE898BA1D3F}" destId="{1EC0E7A2-B9F2-5246-9945-B1A7D07046DA}" srcOrd="2" destOrd="0" presId="urn:microsoft.com/office/officeart/2005/8/layout/balance1"/>
    <dgm:cxn modelId="{15BC8FD9-A45B-AD4D-9543-561021F58C62}" type="presParOf" srcId="{1EC0E7A2-B9F2-5246-9945-B1A7D07046DA}" destId="{8E842352-F18B-9E43-9D52-F5B94DDD4C20}" srcOrd="0" destOrd="0" presId="urn:microsoft.com/office/officeart/2005/8/layout/balance1"/>
    <dgm:cxn modelId="{22330789-76A4-694A-BDCD-B1AF15FC47DA}" type="presParOf" srcId="{1EC0E7A2-B9F2-5246-9945-B1A7D07046DA}" destId="{D7640875-A71A-F04B-99F0-14C9944C0DD8}" srcOrd="1" destOrd="0" presId="urn:microsoft.com/office/officeart/2005/8/layout/balance1"/>
    <dgm:cxn modelId="{87EA1801-FAC4-5F4A-A188-F5AEE7E2ABDD}" type="presParOf" srcId="{1EC0E7A2-B9F2-5246-9945-B1A7D07046DA}" destId="{A1524880-14A3-6042-9DA7-A5CF471BABDA}" srcOrd="2" destOrd="0" presId="urn:microsoft.com/office/officeart/2005/8/layout/balance1"/>
    <dgm:cxn modelId="{152AC126-2CE0-174A-B8B7-EE68BC8F9AB8}" type="presParOf" srcId="{1EC0E7A2-B9F2-5246-9945-B1A7D07046DA}" destId="{53856E33-A52D-9D47-93A5-FB607D2EEBAD}" srcOrd="3" destOrd="0" presId="urn:microsoft.com/office/officeart/2005/8/layout/balance1"/>
    <dgm:cxn modelId="{73D90D4B-6CBF-FE4D-ACC6-2D1F548C1ABD}" type="presParOf" srcId="{1EC0E7A2-B9F2-5246-9945-B1A7D07046DA}" destId="{2CFB1C13-301E-2E4B-938E-1EDC6488441E}" srcOrd="4" destOrd="0" presId="urn:microsoft.com/office/officeart/2005/8/layout/balance1"/>
    <dgm:cxn modelId="{DF9D210F-37EC-5E48-A211-B31E465D4556}" type="presParOf" srcId="{1EC0E7A2-B9F2-5246-9945-B1A7D07046DA}" destId="{CB5AF005-5BF0-F042-B589-BA3C97138144}" srcOrd="5" destOrd="0" presId="urn:microsoft.com/office/officeart/2005/8/layout/balance1"/>
    <dgm:cxn modelId="{E7D07044-D28D-E04E-9F37-AD48FC673057}" type="presParOf" srcId="{1EC0E7A2-B9F2-5246-9945-B1A7D07046DA}" destId="{FD933469-6145-0349-8122-9A9C4D86D6B7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BB948-F5BA-504C-AA16-A425FC3D88CA}" type="datetimeFigureOut">
              <a:rPr lang="en-US" smtClean="0"/>
              <a:pPr/>
              <a:t>6/20/13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4D5CC-144D-D94B-8722-DFAB893A58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4D5CC-144D-D94B-8722-DFAB893A5830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EA19B3-BC6D-4E56-93BC-B9B0EF1523FC}" type="datetime1">
              <a:rPr lang="en-US" smtClean="0"/>
              <a:pPr/>
              <a:t>6/20/13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solidFill>
              <a:schemeClr val="accent1">
                <a:lumMod val="40000"/>
                <a:lumOff val="60000"/>
                <a:alpha val="40000"/>
              </a:schemeClr>
            </a:solidFill>
            <a:miter lim="800000"/>
          </a:ln>
          <a:effectLst>
            <a:innerShdw blurRad="457200">
              <a:schemeClr val="accent1">
                <a:alpha val="80000"/>
              </a:schemeClr>
            </a:innerShdw>
            <a:softEdge rad="3175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A7543-3931-2F43-8129-D1BBC2BD1E53}" type="datetimeFigureOut">
              <a:rPr lang="en-US" smtClean="0"/>
              <a:pPr/>
              <a:t>6/20/13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4D5C-2924-684A-BD2D-A98EB7E6F1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10" name="Picture 9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1" name="Picture 10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457200">
              <a:schemeClr val="tx1">
                <a:lumMod val="50000"/>
                <a:lumOff val="50000"/>
                <a:alpha val="80000"/>
              </a:schemeClr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A7543-3931-2F43-8129-D1BBC2BD1E53}" type="datetimeFigureOut">
              <a:rPr lang="en-US" smtClean="0"/>
              <a:pPr/>
              <a:t>6/20/13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4D5C-2924-684A-BD2D-A98EB7E6F1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A7543-3931-2F43-8129-D1BBC2BD1E53}" type="datetimeFigureOut">
              <a:rPr lang="en-US" smtClean="0"/>
              <a:pPr/>
              <a:t>6/20/13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4D5C-2924-684A-BD2D-A98EB7E6F1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7696200" cy="6858000"/>
            <a:chOff x="0" y="0"/>
            <a:chExt cx="7696200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16862"/>
            <a:stretch>
              <a:fillRect/>
            </a:stretch>
          </p:blipFill>
          <p:spPr>
            <a:xfrm>
              <a:off x="0" y="0"/>
              <a:ext cx="7467600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428309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381001"/>
            <a:ext cx="1447800" cy="5697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1"/>
            <a:ext cx="6705600" cy="56975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A7543-3931-2F43-8129-D1BBC2BD1E53}" type="datetimeFigureOut">
              <a:rPr lang="en-US" smtClean="0"/>
              <a:pPr/>
              <a:t>6/20/13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4D5C-2924-684A-BD2D-A98EB7E6F1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A7543-3931-2F43-8129-D1BBC2BD1E53}" type="datetimeFigureOut">
              <a:rPr lang="en-US" smtClean="0"/>
              <a:pPr/>
              <a:t>6/20/13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4D5C-2924-684A-BD2D-A98EB7E6F1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6500D1B-704F-4A2E-91DA-8018146223A7}" type="datetime1">
              <a:rPr lang="en-US" smtClean="0"/>
              <a:pPr/>
              <a:t>6/20/13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07977" y="950260"/>
            <a:ext cx="2528046" cy="25280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1851212"/>
            <a:ext cx="5446714" cy="1730375"/>
          </a:xfrm>
        </p:spPr>
        <p:txBody>
          <a:bodyPr anchor="b" anchorCtr="0"/>
          <a:lstStyle>
            <a:lvl1pPr algn="ctr">
              <a:lnSpc>
                <a:spcPts val="6800"/>
              </a:lnSpc>
              <a:defRPr sz="6500" b="0" cap="none" baseline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200" y="3576918"/>
            <a:ext cx="5446714" cy="829982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01A2-9537-4F11-903A-9D7FEDBB449A}" type="datetime1">
              <a:rPr lang="en-US" smtClean="0"/>
              <a:pPr/>
              <a:t>6/20/13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9"/>
          <p:cNvGrpSpPr/>
          <p:nvPr/>
        </p:nvGrpSpPr>
        <p:grpSpPr>
          <a:xfrm>
            <a:off x="0" y="0"/>
            <a:ext cx="9144000" cy="1191256"/>
            <a:chOff x="0" y="0"/>
            <a:chExt cx="9144000" cy="1191256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flipV="1">
            <a:off x="0" y="5666744"/>
            <a:ext cx="9144000" cy="1191256"/>
            <a:chOff x="0" y="0"/>
            <a:chExt cx="9144000" cy="1191256"/>
          </a:xfrm>
        </p:grpSpPr>
        <p:pic>
          <p:nvPicPr>
            <p:cNvPr id="12" name="Picture 11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13" name="Picture 12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pic>
        <p:nvPicPr>
          <p:cNvPr id="14" name="Picture 13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3258805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0" name="Picture 9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62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534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A7543-3931-2F43-8129-D1BBC2BD1E53}" type="datetimeFigureOut">
              <a:rPr lang="en-US" smtClean="0"/>
              <a:pPr/>
              <a:t>6/20/13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4D5C-2924-684A-BD2D-A98EB7E6F1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11" name="Picture 10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2" name="Picture 11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048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048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A7543-3931-2F43-8129-D1BBC2BD1E53}" type="datetimeFigureOut">
              <a:rPr lang="en-US" smtClean="0"/>
              <a:pPr/>
              <a:t>6/20/13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4D5C-2924-684A-BD2D-A98EB7E6F14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4766048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15" name="Picture 14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780052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8" name="Picture 7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A7543-3931-2F43-8129-D1BBC2BD1E53}" type="datetimeFigureOut">
              <a:rPr lang="en-US" smtClean="0"/>
              <a:pPr/>
              <a:t>6/20/13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4D5C-2924-684A-BD2D-A98EB7E6F1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A7543-3931-2F43-8129-D1BBC2BD1E53}" type="datetimeFigureOut">
              <a:rPr lang="en-US" smtClean="0"/>
              <a:pPr/>
              <a:t>6/20/13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4D5C-2924-684A-BD2D-A98EB7E6F1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776" cy="1537447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859" y="381001"/>
            <a:ext cx="3813174" cy="5697537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2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209801"/>
            <a:ext cx="3612776" cy="3200400"/>
          </a:xfrm>
        </p:spPr>
        <p:txBody>
          <a:bodyPr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A7543-3931-2F43-8129-D1BBC2BD1E53}" type="datetimeFigureOut">
              <a:rPr lang="en-US" smtClean="0"/>
              <a:pPr/>
              <a:t>6/20/13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797EE3FD-0A41-48FF-9850-002E446D12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41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62" y="1761565"/>
            <a:ext cx="7570787" cy="4289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417A7543-3931-2F43-8129-D1BBC2BD1E53}" type="datetimeFigureOut">
              <a:rPr lang="en-US" smtClean="0"/>
              <a:pPr/>
              <a:t>6/20/13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0BE4D5C-2924-684A-BD2D-A98EB7E6F14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3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0" r:id="rId1"/>
    <p:sldLayoutId id="2147484901" r:id="rId2"/>
    <p:sldLayoutId id="2147484902" r:id="rId3"/>
    <p:sldLayoutId id="2147484903" r:id="rId4"/>
    <p:sldLayoutId id="2147484904" r:id="rId5"/>
    <p:sldLayoutId id="2147484905" r:id="rId6"/>
    <p:sldLayoutId id="2147484906" r:id="rId7"/>
    <p:sldLayoutId id="2147484907" r:id="rId8"/>
    <p:sldLayoutId id="2147484908" r:id="rId9"/>
    <p:sldLayoutId id="2147484909" r:id="rId10"/>
    <p:sldLayoutId id="2147484910" r:id="rId11"/>
    <p:sldLayoutId id="2147484911" r:id="rId12"/>
    <p:sldLayoutId id="2147484912" r:id="rId13"/>
  </p:sldLayoutIdLst>
  <p:txStyles>
    <p:titleStyle>
      <a:lvl1pPr algn="ctr" defTabSz="914400" rtl="0" eaLnBrk="1" latinLnBrk="0" hangingPunct="1">
        <a:lnSpc>
          <a:spcPts val="6000"/>
        </a:lnSpc>
        <a:spcBef>
          <a:spcPct val="0"/>
        </a:spcBef>
        <a:buNone/>
        <a:defRPr sz="54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google.com/imgres?client=firefox-a&amp;hs=FjO&amp;sa=X&amp;rls=org.mozilla:en-US:official&amp;biw=1254&amp;bih=618&amp;tbm=isch&amp;tbnid=b9bPhOaT3ueZJM:&amp;imgrefurl=http://www.deanza.edu/impact-aapi/facultystaffresources.html&amp;docid=hGLT0_rtwGRsOM&amp;imgurl=http://www.deanza.edu/impact-aapi/images/PinoyEducationalPartnerships.jpg&amp;w=309&amp;h=400&amp;ei=drS6UZyHJIGmyQHRmIDQAw&amp;zoom=1&amp;ved=1t:3588,r:0,s:0,i:82&amp;iact=rc&amp;page=1&amp;tbnh=167&amp;tbnw=127&amp;start=0&amp;ndsp=18&amp;tx=81&amp;ty=87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anza.edu/impactaapi" TargetMode="External"/><Relationship Id="rId4" Type="http://schemas.openxmlformats.org/officeDocument/2006/relationships/hyperlink" Target="mailto:acuenza@mtsac.edu" TargetMode="External"/><Relationship Id="rId5" Type="http://schemas.openxmlformats.org/officeDocument/2006/relationships/hyperlink" Target="http://www.mtsac.edu/arise" TargetMode="External"/><Relationship Id="rId1" Type="http://schemas.openxmlformats.org/officeDocument/2006/relationships/slideLayout" Target="../slideLayouts/slideLayout5.xml"/><Relationship Id="rId2" Type="http://schemas.openxmlformats.org/officeDocument/2006/relationships/hyperlink" Target="mailto:tomanengrowena@deanza.ed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074" y="3051920"/>
            <a:ext cx="8755925" cy="3806082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sz="3200" b="1" dirty="0" smtClean="0"/>
              <a:t>Gathering the Harvest: Mobilizing Campus Resources to Serve Asian American </a:t>
            </a:r>
          </a:p>
          <a:p>
            <a:r>
              <a:rPr lang="en-US" sz="3200" b="1" dirty="0" smtClean="0"/>
              <a:t>&amp; Pacific Islander Students</a:t>
            </a:r>
          </a:p>
          <a:p>
            <a:r>
              <a:rPr lang="en-US" sz="2400" dirty="0" smtClean="0"/>
              <a:t>APIASF Higher Education Summit </a:t>
            </a:r>
          </a:p>
          <a:p>
            <a:r>
              <a:rPr lang="en-US" sz="2400" dirty="0" smtClean="0"/>
              <a:t>Washington, D.C.   June 25,2013</a:t>
            </a:r>
          </a:p>
          <a:p>
            <a:endParaRPr lang="en-US" sz="2400" dirty="0" smtClean="0"/>
          </a:p>
          <a:p>
            <a:r>
              <a:rPr lang="en-US" sz="2400" dirty="0" smtClean="0"/>
              <a:t>Rowena Tomaneng and Aida Cuenza-Uvas</a:t>
            </a:r>
          </a:p>
          <a:p>
            <a:endParaRPr lang="en-US" sz="3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0"/>
            <a:ext cx="5446713" cy="3693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84801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Mobilizing and Maximizing All Resources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49275" y="1338565"/>
            <a:ext cx="3840480" cy="5216969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en-US" sz="2595" dirty="0" smtClean="0"/>
              <a:t>Campus Partnerships</a:t>
            </a:r>
          </a:p>
          <a:p>
            <a:pPr>
              <a:buFont typeface="Wingdings" pitchFamily="2" charset="2"/>
              <a:buChar char="l"/>
              <a:defRPr/>
            </a:pPr>
            <a:r>
              <a:rPr lang="en-US" sz="2162" dirty="0" smtClean="0"/>
              <a:t>Instructional Programs</a:t>
            </a:r>
          </a:p>
          <a:p>
            <a:pPr>
              <a:buFont typeface="Wingdings" pitchFamily="2" charset="2"/>
              <a:buChar char="l"/>
              <a:defRPr/>
            </a:pPr>
            <a:r>
              <a:rPr lang="en-US" sz="2162" dirty="0" smtClean="0"/>
              <a:t>Student Services</a:t>
            </a:r>
          </a:p>
          <a:p>
            <a:pPr>
              <a:buFont typeface="Wingdings" pitchFamily="2" charset="2"/>
              <a:buChar char="l"/>
              <a:defRPr/>
            </a:pPr>
            <a:r>
              <a:rPr lang="en-US" sz="2162" smtClean="0"/>
              <a:t>AANAPISI, Title III, </a:t>
            </a:r>
            <a:r>
              <a:rPr lang="en-US" sz="2162" dirty="0" smtClean="0"/>
              <a:t>and Basic Skills grants</a:t>
            </a:r>
          </a:p>
          <a:p>
            <a:pPr>
              <a:buFont typeface="Wingdings" pitchFamily="2" charset="2"/>
              <a:buChar char="l"/>
              <a:defRPr/>
            </a:pPr>
            <a:r>
              <a:rPr lang="en-US" sz="2162" dirty="0" smtClean="0"/>
              <a:t>Student Clubs/Organizations</a:t>
            </a:r>
          </a:p>
          <a:p>
            <a:pPr>
              <a:buFont typeface="Wingdings" pitchFamily="2" charset="2"/>
              <a:buChar char="l"/>
              <a:defRPr/>
            </a:pPr>
            <a:r>
              <a:rPr lang="en-US" sz="2162" dirty="0" smtClean="0"/>
              <a:t>Staff Associations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389755" y="1115471"/>
            <a:ext cx="4201796" cy="544006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7" name="Picture 6" descr="studentconferencemay201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6154" y="4648200"/>
            <a:ext cx="2971800" cy="190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9" descr="APIASFscholars10(1).jpg"/>
          <p:cNvPicPr>
            <a:picLocks noGrp="1" noChangeAspect="1"/>
          </p:cNvPicPr>
          <p:nvPr/>
        </p:nvPicPr>
        <p:blipFill>
          <a:blip r:embed="rId3"/>
          <a:srcRect t="-122920" b="-122920"/>
          <a:stretch>
            <a:fillRect/>
          </a:stretch>
        </p:blipFill>
        <p:spPr bwMode="auto">
          <a:xfrm>
            <a:off x="4396554" y="1338565"/>
            <a:ext cx="3581400" cy="4876800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4551" y="1115471"/>
            <a:ext cx="26670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6282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Mobilizing and Maximizing All Resources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3957" y="1127244"/>
            <a:ext cx="4075798" cy="5536341"/>
          </a:xfrm>
        </p:spPr>
        <p:txBody>
          <a:bodyPr/>
          <a:lstStyle/>
          <a:p>
            <a:pPr>
              <a:buNone/>
            </a:pPr>
            <a:endParaRPr lang="en-US" dirty="0" smtClean="0">
              <a:hlinkClick r:id="rId2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127244"/>
            <a:ext cx="3840480" cy="5536341"/>
          </a:xfrm>
        </p:spPr>
        <p:txBody>
          <a:bodyPr/>
          <a:lstStyle/>
          <a:p>
            <a:pPr>
              <a:buNone/>
              <a:defRPr/>
            </a:pPr>
            <a:r>
              <a:rPr lang="en-US" sz="2400" dirty="0" smtClean="0"/>
              <a:t>Community Partnerships</a:t>
            </a:r>
          </a:p>
          <a:p>
            <a:pPr>
              <a:buFont typeface="Wingdings" pitchFamily="2" charset="2"/>
              <a:buChar char="l"/>
              <a:defRPr/>
            </a:pPr>
            <a:r>
              <a:rPr lang="en-US" dirty="0" smtClean="0"/>
              <a:t>Community-Based Organizations</a:t>
            </a:r>
          </a:p>
          <a:p>
            <a:pPr>
              <a:buFont typeface="Wingdings" pitchFamily="2" charset="2"/>
              <a:buChar char="l"/>
              <a:defRPr/>
            </a:pPr>
            <a:r>
              <a:rPr lang="en-US" dirty="0" smtClean="0"/>
              <a:t>Industry Partners</a:t>
            </a:r>
          </a:p>
          <a:p>
            <a:pPr>
              <a:buFont typeface="Wingdings" pitchFamily="2" charset="2"/>
              <a:buChar char="l"/>
              <a:defRPr/>
            </a:pPr>
            <a:r>
              <a:rPr lang="en-US" dirty="0" smtClean="0"/>
              <a:t>Establishing Advisory Board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76" y="3980050"/>
            <a:ext cx="3960279" cy="2461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46" y="1127244"/>
            <a:ext cx="2255055" cy="2733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051" y="4324594"/>
            <a:ext cx="3492500" cy="2116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399" y="0"/>
            <a:ext cx="3840480" cy="1252759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IMPACT AAPI </a:t>
            </a:r>
            <a:br>
              <a:rPr lang="en-US" sz="2800" dirty="0" smtClean="0"/>
            </a:br>
            <a:r>
              <a:rPr lang="en-US" sz="2800" dirty="0" smtClean="0"/>
              <a:t>Learning Community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79013" y="368300"/>
            <a:ext cx="5264987" cy="6489700"/>
          </a:xfrm>
        </p:spPr>
        <p:txBody>
          <a:bodyPr>
            <a:normAutofit lnSpcReduction="10000"/>
          </a:bodyPr>
          <a:lstStyle/>
          <a:p>
            <a:pPr lvl="1">
              <a:buFont typeface="Arial" charset="0"/>
              <a:buChar char="•"/>
              <a:defRPr/>
            </a:pPr>
            <a:r>
              <a:rPr lang="en-US" sz="1946" dirty="0" smtClean="0"/>
              <a:t>2008  AANAPISI, Part A 1.2 million grant </a:t>
            </a:r>
            <a:r>
              <a:rPr lang="en-US" sz="2162" dirty="0" smtClean="0"/>
              <a:t>awarded</a:t>
            </a:r>
            <a:r>
              <a:rPr lang="en-US" sz="1946" dirty="0" smtClean="0"/>
              <a:t> by U.S. Department of Education to improve  academic success of  Filipinos, Pacific Islanders, and  Southeast Asians</a:t>
            </a:r>
          </a:p>
          <a:p>
            <a:pPr lvl="1">
              <a:buNone/>
              <a:defRPr/>
            </a:pPr>
            <a:endParaRPr lang="en-US" sz="1946" dirty="0" smtClean="0"/>
          </a:p>
          <a:p>
            <a:pPr lvl="1">
              <a:buFont typeface="Arial" charset="0"/>
              <a:buChar char="•"/>
              <a:defRPr/>
            </a:pPr>
            <a:r>
              <a:rPr lang="en-US" sz="1946" dirty="0" smtClean="0"/>
              <a:t>Increase student success and close the achievement gap between targeted  groups and higher achieving AAPI groups</a:t>
            </a:r>
          </a:p>
          <a:p>
            <a:pPr lvl="1">
              <a:buNone/>
              <a:defRPr/>
            </a:pPr>
            <a:endParaRPr lang="en-US" sz="1946" dirty="0" smtClean="0"/>
          </a:p>
          <a:p>
            <a:pPr lvl="1">
              <a:buFont typeface="Arial" charset="0"/>
              <a:buChar char="•"/>
              <a:defRPr/>
            </a:pPr>
            <a:r>
              <a:rPr lang="en-US" sz="1946" dirty="0" smtClean="0"/>
              <a:t>Curricular pathways that  help students meet transfer requirements in English and Math, and generate interest in STEM fields</a:t>
            </a:r>
          </a:p>
          <a:p>
            <a:pPr lvl="1">
              <a:buNone/>
              <a:defRPr/>
            </a:pPr>
            <a:endParaRPr lang="en-US" sz="1946" dirty="0" smtClean="0"/>
          </a:p>
          <a:p>
            <a:pPr lvl="1">
              <a:buFont typeface="Arial" charset="0"/>
              <a:buChar char="•"/>
              <a:defRPr/>
            </a:pPr>
            <a:r>
              <a:rPr lang="en-US" sz="1946" dirty="0" smtClean="0"/>
              <a:t>High impact practices include Learning in Communities team-taught courses, embedded counseling, peer mentoring and tutoring, and faculty development in culturally responsive pedagogy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23129" y="1544498"/>
            <a:ext cx="4150750" cy="492523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 1" descr="LinC Institute - June 2010 - Marshall Jim Kristin Randy Kar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399" y="1496552"/>
            <a:ext cx="3840480" cy="253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PALIleadershipinstitut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129" y="4031330"/>
            <a:ext cx="3657600" cy="282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399" y="1"/>
            <a:ext cx="3840480" cy="154449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IMPACT AAPI </a:t>
            </a:r>
            <a:br>
              <a:rPr lang="en-US" sz="3200" dirty="0" smtClean="0"/>
            </a:br>
            <a:r>
              <a:rPr lang="en-US" sz="3200" dirty="0" smtClean="0"/>
              <a:t>Project Outcomes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73879" y="705646"/>
            <a:ext cx="4770121" cy="58498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2400" y="2082800"/>
            <a:ext cx="4221479" cy="4472736"/>
          </a:xfrm>
        </p:spPr>
        <p:txBody>
          <a:bodyPr>
            <a:normAutofit/>
          </a:bodyPr>
          <a:lstStyle/>
          <a:p>
            <a:pPr algn="l">
              <a:buFont typeface="Arial"/>
              <a:buChar char="•"/>
              <a:defRPr/>
            </a:pPr>
            <a:r>
              <a:rPr lang="en-US" sz="2000" b="1" dirty="0" smtClean="0"/>
              <a:t>Improved course success rates</a:t>
            </a:r>
          </a:p>
          <a:p>
            <a:pPr algn="l">
              <a:buFont typeface="Arial"/>
              <a:buChar char="•"/>
              <a:defRPr/>
            </a:pPr>
            <a:r>
              <a:rPr lang="en-US" sz="2000" b="1" dirty="0" smtClean="0"/>
              <a:t>Improved persistence</a:t>
            </a:r>
          </a:p>
          <a:p>
            <a:pPr algn="l">
              <a:buFont typeface="Arial"/>
              <a:buChar char="•"/>
              <a:defRPr/>
            </a:pPr>
            <a:r>
              <a:rPr lang="en-US" sz="2000" b="1" dirty="0" smtClean="0"/>
              <a:t>Improved college readiness</a:t>
            </a:r>
          </a:p>
          <a:p>
            <a:pPr algn="l">
              <a:buFont typeface="Arial"/>
              <a:buChar char="•"/>
              <a:defRPr/>
            </a:pPr>
            <a:r>
              <a:rPr lang="en-US" sz="2000" b="1" dirty="0" smtClean="0"/>
              <a:t>Successful completion results in 2</a:t>
            </a:r>
            <a:r>
              <a:rPr lang="en-US" sz="2000" b="1" baseline="30000" dirty="0" smtClean="0"/>
              <a:t>nd</a:t>
            </a:r>
            <a:r>
              <a:rPr lang="en-US" sz="2000" b="1" dirty="0" smtClean="0"/>
              <a:t> AANAPISI, Part F grant award, 2 million for 5 years (2011-2016) , funding for Resource Development  included</a:t>
            </a:r>
          </a:p>
          <a:p>
            <a:pPr algn="l">
              <a:buFont typeface="Arial"/>
              <a:buChar char="•"/>
            </a:pPr>
            <a:endParaRPr lang="en-US" dirty="0"/>
          </a:p>
        </p:txBody>
      </p:sp>
      <p:pic>
        <p:nvPicPr>
          <p:cNvPr id="7" name="Picture 6" descr="AAPI population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1412" y="1544498"/>
            <a:ext cx="4159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4" descr="IMPACT AAPI Fall 2012.jpg"/>
          <p:cNvPicPr>
            <a:picLocks noGrp="1" noChangeAspect="1"/>
          </p:cNvPicPr>
          <p:nvPr/>
        </p:nvPicPr>
        <p:blipFill>
          <a:blip r:embed="rId4"/>
          <a:srcRect t="-73662" b="-73662"/>
          <a:stretch>
            <a:fillRect/>
          </a:stretch>
        </p:blipFill>
        <p:spPr bwMode="auto">
          <a:xfrm>
            <a:off x="4631412" y="2302466"/>
            <a:ext cx="4159251" cy="5405438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5"/>
            <a:ext cx="8042276" cy="1196667"/>
          </a:xfrm>
        </p:spPr>
        <p:txBody>
          <a:bodyPr/>
          <a:lstStyle/>
          <a:p>
            <a:r>
              <a:rPr lang="en-US" sz="3600" dirty="0" smtClean="0"/>
              <a:t>Leveraging other Funding Sources beyond AANAPISI 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49275" y="1527337"/>
          <a:ext cx="8042276" cy="4806749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Mt. San Antonio College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35155" y="1452282"/>
            <a:ext cx="4023167" cy="5180793"/>
          </a:xfrm>
        </p:spPr>
        <p:txBody>
          <a:bodyPr/>
          <a:lstStyle/>
          <a:p>
            <a:r>
              <a:rPr lang="en-US" dirty="0" smtClean="0"/>
              <a:t>AAPI Student Enrollment</a:t>
            </a:r>
          </a:p>
          <a:p>
            <a:pPr lvl="1"/>
            <a:r>
              <a:rPr lang="en-US" dirty="0" smtClean="0"/>
              <a:t>2009: Asian Americans and Pacific Islander students comprise 24% of total students enrolled</a:t>
            </a:r>
          </a:p>
          <a:p>
            <a:pPr lvl="1"/>
            <a:r>
              <a:rPr lang="en-US" dirty="0" smtClean="0"/>
              <a:t>32% of AAPI students are </a:t>
            </a:r>
            <a:r>
              <a:rPr lang="en-US" b="1" dirty="0" smtClean="0"/>
              <a:t>first-generation college </a:t>
            </a:r>
            <a:r>
              <a:rPr lang="en-US" dirty="0" smtClean="0"/>
              <a:t>(65% among Vietnamese students; 45.8% of Samoan students; 66.7% of multiple-race Pacific Islander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66533" y="1452282"/>
            <a:ext cx="3965137" cy="5180793"/>
          </a:xfrm>
        </p:spPr>
        <p:txBody>
          <a:bodyPr/>
          <a:lstStyle/>
          <a:p>
            <a:r>
              <a:rPr lang="en-US" dirty="0" smtClean="0"/>
              <a:t>AAPI Student Issues</a:t>
            </a:r>
          </a:p>
          <a:p>
            <a:pPr lvl="1"/>
            <a:r>
              <a:rPr lang="en-US" dirty="0" smtClean="0"/>
              <a:t>English Language Acquisition</a:t>
            </a:r>
          </a:p>
          <a:p>
            <a:pPr lvl="1"/>
            <a:r>
              <a:rPr lang="en-US" dirty="0" smtClean="0"/>
              <a:t>Retention/Persistence</a:t>
            </a:r>
          </a:p>
          <a:p>
            <a:pPr lvl="1"/>
            <a:r>
              <a:rPr lang="en-US" dirty="0" smtClean="0"/>
              <a:t>Career Counseling</a:t>
            </a:r>
          </a:p>
          <a:p>
            <a:pPr lvl="1"/>
            <a:r>
              <a:rPr lang="en-US" dirty="0" smtClean="0"/>
              <a:t>Personal Support </a:t>
            </a:r>
          </a:p>
          <a:p>
            <a:pPr lvl="1"/>
            <a:r>
              <a:rPr lang="en-US" dirty="0" smtClean="0"/>
              <a:t>Pacific Islander Student Issues</a:t>
            </a:r>
          </a:p>
          <a:p>
            <a:pPr lvl="1"/>
            <a:r>
              <a:rPr lang="en-US" dirty="0" smtClean="0"/>
              <a:t>Cultural misunderstandings</a:t>
            </a:r>
          </a:p>
          <a:p>
            <a:pPr marL="349250" lvl="1" indent="0">
              <a:buNone/>
            </a:pPr>
            <a:r>
              <a:rPr lang="en-US" dirty="0" smtClean="0"/>
              <a:t>(underrepresented Asian Americans and Pacific Islanders)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176899"/>
          </a:xfrm>
        </p:spPr>
        <p:txBody>
          <a:bodyPr/>
          <a:lstStyle/>
          <a:p>
            <a:r>
              <a:rPr lang="en-US" dirty="0" smtClean="0"/>
              <a:t>Partnerships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217240"/>
            <a:ext cx="4388091" cy="5405718"/>
          </a:xfrm>
        </p:spPr>
        <p:txBody>
          <a:bodyPr>
            <a:normAutofit/>
          </a:bodyPr>
          <a:lstStyle/>
          <a:p>
            <a:r>
              <a:rPr lang="en-US" b="1" dirty="0" smtClean="0"/>
              <a:t>Campus</a:t>
            </a:r>
          </a:p>
          <a:p>
            <a:pPr lvl="1"/>
            <a:r>
              <a:rPr lang="en-US" sz="2000" dirty="0" smtClean="0"/>
              <a:t>Collaboration with existing learning communities (Bridge)</a:t>
            </a:r>
          </a:p>
          <a:p>
            <a:pPr lvl="1"/>
            <a:r>
              <a:rPr lang="en-US" sz="2000" dirty="0" smtClean="0"/>
              <a:t>Collaboration with like programs (TRIO SSS, Aspire—African Americans)</a:t>
            </a:r>
          </a:p>
          <a:p>
            <a:pPr lvl="1"/>
            <a:r>
              <a:rPr lang="en-US" sz="2000" dirty="0" smtClean="0"/>
              <a:t>Collaboration with ESL and Writing Center</a:t>
            </a:r>
          </a:p>
          <a:p>
            <a:pPr lvl="1"/>
            <a:r>
              <a:rPr lang="en-US" sz="2000" dirty="0" smtClean="0"/>
              <a:t>Assistance from Counseling, Financial Aid</a:t>
            </a:r>
          </a:p>
          <a:p>
            <a:pPr lvl="1"/>
            <a:r>
              <a:rPr lang="en-US" sz="2000" dirty="0" smtClean="0"/>
              <a:t>Student Clubs/Organizations</a:t>
            </a: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66534" y="1217241"/>
            <a:ext cx="4377466" cy="5415836"/>
          </a:xfrm>
        </p:spPr>
        <p:txBody>
          <a:bodyPr>
            <a:normAutofit/>
          </a:bodyPr>
          <a:lstStyle/>
          <a:p>
            <a:r>
              <a:rPr lang="en-US" b="1" dirty="0" smtClean="0"/>
              <a:t>Community</a:t>
            </a:r>
          </a:p>
          <a:p>
            <a:pPr lvl="1"/>
            <a:r>
              <a:rPr lang="en-US" dirty="0" smtClean="0"/>
              <a:t>Community Advisory Committee</a:t>
            </a:r>
          </a:p>
          <a:p>
            <a:pPr lvl="1"/>
            <a:r>
              <a:rPr lang="en-US" dirty="0" smtClean="0"/>
              <a:t>Outreach and Support from Asian American Elected Officials</a:t>
            </a:r>
          </a:p>
          <a:p>
            <a:pPr lvl="1"/>
            <a:r>
              <a:rPr lang="en-US" dirty="0" smtClean="0"/>
              <a:t>Community Organizations  (e.g., APAPA-Asian Pacific Americans in Public Affairs)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lc="http://schemas.openxmlformats.org/drawingml/2006/lockedCanvas" val="0"/>
              </a:ext>
            </a:extLst>
          </a:blip>
          <a:srcRect l="3739" t="30903" r="3145" b="21795"/>
          <a:stretch/>
        </p:blipFill>
        <p:spPr>
          <a:xfrm>
            <a:off x="388074" y="5111206"/>
            <a:ext cx="3994508" cy="1521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lc="http://schemas.openxmlformats.org/drawingml/2006/lockedCanvas" val="0"/>
              </a:ext>
            </a:extLst>
          </a:blip>
          <a:srcRect t="37116"/>
          <a:stretch/>
        </p:blipFill>
        <p:spPr>
          <a:xfrm>
            <a:off x="6321975" y="5444313"/>
            <a:ext cx="2822025" cy="1178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lc="http://schemas.openxmlformats.org/drawingml/2006/lockedCanvas" val="0"/>
              </a:ext>
            </a:extLst>
          </a:blip>
          <a:srcRect l="9813" r="13178" b="27975"/>
          <a:stretch/>
        </p:blipFill>
        <p:spPr>
          <a:xfrm>
            <a:off x="4638453" y="5442041"/>
            <a:ext cx="1683522" cy="1180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Arise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452284"/>
          <a:ext cx="9144000" cy="78763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15773"/>
                <a:gridCol w="4628227"/>
              </a:tblGrid>
              <a:tr h="7401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Multiplicity of Student Needs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Program Response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74011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English acquisition; accent reduction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Verbs boot camp; writing workshops designed</a:t>
                      </a:r>
                      <a:r>
                        <a:rPr lang="en-US" sz="1600" baseline="0" dirty="0" smtClean="0"/>
                        <a:t> for non-native English Speakers, faculty tutoring</a:t>
                      </a:r>
                      <a:endParaRPr lang="en-US" sz="1600" dirty="0"/>
                    </a:p>
                  </a:txBody>
                  <a:tcPr/>
                </a:tc>
              </a:tr>
              <a:tr h="74011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Basic</a:t>
                      </a:r>
                      <a:r>
                        <a:rPr lang="en-US" sz="1800" baseline="0" dirty="0" smtClean="0"/>
                        <a:t> skills development in English and math; academic tutoring support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Learning Community courses;</a:t>
                      </a:r>
                      <a:r>
                        <a:rPr lang="en-US" sz="1600" baseline="0" dirty="0" smtClean="0"/>
                        <a:t> study hall for English, math</a:t>
                      </a:r>
                      <a:endParaRPr lang="en-US" sz="1600" dirty="0"/>
                    </a:p>
                  </a:txBody>
                  <a:tcPr/>
                </a:tc>
              </a:tr>
              <a:tr h="74011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Counseling and Educational Advisement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Staff to provide support services that include development </a:t>
                      </a:r>
                      <a:r>
                        <a:rPr lang="en-US" sz="1600" baseline="0" dirty="0" smtClean="0"/>
                        <a:t>of </a:t>
                      </a:r>
                      <a:r>
                        <a:rPr lang="en-US" sz="1600" dirty="0" smtClean="0"/>
                        <a:t>educational</a:t>
                      </a:r>
                      <a:r>
                        <a:rPr lang="en-US" sz="1600" baseline="0" dirty="0" smtClean="0"/>
                        <a:t> plans, course advisement, consultation/resource referral</a:t>
                      </a:r>
                      <a:endParaRPr lang="en-US" sz="1600" dirty="0"/>
                    </a:p>
                  </a:txBody>
                  <a:tcPr/>
                </a:tc>
              </a:tr>
              <a:tr h="74011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Cultural inclusion/recognition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AAPI Heritage Cultural</a:t>
                      </a:r>
                      <a:r>
                        <a:rPr lang="en-US" sz="1600" baseline="0" dirty="0" smtClean="0"/>
                        <a:t> Night</a:t>
                      </a:r>
                    </a:p>
                    <a:p>
                      <a:endParaRPr lang="en-US" sz="1600" baseline="0" dirty="0" smtClean="0"/>
                    </a:p>
                    <a:p>
                      <a:r>
                        <a:rPr lang="en-US" sz="1600" baseline="0" dirty="0" smtClean="0"/>
                        <a:t>Fale Fono (monthly meetings with Pacific Islander students)</a:t>
                      </a:r>
                    </a:p>
                    <a:p>
                      <a:endParaRPr lang="en-US" sz="1600" baseline="0" dirty="0" smtClean="0"/>
                    </a:p>
                    <a:p>
                      <a:r>
                        <a:rPr lang="en-US" sz="1600" baseline="0" dirty="0" smtClean="0"/>
                        <a:t>Cultural fieldtrips: Chinese American Museum, Pacific Islander Ethnic Art Museum, Museum of Tolerance</a:t>
                      </a:r>
                    </a:p>
                    <a:p>
                      <a:endParaRPr lang="en-US" sz="1600" baseline="0" dirty="0" smtClean="0"/>
                    </a:p>
                    <a:p>
                      <a:r>
                        <a:rPr lang="en-US" sz="1600" baseline="0" dirty="0" smtClean="0"/>
                        <a:t>AAPI Conferences</a:t>
                      </a:r>
                      <a:endParaRPr lang="en-US" sz="1600" dirty="0"/>
                    </a:p>
                  </a:txBody>
                  <a:tcPr/>
                </a:tc>
              </a:tr>
              <a:tr h="74011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Recognition</a:t>
                      </a:r>
                      <a:r>
                        <a:rPr lang="en-US" sz="1800" baseline="0" dirty="0" smtClean="0"/>
                        <a:t> of Success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Milestones</a:t>
                      </a:r>
                      <a:r>
                        <a:rPr lang="en-US" sz="1600" baseline="0" dirty="0" smtClean="0"/>
                        <a:t> Recognition Ceremony (graduates/transfer students)</a:t>
                      </a:r>
                      <a:endParaRPr lang="en-US" sz="1600" dirty="0"/>
                    </a:p>
                  </a:txBody>
                  <a:tcPr/>
                </a:tc>
              </a:tr>
              <a:tr h="74011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Study space and computing</a:t>
                      </a:r>
                      <a:r>
                        <a:rPr lang="en-US" sz="1800" baseline="0" dirty="0" smtClean="0"/>
                        <a:t> resources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In-house:</a:t>
                      </a:r>
                      <a:r>
                        <a:rPr lang="en-US" sz="1600" baseline="0" dirty="0" smtClean="0"/>
                        <a:t> community space for studying, breaks; laptop check-out, printing services</a:t>
                      </a:r>
                      <a:endParaRPr lang="en-US" sz="1600" dirty="0"/>
                    </a:p>
                  </a:txBody>
                  <a:tcPr/>
                </a:tc>
              </a:tr>
              <a:tr h="74011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Student and Leadership Development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Leadership Retreat, Summer 2013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81001"/>
            <a:ext cx="3612776" cy="1418398"/>
          </a:xfrm>
        </p:spPr>
        <p:txBody>
          <a:bodyPr/>
          <a:lstStyle/>
          <a:p>
            <a:r>
              <a:rPr lang="en-US" b="1" dirty="0" smtClean="0"/>
              <a:t>Students in the </a:t>
            </a:r>
            <a:br>
              <a:rPr lang="en-US" b="1" dirty="0" smtClean="0"/>
            </a:br>
            <a:r>
              <a:rPr lang="en-US" b="1" dirty="0" smtClean="0"/>
              <a:t>Arise Program . . 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46607" y="1872185"/>
            <a:ext cx="4639252" cy="4833676"/>
          </a:xfrm>
        </p:spPr>
        <p:txBody>
          <a:bodyPr/>
          <a:lstStyle/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Build a sense of community with each other 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Accept recognition of milestone achievements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Participate in cultural awareness raising fieldtrips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Share their stories at API conferences (e.g., APAHE 2013)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Engage in learning communities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lc="http://schemas.openxmlformats.org/drawingml/2006/lockedCanvas" val="0"/>
              </a:ext>
            </a:extLst>
          </a:blip>
          <a:srcRect t="8730" r="7287"/>
          <a:stretch/>
        </p:blipFill>
        <p:spPr>
          <a:xfrm>
            <a:off x="381000" y="4441162"/>
            <a:ext cx="3929063" cy="2416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592352" y="0"/>
            <a:ext cx="3448273" cy="2290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lc="http://schemas.openxmlformats.org/drawingml/2006/lockedCanvas" val="0"/>
              </a:ext>
            </a:extLst>
          </a:blip>
          <a:srcRect t="4398" r="2962"/>
          <a:stretch/>
        </p:blipFill>
        <p:spPr>
          <a:xfrm>
            <a:off x="4310063" y="2290271"/>
            <a:ext cx="2003651" cy="1167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lc="http://schemas.openxmlformats.org/drawingml/2006/lockedCanvas" val="0"/>
              </a:ext>
            </a:extLst>
          </a:blip>
          <a:srcRect t="23676" b="9283"/>
          <a:stretch/>
        </p:blipFill>
        <p:spPr>
          <a:xfrm>
            <a:off x="4310063" y="4321916"/>
            <a:ext cx="2664791" cy="146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lc="http://schemas.openxmlformats.org/drawingml/2006/lockedCanvas" val="0"/>
              </a:ext>
            </a:extLst>
          </a:blip>
          <a:srcRect l="4111" t="4361" r="5982" b="19377"/>
          <a:stretch/>
        </p:blipFill>
        <p:spPr>
          <a:xfrm>
            <a:off x="6076060" y="2489416"/>
            <a:ext cx="3067940" cy="1951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6655048" y="5052751"/>
            <a:ext cx="2488952" cy="1653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Campus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Fiscal Resources</a:t>
            </a:r>
          </a:p>
          <a:p>
            <a:pPr lvl="1"/>
            <a:r>
              <a:rPr lang="en-US" dirty="0" smtClean="0"/>
              <a:t>Facility modification – current and planned</a:t>
            </a:r>
          </a:p>
          <a:p>
            <a:pPr lvl="1"/>
            <a:r>
              <a:rPr lang="en-US" dirty="0" smtClean="0"/>
              <a:t>Full incorporation into Student Services</a:t>
            </a:r>
          </a:p>
          <a:p>
            <a:r>
              <a:rPr lang="en-US" dirty="0" smtClean="0"/>
              <a:t>Human Resources Support</a:t>
            </a:r>
          </a:p>
          <a:p>
            <a:pPr lvl="1"/>
            <a:r>
              <a:rPr lang="en-US" dirty="0" smtClean="0"/>
              <a:t>Volunteers from other departments</a:t>
            </a:r>
          </a:p>
          <a:p>
            <a:pPr lvl="1"/>
            <a:r>
              <a:rPr lang="en-US" dirty="0" smtClean="0"/>
              <a:t>Mentors</a:t>
            </a:r>
          </a:p>
          <a:p>
            <a:r>
              <a:rPr lang="en-US" dirty="0" smtClean="0"/>
              <a:t>Other Forms of Institutional Support</a:t>
            </a:r>
          </a:p>
          <a:p>
            <a:pPr lvl="1"/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Public Information/Marketing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486268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Welcome and Introductions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Session Learning Outcomes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Mobilizing awareness and support for AAPI issues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Navigating campus politics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Developing campus and community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Leveraging other sources of funding beyond AANAPISI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Reflection and Discussion</a:t>
            </a:r>
          </a:p>
          <a:p>
            <a:pPr marL="514350" indent="-514350">
              <a:buFont typeface="+mj-lt"/>
              <a:buAutoNum type="romanUcPeriod"/>
            </a:pPr>
            <a:endParaRPr lang="en-US" dirty="0" smtClean="0"/>
          </a:p>
          <a:p>
            <a:pPr marL="514350" indent="-514350">
              <a:buFont typeface="+mj-lt"/>
              <a:buAutoNum type="romanUcPeriod"/>
            </a:pPr>
            <a:endParaRPr lang="en-US" dirty="0" smtClean="0"/>
          </a:p>
          <a:p>
            <a:pPr marL="514350" indent="-514350">
              <a:buFont typeface="+mj-lt"/>
              <a:buAutoNum type="romanUcPeriod"/>
            </a:pPr>
            <a:endParaRPr lang="en-US" dirty="0" smtClean="0"/>
          </a:p>
          <a:p>
            <a:pPr marL="514350" indent="-514350">
              <a:buFont typeface="+mj-lt"/>
              <a:buAutoNum type="romanUcPeriod"/>
            </a:pPr>
            <a:endParaRPr lang="en-US" dirty="0" smtClean="0"/>
          </a:p>
          <a:p>
            <a:pPr marL="514350" indent="-514350">
              <a:buFont typeface="+mj-lt"/>
              <a:buAutoNum type="romanUcPeriod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&amp;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sz="3600" dirty="0" smtClean="0"/>
              <a:t>Q&amp;A</a:t>
            </a:r>
          </a:p>
          <a:p>
            <a:r>
              <a:rPr lang="en-US" sz="3600" dirty="0" smtClean="0"/>
              <a:t>Small Group Work (5 minutes)</a:t>
            </a:r>
          </a:p>
          <a:p>
            <a:pPr>
              <a:buNone/>
            </a:pPr>
            <a:r>
              <a:rPr lang="en-US" sz="3600" dirty="0" smtClean="0"/>
              <a:t>“What are some take aways that you will apply at your institution?”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956" y="2011092"/>
            <a:ext cx="4519578" cy="435736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Rowena Tomaneng </a:t>
            </a:r>
          </a:p>
          <a:p>
            <a:pPr>
              <a:buNone/>
            </a:pPr>
            <a:r>
              <a:rPr lang="en-US" sz="2400" dirty="0" smtClean="0">
                <a:hlinkClick r:id="rId2"/>
              </a:rPr>
              <a:t>tomanengrowena@deanza.edu</a:t>
            </a:r>
            <a:r>
              <a:rPr lang="en-US" sz="2400" dirty="0" smtClean="0"/>
              <a:t>     </a:t>
            </a:r>
          </a:p>
          <a:p>
            <a:pPr>
              <a:buNone/>
            </a:pPr>
            <a:r>
              <a:rPr lang="en-US" sz="2400" dirty="0" smtClean="0">
                <a:hlinkClick r:id="rId3"/>
              </a:rPr>
              <a:t>www.deanza.edu/impactaapi</a:t>
            </a: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244" y="2011091"/>
            <a:ext cx="4063756" cy="435736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Aida Cuenza-Uvas                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acuenza@mtsac.edu</a:t>
            </a:r>
            <a:r>
              <a:rPr lang="en-US" dirty="0" smtClean="0"/>
              <a:t>        </a:t>
            </a:r>
          </a:p>
          <a:p>
            <a:pPr>
              <a:buNone/>
            </a:pPr>
            <a:r>
              <a:rPr lang="en-US" dirty="0" smtClean="0">
                <a:hlinkClick r:id="rId5"/>
              </a:rPr>
              <a:t> www.mtsac.edu/arise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and Introductions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Small group work (3-4 people) </a:t>
            </a:r>
          </a:p>
          <a:p>
            <a:r>
              <a:rPr lang="en-US" dirty="0" smtClean="0"/>
              <a:t> Share your name and institution</a:t>
            </a:r>
          </a:p>
          <a:p>
            <a:r>
              <a:rPr lang="en-US" dirty="0" smtClean="0"/>
              <a:t> What motivates/you to do this work—of supporting and advocating for AAPI students? 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Session Learning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Learn strategies for mobilizing awareness and support for AAPI issues</a:t>
            </a:r>
          </a:p>
          <a:p>
            <a:r>
              <a:rPr lang="en-US" dirty="0" smtClean="0"/>
              <a:t>Develop an understanding of navigating campus politics</a:t>
            </a:r>
          </a:p>
          <a:p>
            <a:r>
              <a:rPr lang="en-US" dirty="0" smtClean="0"/>
              <a:t>Develop an understanding of ways to develop campus and community partnerships </a:t>
            </a:r>
          </a:p>
          <a:p>
            <a:r>
              <a:rPr lang="en-US" dirty="0" smtClean="0"/>
              <a:t>Learn how to leverage other sources of funding beyond AANAPISI federal funding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1435100"/>
            <a:ext cx="7924800" cy="2438400"/>
          </a:xfrm>
        </p:spPr>
        <p:txBody>
          <a:bodyPr/>
          <a:lstStyle/>
          <a:p>
            <a:pPr algn="l">
              <a:lnSpc>
                <a:spcPts val="3100"/>
              </a:lnSpc>
            </a:pPr>
            <a:r>
              <a:rPr lang="en-US" sz="3600" dirty="0" smtClean="0">
                <a:latin typeface="Times New Roman"/>
              </a:rPr>
              <a:t>	</a:t>
            </a:r>
            <a:br>
              <a:rPr lang="en-US" sz="3600" dirty="0" smtClean="0">
                <a:latin typeface="Times New Roman"/>
              </a:rPr>
            </a:br>
            <a:r>
              <a:rPr lang="en-US" sz="3600" dirty="0" smtClean="0">
                <a:latin typeface="Times New Roman"/>
              </a:rPr>
              <a:t>	</a:t>
            </a:r>
            <a:r>
              <a:rPr lang="en-US" sz="3600" dirty="0" smtClean="0">
                <a:latin typeface="Times New Roman"/>
              </a:rPr>
              <a:t>“Assumptions </a:t>
            </a:r>
            <a:r>
              <a:rPr lang="en-US" sz="3600" dirty="0" smtClean="0">
                <a:latin typeface="Times New Roman"/>
              </a:rPr>
              <a:t>about </a:t>
            </a:r>
            <a:r>
              <a:rPr lang="en-US" sz="3600" dirty="0" err="1" smtClean="0">
                <a:latin typeface="Times New Roman"/>
              </a:rPr>
              <a:t>AAPIs</a:t>
            </a:r>
            <a:r>
              <a:rPr lang="en-US" sz="3600" dirty="0" smtClean="0">
                <a:latin typeface="Times New Roman"/>
              </a:rPr>
              <a:t>"? </a:t>
            </a:r>
            <a:r>
              <a:rPr lang="en-US" sz="3600" dirty="0" smtClean="0">
                <a:latin typeface="Times New Roman"/>
              </a:rPr>
              <a:t> 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81000" y="2692400"/>
            <a:ext cx="7556500" cy="2552700"/>
          </a:xfrm>
        </p:spPr>
        <p:txBody>
          <a:bodyPr/>
          <a:lstStyle/>
          <a:p>
            <a:pPr algn="l"/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81286" cy="2449286"/>
          </a:xfrm>
        </p:spPr>
        <p:txBody>
          <a:bodyPr/>
          <a:lstStyle/>
          <a:p>
            <a:r>
              <a:rPr lang="en-US" dirty="0" smtClean="0"/>
              <a:t>Mobilizing Awareness and Support of AAPI </a:t>
            </a:r>
            <a:r>
              <a:rPr lang="en-US" dirty="0" smtClean="0"/>
              <a:t>Issues (Internal)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858" y="961571"/>
            <a:ext cx="4258141" cy="569781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Conduct student focus groups</a:t>
            </a:r>
          </a:p>
          <a:p>
            <a:r>
              <a:rPr lang="en-US" dirty="0" smtClean="0"/>
              <a:t>Student development </a:t>
            </a:r>
            <a:r>
              <a:rPr lang="en-US" dirty="0" smtClean="0"/>
              <a:t>workshops</a:t>
            </a:r>
            <a:endParaRPr lang="en-US" dirty="0" smtClean="0"/>
          </a:p>
          <a:p>
            <a:r>
              <a:rPr lang="en-US" dirty="0" smtClean="0"/>
              <a:t>Develop </a:t>
            </a:r>
            <a:r>
              <a:rPr lang="en-US" dirty="0" smtClean="0"/>
              <a:t>Reports/Data</a:t>
            </a:r>
            <a:endParaRPr lang="en-US" dirty="0" smtClean="0"/>
          </a:p>
          <a:p>
            <a:r>
              <a:rPr lang="en-US" dirty="0" smtClean="0"/>
              <a:t>Create AAPI issues speaker series </a:t>
            </a:r>
          </a:p>
          <a:p>
            <a:r>
              <a:rPr lang="en-US" dirty="0" smtClean="0"/>
              <a:t>Discuss issues with key academic </a:t>
            </a:r>
            <a:r>
              <a:rPr lang="en-US" dirty="0" smtClean="0"/>
              <a:t>departments</a:t>
            </a:r>
            <a:endParaRPr lang="en-US" dirty="0" smtClean="0"/>
          </a:p>
          <a:p>
            <a:r>
              <a:rPr lang="en-US" dirty="0" smtClean="0"/>
              <a:t>Create Faculty </a:t>
            </a:r>
            <a:r>
              <a:rPr lang="en-US" dirty="0" smtClean="0"/>
              <a:t>&amp; Staff  development workshops</a:t>
            </a:r>
          </a:p>
          <a:p>
            <a:r>
              <a:rPr lang="en-US" dirty="0" smtClean="0"/>
              <a:t>Hold an AAPI issues summit</a:t>
            </a:r>
            <a:endParaRPr lang="en-US" dirty="0" smtClean="0"/>
          </a:p>
          <a:p>
            <a:r>
              <a:rPr lang="en-US" dirty="0" smtClean="0"/>
              <a:t>Host </a:t>
            </a:r>
            <a:r>
              <a:rPr lang="en-US" dirty="0" smtClean="0"/>
              <a:t>Public forums</a:t>
            </a:r>
            <a:endParaRPr lang="en-US" dirty="0" smtClean="0"/>
          </a:p>
          <a:p>
            <a:r>
              <a:rPr lang="en-US" dirty="0" smtClean="0"/>
              <a:t>Promote </a:t>
            </a:r>
            <a:r>
              <a:rPr lang="en-US" dirty="0" smtClean="0"/>
              <a:t>inclusion of AAPI </a:t>
            </a:r>
            <a:r>
              <a:rPr lang="en-US" dirty="0" smtClean="0"/>
              <a:t>voices</a:t>
            </a:r>
          </a:p>
          <a:p>
            <a:r>
              <a:rPr lang="en-US" dirty="0" smtClean="0"/>
              <a:t>Maintain marketing and outreach </a:t>
            </a:r>
            <a:r>
              <a:rPr lang="en-US" dirty="0" smtClean="0"/>
              <a:t>activities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0" y="2147046"/>
            <a:ext cx="4227286" cy="451233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4822967"/>
            <a:ext cx="3646715" cy="19623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687" y="2147046"/>
            <a:ext cx="2097374" cy="2406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41"/>
            <a:ext cx="9144000" cy="1172517"/>
          </a:xfrm>
        </p:spPr>
        <p:txBody>
          <a:bodyPr/>
          <a:lstStyle/>
          <a:p>
            <a:r>
              <a:rPr lang="en-US" sz="3200" dirty="0" smtClean="0"/>
              <a:t>Mobilizing Awareness and Support of AAP </a:t>
            </a:r>
            <a:r>
              <a:rPr lang="en-US" sz="3200" dirty="0" smtClean="0"/>
              <a:t>Issues (External)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603" y="1384085"/>
            <a:ext cx="8810345" cy="510106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Promote discussions in organizations/conferences where AAPI student issues are a primary focus (e.g., Asian Pacific Americans in Higher Education-APAHE)</a:t>
            </a:r>
          </a:p>
          <a:p>
            <a:r>
              <a:rPr lang="en-US" sz="2400" dirty="0" smtClean="0"/>
              <a:t>Maintain communication networks between AANAPISI grantee institutions (e.g., Western Regional AANAPISI meetings)</a:t>
            </a:r>
          </a:p>
          <a:p>
            <a:r>
              <a:rPr lang="en-US" sz="2400" dirty="0" smtClean="0"/>
              <a:t>Consistently define our issues and needs to key local, regional, state, and federal decision-makers (e.g., WHIAPPI, APIACU, APIASF)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636" y="4865702"/>
            <a:ext cx="1645571" cy="1992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04" y="5053599"/>
            <a:ext cx="2711448" cy="397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07" y="5450729"/>
            <a:ext cx="2281669" cy="1407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663" y="4865702"/>
            <a:ext cx="2583011" cy="1882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721224"/>
          </a:xfrm>
        </p:spPr>
        <p:txBody>
          <a:bodyPr/>
          <a:lstStyle/>
          <a:p>
            <a:r>
              <a:rPr lang="en-US" sz="4000" dirty="0" smtClean="0"/>
              <a:t>Navigating Campus Politics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5547"/>
            <a:ext cx="9144000" cy="5265232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 smtClean="0"/>
              <a:t>How a new grant gets introduced to the campus community</a:t>
            </a:r>
          </a:p>
          <a:p>
            <a:pPr lvl="1"/>
            <a:r>
              <a:rPr lang="en-US" sz="9600" dirty="0" smtClean="0"/>
              <a:t>Joint communication/news release</a:t>
            </a:r>
          </a:p>
          <a:p>
            <a:pPr lvl="1"/>
            <a:r>
              <a:rPr lang="en-US" sz="9600" dirty="0" smtClean="0"/>
              <a:t>Individual meetings/department meetings</a:t>
            </a:r>
          </a:p>
          <a:p>
            <a:pPr lvl="1"/>
            <a:r>
              <a:rPr lang="en-US" sz="9600" dirty="0" smtClean="0"/>
              <a:t>Support from the top (President)</a:t>
            </a:r>
          </a:p>
          <a:p>
            <a:r>
              <a:rPr lang="en-US" sz="9600" dirty="0" smtClean="0"/>
              <a:t>Keeping campus stakeholders informed and involve</a:t>
            </a:r>
          </a:p>
          <a:p>
            <a:pPr lvl="1"/>
            <a:r>
              <a:rPr lang="en-US" sz="9600" dirty="0" smtClean="0"/>
              <a:t>Newsletter</a:t>
            </a:r>
          </a:p>
          <a:p>
            <a:pPr lvl="1"/>
            <a:r>
              <a:rPr lang="en-US" sz="9600" dirty="0" smtClean="0"/>
              <a:t>Updates/briefings at meeting</a:t>
            </a:r>
          </a:p>
          <a:p>
            <a:pPr lvl="1"/>
            <a:r>
              <a:rPr lang="en-US" sz="9600" dirty="0" smtClean="0"/>
              <a:t>Invitation to special program events</a:t>
            </a:r>
          </a:p>
          <a:p>
            <a:pPr lvl="1"/>
            <a:r>
              <a:rPr lang="en-US" sz="9600" dirty="0" smtClean="0"/>
              <a:t>Website</a:t>
            </a:r>
          </a:p>
          <a:p>
            <a:r>
              <a:rPr lang="en-US" sz="9600" dirty="0" smtClean="0"/>
              <a:t>Involving key campus leaders in grant project initiatives</a:t>
            </a:r>
          </a:p>
          <a:p>
            <a:pPr lvl="1"/>
            <a:r>
              <a:rPr lang="en-US" sz="9600" dirty="0" smtClean="0"/>
              <a:t>Operational Advisory Committee</a:t>
            </a:r>
          </a:p>
          <a:p>
            <a:pPr lvl="2"/>
            <a:r>
              <a:rPr lang="en-US" sz="9600" dirty="0" smtClean="0"/>
              <a:t>Membership:  key faculty, administrators, students, and community members</a:t>
            </a:r>
            <a:endParaRPr lang="en-US" sz="3429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319" y="3404744"/>
            <a:ext cx="3675681" cy="1728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5" y="326061"/>
            <a:ext cx="8042276" cy="43019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Serving AAPI Students </a:t>
            </a:r>
            <a:br>
              <a:rPr lang="en-US" sz="3600" dirty="0" smtClean="0"/>
            </a:br>
            <a:r>
              <a:rPr lang="en-US" sz="3600" dirty="0" smtClean="0"/>
              <a:t>at De Anza College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40293" y="1600201"/>
            <a:ext cx="4149462" cy="5041140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389756" y="1600201"/>
            <a:ext cx="4754244" cy="504114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l"/>
              <a:defRPr/>
            </a:pPr>
            <a:r>
              <a:rPr lang="en-US" dirty="0" smtClean="0"/>
              <a:t>Founded in 1967 and part of the Foothill-De Anza Community College District</a:t>
            </a:r>
          </a:p>
          <a:p>
            <a:pPr>
              <a:buFont typeface="Wingdings" pitchFamily="2" charset="2"/>
              <a:buChar char="l"/>
              <a:defRPr/>
            </a:pPr>
            <a:r>
              <a:rPr lang="en-US" dirty="0" smtClean="0"/>
              <a:t>Occupies 112-site in the heart of Silicon Valley, CA</a:t>
            </a:r>
          </a:p>
          <a:p>
            <a:pPr>
              <a:buFont typeface="Wingdings" pitchFamily="2" charset="2"/>
              <a:buChar char="l"/>
              <a:defRPr/>
            </a:pPr>
            <a:r>
              <a:rPr lang="en-US" dirty="0" smtClean="0"/>
              <a:t> 24,000 students with historically under-represented students as majority (AAPI students =42%)</a:t>
            </a:r>
          </a:p>
          <a:p>
            <a:pPr>
              <a:buFont typeface="Wingdings" pitchFamily="2" charset="2"/>
              <a:buChar char="l"/>
              <a:defRPr/>
            </a:pPr>
            <a:r>
              <a:rPr lang="en-US" dirty="0" smtClean="0"/>
              <a:t> College commitment to equity, social justice, multicultural education, and civic engagement</a:t>
            </a:r>
          </a:p>
          <a:p>
            <a:pPr>
              <a:buFont typeface="Wingdings" pitchFamily="2" charset="2"/>
              <a:buChar char="l"/>
              <a:defRPr/>
            </a:pPr>
            <a:r>
              <a:rPr lang="en-US" dirty="0" smtClean="0"/>
              <a:t>General education, vocational, and online courses supported by numerous instructional and  services programs, including learning communities across the disciplines    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293" y="4287459"/>
            <a:ext cx="37211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93" y="1600201"/>
            <a:ext cx="3870085" cy="2316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fusion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Infusion">
      <a:majorFont>
        <a:latin typeface="Mistral"/>
        <a:ea typeface=""/>
        <a:cs typeface=""/>
        <a:font script="Jpan" typeface="ＭＳ Ｐ明朝"/>
      </a:majorFont>
      <a:minorFont>
        <a:latin typeface="Candara"/>
        <a:ea typeface=""/>
        <a:cs typeface=""/>
        <a:font script="Jpan" typeface="メイリオ"/>
      </a:minorFont>
    </a:fontScheme>
    <a:fmtScheme name="Infus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300000"/>
                <a:lumMod val="125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135000"/>
              </a:schemeClr>
            </a:duotone>
          </a:blip>
          <a:tile tx="0" ty="0" sx="40000" sy="40000" flip="none" algn="tl"/>
        </a:blipFill>
      </a:fillStyleLst>
      <a:lnStyleLst>
        <a:ln w="38100" cap="flat" cmpd="sng" algn="ctr">
          <a:solidFill>
            <a:schemeClr val="phClr">
              <a:alpha val="70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>
              <a:alpha val="50000"/>
            </a:schemeClr>
          </a:solidFill>
          <a:prstDash val="solid"/>
          <a:miter/>
        </a:ln>
        <a:ln w="88900" cap="flat" cmpd="sng" algn="ctr">
          <a:solidFill>
            <a:schemeClr val="phClr">
              <a:alpha val="4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r="13500000">
              <a:srgbClr val="000000">
                <a:alpha val="50000"/>
              </a:srgbClr>
            </a:innerShdw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Infusion.thmx</Template>
  <TotalTime>3660</TotalTime>
  <Words>1085</Words>
  <Application>Microsoft Macintosh PowerPoint</Application>
  <PresentationFormat>On-screen Show (4:3)</PresentationFormat>
  <Paragraphs>175</Paragraphs>
  <Slides>21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Infusion</vt:lpstr>
      <vt:lpstr>Slide 1</vt:lpstr>
      <vt:lpstr>Agenda</vt:lpstr>
      <vt:lpstr>Welcome and Introductions</vt:lpstr>
      <vt:lpstr>Session Learning Outcomes</vt:lpstr>
      <vt:lpstr>   “Assumptions about AAPIs"?   </vt:lpstr>
      <vt:lpstr>Mobilizing Awareness and Support of AAPI Issues (Internal) </vt:lpstr>
      <vt:lpstr>Mobilizing Awareness and Support of AAP Issues (External)</vt:lpstr>
      <vt:lpstr>Navigating Campus Politics </vt:lpstr>
      <vt:lpstr>Serving AAPI Students  at De Anza College</vt:lpstr>
      <vt:lpstr>Mobilizing and Maximizing All Resources</vt:lpstr>
      <vt:lpstr>Mobilizing and Maximizing All Resources</vt:lpstr>
      <vt:lpstr>    IMPACT AAPI  Learning Community</vt:lpstr>
      <vt:lpstr>IMPACT AAPI  Project Outcomes</vt:lpstr>
      <vt:lpstr>Leveraging other Funding Sources beyond AANAPISI </vt:lpstr>
      <vt:lpstr>Mt. San Antonio College</vt:lpstr>
      <vt:lpstr>Partnerships</vt:lpstr>
      <vt:lpstr>The Arise Program</vt:lpstr>
      <vt:lpstr>Students in the  Arise Program . . .</vt:lpstr>
      <vt:lpstr>On Campus Support</vt:lpstr>
      <vt:lpstr>Reflection &amp; Discussion</vt:lpstr>
      <vt:lpstr>Contact Info</vt:lpstr>
    </vt:vector>
  </TitlesOfParts>
  <Company>FHDACCD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Rowena Tomaneng</dc:creator>
  <cp:lastModifiedBy>Rowena Tomaneng</cp:lastModifiedBy>
  <cp:revision>35</cp:revision>
  <dcterms:created xsi:type="dcterms:W3CDTF">2013-06-20T21:24:37Z</dcterms:created>
  <dcterms:modified xsi:type="dcterms:W3CDTF">2013-06-20T22:26:14Z</dcterms:modified>
</cp:coreProperties>
</file>