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6" r:id="rId2"/>
    <p:sldId id="298" r:id="rId3"/>
    <p:sldId id="257" r:id="rId4"/>
    <p:sldId id="267" r:id="rId5"/>
    <p:sldId id="260" r:id="rId6"/>
    <p:sldId id="269" r:id="rId7"/>
    <p:sldId id="294" r:id="rId8"/>
    <p:sldId id="295" r:id="rId9"/>
    <p:sldId id="296" r:id="rId10"/>
    <p:sldId id="297" r:id="rId11"/>
    <p:sldId id="270" r:id="rId12"/>
    <p:sldId id="289" r:id="rId13"/>
    <p:sldId id="290" r:id="rId14"/>
    <p:sldId id="291" r:id="rId15"/>
    <p:sldId id="292" r:id="rId16"/>
    <p:sldId id="293" r:id="rId17"/>
    <p:sldId id="299" r:id="rId18"/>
    <p:sldId id="300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6600"/>
    <a:srgbClr val="996633"/>
    <a:srgbClr val="993300"/>
    <a:srgbClr val="FFCC99"/>
    <a:srgbClr val="CC9900"/>
    <a:srgbClr val="FFCC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6" autoAdjust="0"/>
    <p:restoredTop sz="90929"/>
  </p:normalViewPr>
  <p:slideViewPr>
    <p:cSldViewPr>
      <p:cViewPr>
        <p:scale>
          <a:sx n="113" d="100"/>
          <a:sy n="113" d="100"/>
        </p:scale>
        <p:origin x="-15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8BC15B28-C770-4A98-BCE6-F6974EB1D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97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15B28-C770-4A98-BCE6-F6974EB1DC9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58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D8B0-B80A-40D9-A938-716C100969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49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A137-6C59-416A-83AE-6291686297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07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5E45-CE14-4335-825D-F74A5CDC66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61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ED95-C9CF-4305-AD49-E947E48275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62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8F17-886C-4525-8F87-F9B5EC8BF7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12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9D1B-0835-4220-A987-16215E8A13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40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3DD2-B72C-4637-BA0C-E850B378EE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98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1164-91BA-4E2F-AD08-830BF21CF2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E1CC7-1650-4128-8A8B-3A4F1B6BC6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05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3402-D712-40D7-AD72-578A291E17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80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05B0-0DB3-430B-A7E0-9D1F1025C2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60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48FD-389A-482B-85DC-C0F25CB2CE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35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Trends in </a:t>
            </a:r>
            <a:br>
              <a:rPr lang="en-US" altLang="en-US"/>
            </a:br>
            <a:r>
              <a:rPr lang="en-US" altLang="en-US"/>
              <a:t>Emerging Technologies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Sukhjit (Bob) Singh</a:t>
            </a:r>
            <a:endParaRPr lang="en-US" alt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Traits - Mobile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752600"/>
            <a:ext cx="700689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447800"/>
          </a:xfrm>
        </p:spPr>
        <p:txBody>
          <a:bodyPr/>
          <a:lstStyle/>
          <a:p>
            <a:r>
              <a:rPr lang="en-US" dirty="0"/>
              <a:t>Industry Traits - </a:t>
            </a:r>
            <a:r>
              <a:rPr lang="en-US" altLang="en-US" dirty="0" smtClean="0"/>
              <a:t>Future </a:t>
            </a:r>
            <a:r>
              <a:rPr lang="en-US" altLang="en-US" dirty="0"/>
              <a:t>Markets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5438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Application </a:t>
            </a:r>
            <a:r>
              <a:rPr lang="en-US" altLang="en-US" dirty="0"/>
              <a:t>Connectivity and </a:t>
            </a:r>
            <a:r>
              <a:rPr lang="en-US" altLang="en-US" dirty="0" smtClean="0"/>
              <a:t>Integration***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Wireless – (Application, Infrastructure and Deployment)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Emerging language platforms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Programs for small and embedded </a:t>
            </a:r>
            <a:r>
              <a:rPr lang="en-US" altLang="en-US" dirty="0" smtClean="0"/>
              <a:t>devices</a:t>
            </a:r>
            <a:r>
              <a:rPr lang="en-US" altLang="en-US" dirty="0"/>
              <a:t> </a:t>
            </a:r>
            <a:r>
              <a:rPr lang="en-US" altLang="en-US" dirty="0" smtClean="0"/>
              <a:t>- Connected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Security – at all layers in TACO BELL Burrito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Big-Data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Social-Cloud-Data-Mobile (Convergence</a:t>
            </a:r>
            <a:r>
              <a:rPr lang="en-US" altLang="en-US" dirty="0" smtClean="0"/>
              <a:t>)***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Nanotech</a:t>
            </a:r>
            <a:endParaRPr lang="en-US" alt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Industry Traits - Investment </a:t>
            </a:r>
            <a:r>
              <a:rPr lang="en-US" dirty="0" smtClean="0"/>
              <a:t>Trends - Software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2774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Industry Traits - Investment </a:t>
            </a:r>
            <a:r>
              <a:rPr lang="en-US" dirty="0" smtClean="0"/>
              <a:t>Trends - Semiconductors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Industry Traits - Investment </a:t>
            </a:r>
            <a:r>
              <a:rPr lang="en-US" dirty="0" smtClean="0"/>
              <a:t>Trends – Consumer Product and Services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924800" cy="46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Industry Traits - Investment </a:t>
            </a:r>
            <a:r>
              <a:rPr lang="en-US" dirty="0" smtClean="0"/>
              <a:t>Trends – Health Care Services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4" y="1600200"/>
            <a:ext cx="8118652" cy="4525963"/>
          </a:xfrm>
        </p:spPr>
      </p:pic>
    </p:spTree>
    <p:extLst>
      <p:ext uri="{BB962C8B-B14F-4D97-AF65-F5344CB8AC3E}">
        <p14:creationId xmlns:p14="http://schemas.microsoft.com/office/powerpoint/2010/main" val="21154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Traits – Information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 – Data Scientist</a:t>
            </a:r>
          </a:p>
          <a:p>
            <a:r>
              <a:rPr lang="en-US" dirty="0" smtClean="0"/>
              <a:t>2 – Solutions Architect</a:t>
            </a:r>
          </a:p>
          <a:p>
            <a:r>
              <a:rPr lang="en-US" dirty="0" smtClean="0"/>
              <a:t>3 – Mobile Developer</a:t>
            </a:r>
          </a:p>
          <a:p>
            <a:r>
              <a:rPr lang="en-US" dirty="0" smtClean="0"/>
              <a:t>4 – Project Manager</a:t>
            </a:r>
          </a:p>
          <a:p>
            <a:r>
              <a:rPr lang="en-US" dirty="0" smtClean="0"/>
              <a:t>5 – Software Engineer</a:t>
            </a:r>
          </a:p>
          <a:p>
            <a:r>
              <a:rPr lang="en-US" dirty="0" smtClean="0"/>
              <a:t>6 – Analytics Manager</a:t>
            </a:r>
          </a:p>
          <a:p>
            <a:r>
              <a:rPr lang="en-US" dirty="0" smtClean="0"/>
              <a:t>7 – Software Dev Manager</a:t>
            </a:r>
          </a:p>
          <a:p>
            <a:r>
              <a:rPr lang="en-US" dirty="0" smtClean="0"/>
              <a:t>8 – QA Managers</a:t>
            </a:r>
          </a:p>
          <a:p>
            <a:r>
              <a:rPr lang="en-US" dirty="0" smtClean="0"/>
              <a:t>9 – UX Designers</a:t>
            </a:r>
          </a:p>
          <a:p>
            <a:r>
              <a:rPr lang="en-US" dirty="0" smtClean="0"/>
              <a:t>10 – Software Architects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 Traits – Courses at De Anza providing some subject area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 – Data Scientist</a:t>
            </a:r>
          </a:p>
          <a:p>
            <a:r>
              <a:rPr lang="en-US" dirty="0" smtClean="0"/>
              <a:t>2 – Solutions Architect</a:t>
            </a:r>
          </a:p>
          <a:p>
            <a:r>
              <a:rPr lang="en-US" dirty="0" smtClean="0"/>
              <a:t>3 – Mobile Developer</a:t>
            </a:r>
          </a:p>
          <a:p>
            <a:r>
              <a:rPr lang="en-US" dirty="0" smtClean="0"/>
              <a:t>4 – Project Manager</a:t>
            </a:r>
          </a:p>
          <a:p>
            <a:r>
              <a:rPr lang="en-US" dirty="0" smtClean="0"/>
              <a:t>5 – Software Engineer</a:t>
            </a:r>
          </a:p>
          <a:p>
            <a:r>
              <a:rPr lang="en-US" dirty="0" smtClean="0"/>
              <a:t>6 – Analytics Manager</a:t>
            </a:r>
          </a:p>
          <a:p>
            <a:r>
              <a:rPr lang="en-US" dirty="0" smtClean="0"/>
              <a:t>7 – Software Dev Manager</a:t>
            </a:r>
          </a:p>
          <a:p>
            <a:r>
              <a:rPr lang="en-US" dirty="0" smtClean="0"/>
              <a:t>8 – QA Managers</a:t>
            </a:r>
          </a:p>
          <a:p>
            <a:r>
              <a:rPr lang="en-US" dirty="0" smtClean="0"/>
              <a:t>9 – UX Designers</a:t>
            </a:r>
          </a:p>
          <a:p>
            <a:r>
              <a:rPr lang="en-US" dirty="0" smtClean="0"/>
              <a:t>10 – Software Architects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54102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28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105400" y="5410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35B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2672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95A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9530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95B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6388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95C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3246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95D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0104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95E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76962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95F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8407400" y="2895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95G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089400" y="2514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55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4724400" y="2514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53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5901267" y="5410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22C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7772401" y="3348567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Java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4038600" y="3352800"/>
            <a:ext cx="67309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C++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4724400" y="3348567"/>
            <a:ext cx="808566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Python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4787900" y="41148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95G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6705599" y="5410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95G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4140199" y="2133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95F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3810000" y="28956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79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5562599" y="3352800"/>
            <a:ext cx="60960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Perl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7239000" y="33528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Perl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8305800" y="3348567"/>
            <a:ext cx="635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.Net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6172200" y="33528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Web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6858000" y="3352800"/>
            <a:ext cx="4191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DB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4889499" y="2133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95G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4165598" y="3733800"/>
            <a:ext cx="1549402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DB Certificate</a:t>
            </a:r>
            <a:endParaRPr lang="en-US" sz="14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275"/>
            <a:ext cx="421767" cy="3905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4059767"/>
            <a:ext cx="421767" cy="3905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" y="3622675"/>
            <a:ext cx="421767" cy="3905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" y="3186642"/>
            <a:ext cx="421767" cy="3905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" y="2738967"/>
            <a:ext cx="421767" cy="3905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" y="2332037"/>
            <a:ext cx="421767" cy="3905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" y="1905000"/>
            <a:ext cx="421767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Industry Traits</a:t>
            </a:r>
          </a:p>
          <a:p>
            <a:r>
              <a:rPr lang="en-US" dirty="0" smtClean="0"/>
              <a:t>Job Traits</a:t>
            </a:r>
          </a:p>
          <a:p>
            <a:r>
              <a:rPr lang="en-US" dirty="0" smtClean="0"/>
              <a:t>What can you do @ De </a:t>
            </a:r>
            <a:r>
              <a:rPr lang="en-US" dirty="0" smtClean="0"/>
              <a:t>Anza – De Anza Traits?</a:t>
            </a:r>
          </a:p>
          <a:p>
            <a:r>
              <a:rPr lang="en-US" dirty="0" smtClean="0"/>
              <a:t>Your Traits -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781800" cy="1371600"/>
          </a:xfrm>
        </p:spPr>
        <p:txBody>
          <a:bodyPr>
            <a:normAutofit/>
          </a:bodyPr>
          <a:lstStyle/>
          <a:p>
            <a:r>
              <a:rPr lang="en-US" altLang="en-US" sz="4800" dirty="0" smtClean="0"/>
              <a:t>Introduction</a:t>
            </a:r>
            <a:endParaRPr lang="en-US" altLang="en-US" dirty="0">
              <a:solidFill>
                <a:srgbClr val="FFCC99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r>
              <a:rPr lang="en-US" altLang="en-US" dirty="0"/>
              <a:t>Technologies would continue to evolve over time providing exponential growth in several areas.</a:t>
            </a:r>
          </a:p>
          <a:p>
            <a:r>
              <a:rPr lang="en-US" altLang="en-US" dirty="0"/>
              <a:t>We experience slow economic growth every few years. </a:t>
            </a:r>
          </a:p>
          <a:p>
            <a:r>
              <a:rPr lang="en-US" altLang="en-US" dirty="0"/>
              <a:t>This allows us to digest the rights and wrongs.</a:t>
            </a:r>
          </a:p>
          <a:p>
            <a:r>
              <a:rPr lang="en-US" altLang="en-US" dirty="0"/>
              <a:t>These slow times provide time for thinking and re-tooling.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future of Software Engineering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Analytics convergence.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Will build tools to process data with easy to use interfaces that can deliver </a:t>
            </a:r>
            <a:r>
              <a:rPr lang="en-US" altLang="en-US" b="1"/>
              <a:t>“smart to the point information”,  anytime, anywhere.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will end up developing applications that will provide automation in different spheres of our lives.</a:t>
            </a:r>
          </a:p>
          <a:p>
            <a:pPr lvl="1">
              <a:lnSpc>
                <a:spcPct val="90000"/>
              </a:lnSpc>
            </a:pPr>
            <a:endParaRPr lang="en-US" altLang="en-US" b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6615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Industry </a:t>
            </a:r>
            <a:r>
              <a:rPr lang="en-US" dirty="0" smtClean="0"/>
              <a:t>Traits - </a:t>
            </a:r>
            <a:r>
              <a:rPr lang="en-US" altLang="en-US" dirty="0" smtClean="0"/>
              <a:t>Technology Stack - Past</a:t>
            </a:r>
            <a:endParaRPr lang="en-US" altLang="en-US" dirty="0">
              <a:solidFill>
                <a:srgbClr val="FFCC66"/>
              </a:solidFill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6248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We will look at the history of the elements that have built the infrastructures of our current technologies -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blackWhite">
          <a:xfrm>
            <a:off x="304800" y="6096000"/>
            <a:ext cx="5943600" cy="7620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492125" y="6156325"/>
            <a:ext cx="561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Operating Systems and improved  Providing </a:t>
            </a:r>
          </a:p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horsepower for data processing.</a:t>
            </a: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blackWhite">
          <a:xfrm>
            <a:off x="304800" y="5410200"/>
            <a:ext cx="5943600" cy="6858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914400" y="5410200"/>
            <a:ext cx="4656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 – Data Plumbing</a:t>
            </a:r>
          </a:p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Wired and Wireless</a:t>
            </a: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blackWhite">
          <a:xfrm>
            <a:off x="304800" y="4800600"/>
            <a:ext cx="5943600" cy="5334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366713" y="4876800"/>
            <a:ext cx="575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Storage Area Networks – Data Bank Managers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blackWhite">
          <a:xfrm>
            <a:off x="304800" y="4267200"/>
            <a:ext cx="5943600" cy="5334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1697038" y="4343400"/>
            <a:ext cx="312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Databases – Data Banks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blackWhite">
          <a:xfrm>
            <a:off x="304800" y="2971800"/>
            <a:ext cx="5943600" cy="6858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1600200" y="2971800"/>
            <a:ext cx="3741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 Engines – </a:t>
            </a:r>
          </a:p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Defining Business Processes</a:t>
            </a:r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blackWhite">
          <a:xfrm>
            <a:off x="304800" y="2209800"/>
            <a:ext cx="5943600" cy="6858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914400" y="2209800"/>
            <a:ext cx="452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Presentation – </a:t>
            </a:r>
          </a:p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Window/Browsers/Wireless Devices</a:t>
            </a:r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blackWhite">
          <a:xfrm>
            <a:off x="304800" y="3733800"/>
            <a:ext cx="5943600" cy="5334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shade val="89804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89804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1028700" y="3810000"/>
            <a:ext cx="444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Improved Application Connectivity </a:t>
            </a:r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6248400" y="6248400"/>
            <a:ext cx="27432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>
                <a:latin typeface="Helvetica" pitchFamily="34" charset="0"/>
              </a:rPr>
              <a:t>Refried Beans (Matured)</a:t>
            </a:r>
          </a:p>
        </p:txBody>
      </p:sp>
      <p:sp>
        <p:nvSpPr>
          <p:cNvPr id="8251" name="Rectangle 59"/>
          <p:cNvSpPr>
            <a:spLocks noChangeArrowheads="1"/>
          </p:cNvSpPr>
          <p:nvPr/>
        </p:nvSpPr>
        <p:spPr bwMode="auto">
          <a:xfrm>
            <a:off x="6248400" y="5562600"/>
            <a:ext cx="28194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 dirty="0">
                <a:latin typeface="Helvetica" pitchFamily="34" charset="0"/>
              </a:rPr>
              <a:t>Seasoned Rice (Matured</a:t>
            </a:r>
            <a:r>
              <a:rPr lang="en-US" altLang="en-US" sz="1800" b="1" dirty="0" smtClean="0">
                <a:latin typeface="Helvetica" pitchFamily="34" charset="0"/>
              </a:rPr>
              <a:t>)</a:t>
            </a:r>
            <a:endParaRPr lang="en-US" altLang="en-US" sz="1800" b="1" dirty="0">
              <a:latin typeface="Helvetica" pitchFamily="34" charset="0"/>
            </a:endParaRPr>
          </a:p>
        </p:txBody>
      </p:sp>
      <p:sp>
        <p:nvSpPr>
          <p:cNvPr id="8253" name="Rectangle 61"/>
          <p:cNvSpPr>
            <a:spLocks noChangeArrowheads="1"/>
          </p:cNvSpPr>
          <p:nvPr/>
        </p:nvSpPr>
        <p:spPr bwMode="auto">
          <a:xfrm>
            <a:off x="6248400" y="4876800"/>
            <a:ext cx="27432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>
                <a:latin typeface="Helvetica" pitchFamily="34" charset="0"/>
              </a:rPr>
              <a:t>Lettuce (Infancy)</a:t>
            </a:r>
          </a:p>
        </p:txBody>
      </p:sp>
      <p:sp>
        <p:nvSpPr>
          <p:cNvPr id="8255" name="Rectangle 63"/>
          <p:cNvSpPr>
            <a:spLocks noChangeArrowheads="1"/>
          </p:cNvSpPr>
          <p:nvPr/>
        </p:nvSpPr>
        <p:spPr bwMode="auto">
          <a:xfrm>
            <a:off x="6248400" y="4343400"/>
            <a:ext cx="27432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>
                <a:latin typeface="Helvetica" pitchFamily="34" charset="0"/>
              </a:rPr>
              <a:t>Tomatoes (Matured)</a:t>
            </a:r>
          </a:p>
        </p:txBody>
      </p:sp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6248400" y="3810000"/>
            <a:ext cx="27432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>
                <a:latin typeface="Helvetica" pitchFamily="34" charset="0"/>
              </a:rPr>
              <a:t>Guacamole (Infancy)</a:t>
            </a:r>
          </a:p>
        </p:txBody>
      </p:sp>
      <p:sp>
        <p:nvSpPr>
          <p:cNvPr id="8259" name="Rectangle 67"/>
          <p:cNvSpPr>
            <a:spLocks noChangeArrowheads="1"/>
          </p:cNvSpPr>
          <p:nvPr/>
        </p:nvSpPr>
        <p:spPr bwMode="auto">
          <a:xfrm>
            <a:off x="6248400" y="3124200"/>
            <a:ext cx="27432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>
                <a:latin typeface="Helvetica" pitchFamily="34" charset="0"/>
              </a:rPr>
              <a:t>Cheese (Infancy)</a:t>
            </a:r>
          </a:p>
        </p:txBody>
      </p:sp>
      <p:sp>
        <p:nvSpPr>
          <p:cNvPr id="8261" name="Rectangle 69"/>
          <p:cNvSpPr>
            <a:spLocks noChangeArrowheads="1"/>
          </p:cNvSpPr>
          <p:nvPr/>
        </p:nvSpPr>
        <p:spPr bwMode="auto">
          <a:xfrm>
            <a:off x="6248400" y="2362200"/>
            <a:ext cx="274320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 b="1">
                <a:latin typeface="Helvetica" pitchFamily="34" charset="0"/>
              </a:rPr>
              <a:t>Sour Cream (Infancy)</a:t>
            </a:r>
          </a:p>
        </p:txBody>
      </p:sp>
      <p:sp>
        <p:nvSpPr>
          <p:cNvPr id="8265" name="Rectangle 73"/>
          <p:cNvSpPr>
            <a:spLocks noChangeArrowheads="1"/>
          </p:cNvSpPr>
          <p:nvPr/>
        </p:nvSpPr>
        <p:spPr bwMode="auto">
          <a:xfrm>
            <a:off x="6705600" y="914400"/>
            <a:ext cx="20891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000" b="1" dirty="0">
                <a:solidFill>
                  <a:schemeClr val="accent2"/>
                </a:solidFill>
                <a:latin typeface="Helvetica" pitchFamily="34" charset="0"/>
              </a:rPr>
              <a:t>Comparing with Taco Bell Seven </a:t>
            </a:r>
          </a:p>
          <a:p>
            <a:pPr algn="ctr" eaLnBrk="0" hangingPunct="0"/>
            <a:r>
              <a:rPr lang="en-US" altLang="en-US" sz="2000" b="1" dirty="0">
                <a:solidFill>
                  <a:schemeClr val="accent2"/>
                </a:solidFill>
                <a:latin typeface="Helvetica" pitchFamily="34" charset="0"/>
              </a:rPr>
              <a:t>Layer Burrito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6" grpId="0" autoUpdateAnimBg="0"/>
      <p:bldP spid="8229" grpId="0" animBg="1"/>
      <p:bldP spid="8230" grpId="0" autoUpdateAnimBg="0"/>
      <p:bldP spid="8231" grpId="0" animBg="1"/>
      <p:bldP spid="8232" grpId="0" autoUpdateAnimBg="0"/>
      <p:bldP spid="8233" grpId="0" animBg="1"/>
      <p:bldP spid="8234" grpId="0" autoUpdateAnimBg="0"/>
      <p:bldP spid="8237" grpId="0" animBg="1"/>
      <p:bldP spid="8240" grpId="0" autoUpdateAnimBg="0"/>
      <p:bldP spid="8241" grpId="0" animBg="1"/>
      <p:bldP spid="8242" grpId="0" autoUpdateAnimBg="0"/>
      <p:bldP spid="8243" grpId="0" animBg="1"/>
      <p:bldP spid="8244" grpId="0" autoUpdateAnimBg="0"/>
      <p:bldP spid="8249" grpId="0" animBg="1" autoUpdateAnimBg="0"/>
      <p:bldP spid="8251" grpId="0" animBg="1" autoUpdateAnimBg="0"/>
      <p:bldP spid="8253" grpId="0" animBg="1" autoUpdateAnimBg="0"/>
      <p:bldP spid="8255" grpId="0" animBg="1" autoUpdateAnimBg="0"/>
      <p:bldP spid="8257" grpId="0" animBg="1" autoUpdateAnimBg="0"/>
      <p:bldP spid="8259" grpId="0" animBg="1" autoUpdateAnimBg="0"/>
      <p:bldP spid="8261" grpId="0" animBg="1" autoUpdateAnimBg="0"/>
      <p:bldP spid="826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447800"/>
          </a:xfrm>
        </p:spPr>
        <p:txBody>
          <a:bodyPr/>
          <a:lstStyle/>
          <a:p>
            <a:r>
              <a:rPr lang="en-US" altLang="en-US" dirty="0" smtClean="0"/>
              <a:t>Industry Trends – Current and Future</a:t>
            </a:r>
            <a:endParaRPr lang="en-US" altLang="en-US" dirty="0"/>
          </a:p>
        </p:txBody>
      </p:sp>
      <p:sp>
        <p:nvSpPr>
          <p:cNvPr id="3" name="Oval 2"/>
          <p:cNvSpPr/>
          <p:nvPr/>
        </p:nvSpPr>
        <p:spPr>
          <a:xfrm>
            <a:off x="1668478" y="1466661"/>
            <a:ext cx="24384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715000" y="1371600"/>
            <a:ext cx="24384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867400" y="4114800"/>
            <a:ext cx="24384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52600" y="4114800"/>
            <a:ext cx="24384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1876331"/>
            <a:ext cx="8382000" cy="4172139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Modern Applications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Industry Traits - Big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Industry Traits - Cloud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46138"/>
            <a:ext cx="7874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Traits - Social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6270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</TotalTime>
  <Words>469</Words>
  <Application>Microsoft Office PowerPoint</Application>
  <PresentationFormat>On-screen Show (4:3)</PresentationFormat>
  <Paragraphs>113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Trends in  Emerging Technologies</vt:lpstr>
      <vt:lpstr>Agenda</vt:lpstr>
      <vt:lpstr>Introduction</vt:lpstr>
      <vt:lpstr>The future of Software Engineering</vt:lpstr>
      <vt:lpstr>Industry Traits - Technology Stack - Past</vt:lpstr>
      <vt:lpstr>Industry Trends – Current and Future</vt:lpstr>
      <vt:lpstr>Industry Traits - Big Data</vt:lpstr>
      <vt:lpstr>Industry Traits - Cloud</vt:lpstr>
      <vt:lpstr>Industry Traits - Social</vt:lpstr>
      <vt:lpstr>Industry Traits - Mobile</vt:lpstr>
      <vt:lpstr>Industry Traits - Future Markets</vt:lpstr>
      <vt:lpstr>Industry Traits - Investment Trends - Software</vt:lpstr>
      <vt:lpstr>Industry Traits - Investment Trends - Semiconductors</vt:lpstr>
      <vt:lpstr>Industry Traits - Investment Trends – Consumer Product and Services</vt:lpstr>
      <vt:lpstr>Industry Traits - Investment Trends – Health Care Services</vt:lpstr>
      <vt:lpstr>Job Traits – Information Week</vt:lpstr>
      <vt:lpstr>Job Traits – Courses at De Anza providing some subject area training</vt:lpstr>
      <vt:lpstr>Your Traits</vt:lpstr>
    </vt:vector>
  </TitlesOfParts>
  <Company>in-school.com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 Emerging Technologies</dc:title>
  <dc:creator>Sukhjit Singh</dc:creator>
  <cp:lastModifiedBy>bob</cp:lastModifiedBy>
  <cp:revision>34</cp:revision>
  <cp:lastPrinted>1601-01-01T00:00:00Z</cp:lastPrinted>
  <dcterms:created xsi:type="dcterms:W3CDTF">2001-12-13T03:08:27Z</dcterms:created>
  <dcterms:modified xsi:type="dcterms:W3CDTF">2016-02-12T03:33:26Z</dcterms:modified>
</cp:coreProperties>
</file>