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311" r:id="rId16"/>
    <p:sldId id="314" r:id="rId17"/>
    <p:sldId id="317" r:id="rId18"/>
    <p:sldId id="320" r:id="rId19"/>
    <p:sldId id="262" r:id="rId20"/>
    <p:sldId id="321" r:id="rId21"/>
    <p:sldId id="324" r:id="rId22"/>
    <p:sldId id="265" r:id="rId23"/>
    <p:sldId id="285" r:id="rId24"/>
    <p:sldId id="281" r:id="rId25"/>
    <p:sldId id="325" r:id="rId26"/>
    <p:sldId id="267" r:id="rId27"/>
    <p:sldId id="268" r:id="rId28"/>
    <p:sldId id="270" r:id="rId29"/>
    <p:sldId id="263" r:id="rId30"/>
    <p:sldId id="271" r:id="rId31"/>
    <p:sldId id="328" r:id="rId32"/>
    <p:sldId id="260" r:id="rId33"/>
    <p:sldId id="282" r:id="rId34"/>
    <p:sldId id="286" r:id="rId35"/>
    <p:sldId id="287" r:id="rId36"/>
    <p:sldId id="274" r:id="rId37"/>
    <p:sldId id="329" r:id="rId38"/>
    <p:sldId id="276" r:id="rId39"/>
    <p:sldId id="283" r:id="rId40"/>
    <p:sldId id="284" r:id="rId41"/>
    <p:sldId id="331" r:id="rId42"/>
    <p:sldId id="333" r:id="rId43"/>
    <p:sldId id="269" r:id="rId44"/>
    <p:sldId id="280" r:id="rId45"/>
    <p:sldId id="289" r:id="rId46"/>
    <p:sldId id="336" r:id="rId47"/>
    <p:sldId id="291" r:id="rId48"/>
    <p:sldId id="339" r:id="rId49"/>
    <p:sldId id="293" r:id="rId50"/>
    <p:sldId id="341" r:id="rId51"/>
    <p:sldId id="295" r:id="rId52"/>
    <p:sldId id="296" r:id="rId53"/>
    <p:sldId id="297" r:id="rId54"/>
    <p:sldId id="342" r:id="rId55"/>
    <p:sldId id="300" r:id="rId56"/>
    <p:sldId id="301" r:id="rId57"/>
    <p:sldId id="345" r:id="rId58"/>
    <p:sldId id="303" r:id="rId59"/>
    <p:sldId id="304" r:id="rId60"/>
    <p:sldId id="347" r:id="rId61"/>
    <p:sldId id="348" r:id="rId62"/>
    <p:sldId id="351" r:id="rId63"/>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1pPr>
    <a:lvl2pPr marL="4572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2pPr>
    <a:lvl3pPr marL="9144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3pPr>
    <a:lvl4pPr marL="13716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4pPr>
    <a:lvl5pPr marL="1828800" algn="ctr" rtl="0" fontAlgn="base">
      <a:spcBef>
        <a:spcPct val="0"/>
      </a:spcBef>
      <a:spcAft>
        <a:spcPct val="0"/>
      </a:spcAft>
      <a:defRPr sz="4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4200" kern="1200">
        <a:solidFill>
          <a:srgbClr val="000000"/>
        </a:solidFill>
        <a:latin typeface="Gill Sans" pitchFamily="-84" charset="0"/>
        <a:ea typeface="ヒラギノ角ゴ ProN W3" pitchFamily="-84" charset="-128"/>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68" y="-10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2827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272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1717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162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333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78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222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67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1pPr>
      <a:lvl2pPr marL="1204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2pPr>
      <a:lvl3pPr marL="1649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3pPr>
      <a:lvl4pPr marL="20939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4pPr>
      <a:lvl5pPr marL="2538413" indent="-493713" algn="l" rtl="0" eaLnBrk="0" fontAlgn="base" hangingPunct="0">
        <a:spcBef>
          <a:spcPts val="3800"/>
        </a:spcBef>
        <a:spcAft>
          <a:spcPct val="0"/>
        </a:spcAft>
        <a:buSzPct val="171000"/>
        <a:buFont typeface="Gill Sans" pitchFamily="-84" charset="0"/>
        <a:buChar char="•"/>
        <a:defRPr sz="3200">
          <a:solidFill>
            <a:schemeClr val="tx1"/>
          </a:solidFill>
          <a:latin typeface="+mn-lt"/>
          <a:ea typeface="+mn-ea"/>
          <a:cs typeface="+mn-cs"/>
          <a:sym typeface="Gill Sans" pitchFamily="-84"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050"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2827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272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1717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16200" indent="-571500" algn="l" rtl="0" eaLnBrk="0" fontAlgn="base" hangingPunct="0">
        <a:spcBef>
          <a:spcPts val="48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pitchFamily="-84"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pitchFamily="-84"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1pPr>
      <a:lvl2pPr marL="1333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2pPr>
      <a:lvl3pPr marL="1778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3pPr>
      <a:lvl4pPr marL="22225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4pPr>
      <a:lvl5pPr marL="2667000" indent="-571500" algn="l" rtl="0" eaLnBrk="0" fontAlgn="base" hangingPunct="0">
        <a:spcBef>
          <a:spcPts val="2400"/>
        </a:spcBef>
        <a:spcAft>
          <a:spcPct val="0"/>
        </a:spcAft>
        <a:buSzPct val="171000"/>
        <a:buFont typeface="Gill Sans" pitchFamily="-84" charset="0"/>
        <a:buChar char="•"/>
        <a:defRPr sz="4200">
          <a:solidFill>
            <a:schemeClr val="tx1"/>
          </a:solidFill>
          <a:latin typeface="+mn-lt"/>
          <a:ea typeface="+mn-ea"/>
          <a:cs typeface="+mn-cs"/>
          <a:sym typeface="Gill Sans" pitchFamily="-84"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70000" y="3124200"/>
            <a:ext cx="10464800" cy="1727200"/>
          </a:xfrm>
        </p:spPr>
        <p:txBody>
          <a:bodyPr/>
          <a:lstStyle/>
          <a:p>
            <a:pPr eaLnBrk="1" hangingPunct="1">
              <a:defRPr/>
            </a:pPr>
            <a:r>
              <a:rPr lang="en-US" smtClean="0">
                <a:sym typeface="Gill Sans" charset="0"/>
              </a:rPr>
              <a:t>Using XCode</a:t>
            </a:r>
          </a:p>
        </p:txBody>
      </p:sp>
      <p:sp>
        <p:nvSpPr>
          <p:cNvPr id="15362" name="Rectangle 2"/>
          <p:cNvSpPr>
            <a:spLocks/>
          </p:cNvSpPr>
          <p:nvPr/>
        </p:nvSpPr>
        <p:spPr bwMode="auto">
          <a:xfrm>
            <a:off x="1016000" y="7118350"/>
            <a:ext cx="3213100" cy="812800"/>
          </a:xfrm>
          <a:prstGeom prst="rect">
            <a:avLst/>
          </a:prstGeom>
          <a:noFill/>
          <a:ln w="12700">
            <a:noFill/>
            <a:miter lim="800000"/>
            <a:headEnd/>
            <a:tailEnd/>
          </a:ln>
        </p:spPr>
        <p:txBody>
          <a:bodyPr lIns="0" tIns="0" rIns="0" bIns="0" anchor="ctr"/>
          <a:lstStyle/>
          <a:p>
            <a:pPr algn="l"/>
            <a:r>
              <a:rPr lang="en-US" sz="2400">
                <a:solidFill>
                  <a:schemeClr val="tx1"/>
                </a:solidFill>
                <a:ea typeface="ＭＳ Ｐゴシック" pitchFamily="-84" charset="-128"/>
              </a:rPr>
              <a:t>© 2013 Surajit A Bose</a:t>
            </a:r>
          </a:p>
          <a:p>
            <a:pPr algn="l"/>
            <a:r>
              <a:rPr lang="en-US" sz="2400">
                <a:solidFill>
                  <a:schemeClr val="tx1"/>
                </a:solidFill>
                <a:ea typeface="ＭＳ Ｐゴシック" pitchFamily="-84" charset="-128"/>
              </a:rPr>
              <a:t>De Anza College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25602"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Then click Command Line Tool</a:t>
            </a:r>
            <a:br>
              <a:rPr lang="en-US" smtClean="0">
                <a:sym typeface="Gill Sans" charset="0"/>
              </a:rPr>
            </a:br>
            <a:r>
              <a:rPr lang="en-US" smtClean="0">
                <a:sym typeface="Gill Sans" charset="0"/>
              </a:rPr>
              <a:t/>
            </a:r>
            <a:br>
              <a:rPr lang="en-US" smtClean="0">
                <a:sym typeface="Gill Sans" charset="0"/>
              </a:rPr>
            </a:br>
            <a:endParaRPr lang="en-US" smtClean="0">
              <a:sym typeface="Gill Sans"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25602" name="Picture 2"/>
          <p:cNvPicPr>
            <a:picLocks noChangeAspect="1" noChangeArrowheads="1"/>
          </p:cNvPicPr>
          <p:nvPr/>
        </p:nvPicPr>
        <p:blipFill>
          <a:blip r:embed="rId2"/>
          <a:srcRect/>
          <a:stretch>
            <a:fillRect/>
          </a:stretch>
        </p:blipFill>
        <p:spPr bwMode="auto">
          <a:xfrm>
            <a:off x="1981200" y="2273300"/>
            <a:ext cx="9283700" cy="6248400"/>
          </a:xfrm>
          <a:prstGeom prst="rect">
            <a:avLst/>
          </a:prstGeom>
          <a:noFill/>
          <a:ln w="12700">
            <a:noFill/>
            <a:miter lim="800000"/>
            <a:headEnd/>
            <a:tailEnd/>
          </a:ln>
        </p:spPr>
      </p:pic>
      <p:sp>
        <p:nvSpPr>
          <p:cNvPr id="25603" name="Oval 3"/>
          <p:cNvSpPr>
            <a:spLocks/>
          </p:cNvSpPr>
          <p:nvPr/>
        </p:nvSpPr>
        <p:spPr bwMode="auto">
          <a:xfrm>
            <a:off x="7289800" y="2832100"/>
            <a:ext cx="2019300" cy="14732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27650"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The next window asks for the name and type</a:t>
            </a:r>
          </a:p>
          <a:p>
            <a:pPr marL="889000" eaLnBrk="1" hangingPunct="1">
              <a:buFont typeface="Gill Sans" charset="0"/>
              <a:buChar char="•"/>
              <a:defRPr/>
            </a:pPr>
            <a:r>
              <a:rPr lang="en-US" smtClean="0">
                <a:sym typeface="Gill Sans" charset="0"/>
              </a:rPr>
              <a:t>Give the project a name and make sure the correct type is selected (usually C or C++ for De Anza CIS classes)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27650" name="Picture 2"/>
          <p:cNvPicPr>
            <a:picLocks noChangeAspect="1" noChangeArrowheads="1"/>
          </p:cNvPicPr>
          <p:nvPr/>
        </p:nvPicPr>
        <p:blipFill>
          <a:blip r:embed="rId2"/>
          <a:srcRect/>
          <a:stretch>
            <a:fillRect/>
          </a:stretch>
        </p:blipFill>
        <p:spPr bwMode="auto">
          <a:xfrm>
            <a:off x="1854200" y="2476500"/>
            <a:ext cx="9296400" cy="6299200"/>
          </a:xfrm>
          <a:prstGeom prst="rect">
            <a:avLst/>
          </a:prstGeom>
          <a:noFill/>
          <a:ln w="12700">
            <a:noFill/>
            <a:miter lim="800000"/>
            <a:headEnd/>
            <a:tailEnd/>
          </a:ln>
        </p:spPr>
      </p:pic>
      <p:sp>
        <p:nvSpPr>
          <p:cNvPr id="27651" name="Oval 3"/>
          <p:cNvSpPr>
            <a:spLocks/>
          </p:cNvSpPr>
          <p:nvPr/>
        </p:nvSpPr>
        <p:spPr bwMode="auto">
          <a:xfrm>
            <a:off x="5080000" y="5905500"/>
            <a:ext cx="1549400" cy="6604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29698" name="Rectangle 2"/>
          <p:cNvSpPr>
            <a:spLocks noGrp="1" noChangeArrowheads="1"/>
          </p:cNvSpPr>
          <p:nvPr>
            <p:ph type="body" idx="1"/>
          </p:nvPr>
        </p:nvSpPr>
        <p:spPr/>
        <p:txBody>
          <a:bodyPr anchor="t"/>
          <a:lstStyle/>
          <a:p>
            <a:pPr marL="889000" eaLnBrk="1" hangingPunct="1"/>
            <a:r>
              <a:rPr lang="en-US" smtClean="0"/>
              <a:t>The next window asks you where you want the project to be saved</a:t>
            </a:r>
          </a:p>
          <a:p>
            <a:pPr marL="889000" eaLnBrk="1" hangingPunct="1"/>
            <a:r>
              <a:rPr lang="en-US" smtClean="0"/>
              <a:t>Navigate to the appropriate directory, create a folder if desired, and save the project</a:t>
            </a:r>
          </a:p>
          <a:p>
            <a:pPr marL="889000" eaLnBrk="1" hangingPunct="1"/>
            <a:r>
              <a:rPr lang="en-US" smtClean="0"/>
              <a:t>Voilà.  A big, scary project window opens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29698" name="Picture 2"/>
          <p:cNvPicPr>
            <a:picLocks noChangeAspect="1" noChangeArrowheads="1"/>
          </p:cNvPicPr>
          <p:nvPr/>
        </p:nvPicPr>
        <p:blipFill>
          <a:blip r:embed="rId2"/>
          <a:srcRect/>
          <a:stretch>
            <a:fillRect/>
          </a:stretch>
        </p:blipFill>
        <p:spPr bwMode="auto">
          <a:xfrm>
            <a:off x="0" y="1816100"/>
            <a:ext cx="12895263" cy="8509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31746" name="Rectangle 2"/>
          <p:cNvSpPr>
            <a:spLocks noGrp="1" noChangeArrowheads="1"/>
          </p:cNvSpPr>
          <p:nvPr>
            <p:ph type="body" idx="1"/>
          </p:nvPr>
        </p:nvSpPr>
        <p:spPr/>
        <p:txBody>
          <a:bodyPr anchor="t"/>
          <a:lstStyle/>
          <a:p>
            <a:pPr marL="889000" eaLnBrk="1" hangingPunct="1"/>
            <a:r>
              <a:rPr lang="en-US" smtClean="0"/>
              <a:t>Don</a:t>
            </a:r>
            <a:r>
              <a:rPr lang="ja-JP" altLang="en-US" smtClean="0">
                <a:latin typeface="Arial" pitchFamily="34" charset="0"/>
              </a:rPr>
              <a:t>’</a:t>
            </a:r>
            <a:r>
              <a:rPr lang="en-US" altLang="ja-JP" smtClean="0"/>
              <a:t>t worry. </a:t>
            </a:r>
            <a:br>
              <a:rPr lang="en-US" altLang="ja-JP" smtClean="0"/>
            </a:br>
            <a:r>
              <a:rPr lang="en-US" altLang="ja-JP" smtClean="0"/>
              <a:t>Just click on main.c / main.cpp</a:t>
            </a: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31746" name="Picture 2"/>
          <p:cNvPicPr>
            <a:picLocks noChangeAspect="1" noChangeArrowheads="1"/>
          </p:cNvPicPr>
          <p:nvPr/>
        </p:nvPicPr>
        <p:blipFill>
          <a:blip r:embed="rId2"/>
          <a:srcRect/>
          <a:stretch>
            <a:fillRect/>
          </a:stretch>
        </p:blipFill>
        <p:spPr bwMode="auto">
          <a:xfrm>
            <a:off x="393700" y="1895475"/>
            <a:ext cx="12217400" cy="8061325"/>
          </a:xfrm>
          <a:prstGeom prst="rect">
            <a:avLst/>
          </a:prstGeom>
          <a:noFill/>
          <a:ln w="12700">
            <a:noFill/>
            <a:miter lim="800000"/>
            <a:headEnd/>
            <a:tailEnd/>
          </a:ln>
        </p:spPr>
      </p:pic>
      <p:sp>
        <p:nvSpPr>
          <p:cNvPr id="31747" name="Oval 3"/>
          <p:cNvSpPr>
            <a:spLocks/>
          </p:cNvSpPr>
          <p:nvPr/>
        </p:nvSpPr>
        <p:spPr bwMode="auto">
          <a:xfrm>
            <a:off x="1054100" y="3390900"/>
            <a:ext cx="1270000" cy="4064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33794"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Neat. XCode gives you the entire hello world program with nice syntax highlighting </a:t>
            </a:r>
          </a:p>
          <a:p>
            <a:pPr marL="889000" eaLnBrk="1" hangingPunct="1">
              <a:buFont typeface="Gill Sans" charset="0"/>
              <a:buChar char="•"/>
              <a:defRPr/>
            </a:pPr>
            <a:r>
              <a:rPr lang="en-US" smtClean="0">
                <a:sym typeface="Gill Sans" charset="0"/>
              </a:rPr>
              <a:t>There is a guide to 81 characters so you can ensure that long lines of code wrap properly when you need to print </a:t>
            </a:r>
            <a:br>
              <a:rPr lang="en-US" smtClean="0">
                <a:sym typeface="Gill Sans" charset="0"/>
              </a:rPr>
            </a:br>
            <a:endParaRPr lang="en-US" smtClean="0">
              <a:sym typeface="Gill Sans"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33794" name="Picture 2"/>
          <p:cNvPicPr>
            <a:picLocks noChangeAspect="1" noChangeArrowheads="1"/>
          </p:cNvPicPr>
          <p:nvPr/>
        </p:nvPicPr>
        <p:blipFill>
          <a:blip r:embed="rId2"/>
          <a:srcRect/>
          <a:stretch>
            <a:fillRect/>
          </a:stretch>
        </p:blipFill>
        <p:spPr bwMode="auto">
          <a:xfrm>
            <a:off x="393700" y="1895475"/>
            <a:ext cx="12217400" cy="8061325"/>
          </a:xfrm>
          <a:prstGeom prst="rect">
            <a:avLst/>
          </a:prstGeom>
          <a:noFill/>
          <a:ln w="12700">
            <a:noFill/>
            <a:miter lim="800000"/>
            <a:headEnd/>
            <a:tailEnd/>
          </a:ln>
        </p:spPr>
      </p:pic>
      <p:sp>
        <p:nvSpPr>
          <p:cNvPr id="33795" name="Line 3"/>
          <p:cNvSpPr>
            <a:spLocks noChangeShapeType="1"/>
          </p:cNvSpPr>
          <p:nvPr/>
        </p:nvSpPr>
        <p:spPr bwMode="auto">
          <a:xfrm flipH="1">
            <a:off x="7810500" y="5930900"/>
            <a:ext cx="577850" cy="0"/>
          </a:xfrm>
          <a:prstGeom prst="line">
            <a:avLst/>
          </a:prstGeom>
          <a:noFill/>
          <a:ln w="50800">
            <a:solidFill>
              <a:srgbClr val="8B0000"/>
            </a:solidFill>
            <a:miter lim="800000"/>
            <a:headEnd type="stealth" w="med" len="me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pPr eaLnBrk="1" hangingPunct="1">
              <a:defRPr/>
            </a:pPr>
            <a:r>
              <a:rPr lang="en-US" smtClean="0">
                <a:sym typeface="Gill Sans" charset="0"/>
              </a:rPr>
              <a:t>What is XCode?	</a:t>
            </a:r>
          </a:p>
        </p:txBody>
      </p:sp>
      <p:sp>
        <p:nvSpPr>
          <p:cNvPr id="17410" name="Rectangle 2"/>
          <p:cNvSpPr>
            <a:spLocks noGrp="1" noChangeArrowheads="1"/>
          </p:cNvSpPr>
          <p:nvPr>
            <p:ph type="body" idx="1"/>
          </p:nvPr>
        </p:nvSpPr>
        <p:spPr/>
        <p:txBody>
          <a:bodyPr anchor="t"/>
          <a:lstStyle/>
          <a:p>
            <a:pPr marL="889000" eaLnBrk="1" hangingPunct="1"/>
            <a:r>
              <a:rPr lang="en-US" smtClean="0"/>
              <a:t>Apple</a:t>
            </a:r>
            <a:r>
              <a:rPr lang="ja-JP" altLang="en-US" smtClean="0">
                <a:latin typeface="Arial" pitchFamily="34" charset="0"/>
              </a:rPr>
              <a:t>’</a:t>
            </a:r>
            <a:r>
              <a:rPr lang="en-US" altLang="ja-JP" smtClean="0"/>
              <a:t>s free, full-featured IDE for Mac OS X</a:t>
            </a:r>
          </a:p>
          <a:p>
            <a:pPr marL="889000" eaLnBrk="1" hangingPunct="1"/>
            <a:r>
              <a:rPr lang="en-US" smtClean="0"/>
              <a:t>Supports development in many languages: C, C++, Objective C, Java, Python, Ruby ...</a:t>
            </a:r>
          </a:p>
          <a:p>
            <a:pPr marL="889000" eaLnBrk="1" hangingPunct="1"/>
            <a:r>
              <a:rPr lang="en-US" smtClean="0"/>
              <a:t>As with all IDEs, includes a text editor, a debugger, and a compiler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35842"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Change Line Endings for compatibility with Windows</a:t>
            </a:r>
          </a:p>
          <a:p>
            <a:pPr marL="1333500" lvl="1" eaLnBrk="1" hangingPunct="1">
              <a:buFont typeface="Gill Sans" charset="0"/>
              <a:buChar char="•"/>
              <a:defRPr/>
            </a:pPr>
            <a:r>
              <a:rPr lang="en-US" smtClean="0">
                <a:sym typeface="Gill Sans" charset="0"/>
              </a:rPr>
              <a:t>Otherwise professors or teammates will complain that your code is all one long line</a:t>
            </a:r>
            <a:br>
              <a:rPr lang="en-US" smtClean="0">
                <a:sym typeface="Gill Sans" charset="0"/>
              </a:rPr>
            </a:br>
            <a:r>
              <a:rPr lang="en-US" smtClean="0">
                <a:sym typeface="Gill Sans" charset="0"/>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35842" name="Picture 2"/>
          <p:cNvPicPr>
            <a:picLocks noChangeAspect="1" noChangeArrowheads="1"/>
          </p:cNvPicPr>
          <p:nvPr/>
        </p:nvPicPr>
        <p:blipFill>
          <a:blip r:embed="rId2"/>
          <a:srcRect/>
          <a:stretch>
            <a:fillRect/>
          </a:stretch>
        </p:blipFill>
        <p:spPr bwMode="auto">
          <a:xfrm>
            <a:off x="787400" y="2146300"/>
            <a:ext cx="11417300" cy="7156450"/>
          </a:xfrm>
          <a:prstGeom prst="rect">
            <a:avLst/>
          </a:prstGeom>
          <a:noFill/>
          <a:ln w="12700">
            <a:noFill/>
            <a:miter lim="800000"/>
            <a:headEnd/>
            <a:tailEnd/>
          </a:ln>
        </p:spPr>
      </p:pic>
      <p:sp>
        <p:nvSpPr>
          <p:cNvPr id="35843" name="Oval 3"/>
          <p:cNvSpPr>
            <a:spLocks/>
          </p:cNvSpPr>
          <p:nvPr/>
        </p:nvSpPr>
        <p:spPr bwMode="auto">
          <a:xfrm>
            <a:off x="9639300" y="5651500"/>
            <a:ext cx="2819400" cy="12319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37890" name="Rectangle 2"/>
          <p:cNvSpPr>
            <a:spLocks noGrp="1" noChangeArrowheads="1"/>
          </p:cNvSpPr>
          <p:nvPr>
            <p:ph type="body" idx="1"/>
          </p:nvPr>
        </p:nvSpPr>
        <p:spPr>
          <a:xfrm>
            <a:off x="1270000" y="2768600"/>
            <a:ext cx="10464800" cy="6832600"/>
          </a:xfrm>
        </p:spPr>
        <p:txBody>
          <a:bodyPr anchor="t"/>
          <a:lstStyle/>
          <a:p>
            <a:pPr marL="889000" eaLnBrk="1" hangingPunct="1">
              <a:buFont typeface="Gill Sans" charset="0"/>
              <a:buChar char="•"/>
              <a:defRPr/>
            </a:pPr>
            <a:r>
              <a:rPr lang="en-US" dirty="0" smtClean="0">
                <a:sym typeface="Gill Sans" charset="0"/>
              </a:rPr>
              <a:t>Then free up valuable real estate by closing the Utilities bar. To do this, click on the leftmost of the three View icons on the top right of the menu bar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37890" name="Picture 2"/>
          <p:cNvPicPr>
            <a:picLocks noChangeAspect="1" noChangeArrowheads="1"/>
          </p:cNvPicPr>
          <p:nvPr/>
        </p:nvPicPr>
        <p:blipFill>
          <a:blip r:embed="rId2"/>
          <a:srcRect/>
          <a:stretch>
            <a:fillRect/>
          </a:stretch>
        </p:blipFill>
        <p:spPr bwMode="auto">
          <a:xfrm>
            <a:off x="398463" y="1790700"/>
            <a:ext cx="12453937" cy="8216900"/>
          </a:xfrm>
          <a:prstGeom prst="rect">
            <a:avLst/>
          </a:prstGeom>
          <a:noFill/>
          <a:ln w="12700">
            <a:noFill/>
            <a:miter lim="800000"/>
            <a:headEnd/>
            <a:tailEnd/>
          </a:ln>
        </p:spPr>
      </p:pic>
      <p:sp>
        <p:nvSpPr>
          <p:cNvPr id="37891" name="Oval 3"/>
          <p:cNvSpPr>
            <a:spLocks/>
          </p:cNvSpPr>
          <p:nvPr/>
        </p:nvSpPr>
        <p:spPr bwMode="auto">
          <a:xfrm>
            <a:off x="11201400" y="2286000"/>
            <a:ext cx="901700" cy="4064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39938"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Run the program by clicking on the Run button in the top left of the menu bar </a:t>
            </a:r>
          </a:p>
          <a:p>
            <a:pPr marL="889000" eaLnBrk="1" hangingPunct="1">
              <a:buFont typeface="Gill Sans" charset="0"/>
              <a:buChar char="•"/>
              <a:defRPr/>
            </a:pPr>
            <a:r>
              <a:rPr lang="en-US" smtClean="0">
                <a:sym typeface="Gill Sans" charset="0"/>
              </a:rPr>
              <a:t>The output window opens up below the code editing area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39938" name="Picture 2"/>
          <p:cNvPicPr>
            <a:picLocks noChangeAspect="1" noChangeArrowheads="1"/>
          </p:cNvPicPr>
          <p:nvPr/>
        </p:nvPicPr>
        <p:blipFill>
          <a:blip r:embed="rId2"/>
          <a:srcRect/>
          <a:stretch>
            <a:fillRect/>
          </a:stretch>
        </p:blipFill>
        <p:spPr bwMode="auto">
          <a:xfrm>
            <a:off x="265113" y="1803400"/>
            <a:ext cx="12472987" cy="8229600"/>
          </a:xfrm>
          <a:prstGeom prst="rect">
            <a:avLst/>
          </a:prstGeom>
          <a:noFill/>
          <a:ln w="12700">
            <a:noFill/>
            <a:miter lim="800000"/>
            <a:headEnd/>
            <a:tailEnd/>
          </a:ln>
        </p:spPr>
      </p:pic>
      <p:sp>
        <p:nvSpPr>
          <p:cNvPr id="39939" name="Oval 3"/>
          <p:cNvSpPr>
            <a:spLocks/>
          </p:cNvSpPr>
          <p:nvPr/>
        </p:nvSpPr>
        <p:spPr bwMode="auto">
          <a:xfrm>
            <a:off x="571500" y="2311400"/>
            <a:ext cx="1041400" cy="5461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41986" name="Rectangle 2"/>
          <p:cNvSpPr>
            <a:spLocks noGrp="1" noChangeArrowheads="1"/>
          </p:cNvSpPr>
          <p:nvPr>
            <p:ph type="body" idx="1"/>
          </p:nvPr>
        </p:nvSpPr>
        <p:spPr/>
        <p:txBody>
          <a:bodyPr anchor="t"/>
          <a:lstStyle/>
          <a:p>
            <a:pPr marL="889000" eaLnBrk="1" hangingPunct="1">
              <a:buFont typeface="Gill Sans" charset="0"/>
              <a:buChar char="•"/>
              <a:defRPr/>
            </a:pPr>
            <a:r>
              <a:rPr lang="en-US" dirty="0" smtClean="0">
                <a:sym typeface="Gill Sans" charset="0"/>
              </a:rPr>
              <a:t>You can also see the last output by clicking on the middle of the three View icons on the top right of the menu bar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41986" name="Picture 2"/>
          <p:cNvPicPr>
            <a:picLocks noChangeAspect="1" noChangeArrowheads="1"/>
          </p:cNvPicPr>
          <p:nvPr/>
        </p:nvPicPr>
        <p:blipFill>
          <a:blip r:embed="rId2"/>
          <a:srcRect/>
          <a:stretch>
            <a:fillRect/>
          </a:stretch>
        </p:blipFill>
        <p:spPr bwMode="auto">
          <a:xfrm>
            <a:off x="265113" y="1803400"/>
            <a:ext cx="12472987" cy="8229600"/>
          </a:xfrm>
          <a:prstGeom prst="rect">
            <a:avLst/>
          </a:prstGeom>
          <a:noFill/>
          <a:ln w="12700">
            <a:noFill/>
            <a:miter lim="800000"/>
            <a:headEnd/>
            <a:tailEnd/>
          </a:ln>
        </p:spPr>
      </p:pic>
      <p:sp>
        <p:nvSpPr>
          <p:cNvPr id="41987" name="Oval 3"/>
          <p:cNvSpPr>
            <a:spLocks/>
          </p:cNvSpPr>
          <p:nvPr/>
        </p:nvSpPr>
        <p:spPr bwMode="auto">
          <a:xfrm>
            <a:off x="10477500" y="2286000"/>
            <a:ext cx="1435100" cy="5461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44034" name="Rectangle 2"/>
          <p:cNvSpPr>
            <a:spLocks noGrp="1" noChangeArrowheads="1"/>
          </p:cNvSpPr>
          <p:nvPr>
            <p:ph type="body" idx="1"/>
          </p:nvPr>
        </p:nvSpPr>
        <p:spPr/>
        <p:txBody>
          <a:bodyPr anchor="t"/>
          <a:lstStyle/>
          <a:p>
            <a:pPr marL="889000" eaLnBrk="1" hangingPunct="1"/>
            <a:r>
              <a:rPr lang="en-US" smtClean="0"/>
              <a:t>Replace the </a:t>
            </a:r>
            <a:r>
              <a:rPr lang="ja-JP" altLang="en-US" smtClean="0">
                <a:latin typeface="Arial" pitchFamily="34" charset="0"/>
              </a:rPr>
              <a:t>“</a:t>
            </a:r>
            <a:r>
              <a:rPr lang="en-US" altLang="ja-JP" smtClean="0"/>
              <a:t>hello world</a:t>
            </a:r>
            <a:r>
              <a:rPr lang="ja-JP" altLang="en-US" smtClean="0">
                <a:latin typeface="Arial" pitchFamily="34" charset="0"/>
              </a:rPr>
              <a:t>”</a:t>
            </a:r>
            <a:r>
              <a:rPr lang="en-US" altLang="ja-JP" smtClean="0"/>
              <a:t> program</a:t>
            </a:r>
            <a:r>
              <a:rPr lang="ja-JP" altLang="en-US" smtClean="0">
                <a:latin typeface="Arial" pitchFamily="34" charset="0"/>
              </a:rPr>
              <a:t>’</a:t>
            </a:r>
            <a:r>
              <a:rPr lang="en-US" altLang="ja-JP" smtClean="0"/>
              <a:t>s text in main with your own text to create your program (in case you were wondering)</a:t>
            </a:r>
          </a:p>
          <a:p>
            <a:pPr marL="889000" eaLnBrk="1" hangingPunct="1"/>
            <a:r>
              <a:rPr lang="en-US" smtClean="0"/>
              <a:t>That</a:t>
            </a:r>
            <a:r>
              <a:rPr lang="ja-JP" altLang="en-US" smtClean="0">
                <a:latin typeface="Arial" pitchFamily="34" charset="0"/>
              </a:rPr>
              <a:t>’</a:t>
            </a:r>
            <a:r>
              <a:rPr lang="en-US" altLang="ja-JP" smtClean="0"/>
              <a:t>s it! That</a:t>
            </a:r>
            <a:r>
              <a:rPr lang="ja-JP" altLang="en-US" smtClean="0">
                <a:latin typeface="Arial" pitchFamily="34" charset="0"/>
              </a:rPr>
              <a:t>’</a:t>
            </a:r>
            <a:r>
              <a:rPr lang="en-US" altLang="ja-JP" smtClean="0"/>
              <a:t>s how to create a new project in XCode</a:t>
            </a:r>
          </a:p>
          <a:p>
            <a:pPr marL="889000" eaLnBrk="1" hangingPunct="1"/>
            <a:r>
              <a:rPr lang="en-US" smtClean="0"/>
              <a:t>To continue work on an existing project, double-click its .xcodeproj file or choose File =&gt; Open or File =&gt; Open Recent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pPr eaLnBrk="1" hangingPunct="1">
              <a:defRPr/>
            </a:pPr>
            <a:r>
              <a:rPr lang="en-US" smtClean="0">
                <a:sym typeface="Gill Sans" charset="0"/>
              </a:rPr>
              <a:t>Compile Errors</a:t>
            </a:r>
          </a:p>
        </p:txBody>
      </p:sp>
      <p:sp>
        <p:nvSpPr>
          <p:cNvPr id="45058"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XCode highlights compile errors with a red circle in the left margin of the code editing window</a:t>
            </a:r>
          </a:p>
          <a:p>
            <a:pPr marL="889000" eaLnBrk="1" hangingPunct="1">
              <a:buFont typeface="Gill Sans" charset="0"/>
              <a:buChar char="•"/>
              <a:defRPr/>
            </a:pPr>
            <a:r>
              <a:rPr lang="en-US" smtClean="0">
                <a:sym typeface="Gill Sans" charset="0"/>
              </a:rPr>
              <a:t>Here is what happens if I leave out a required semi-colon in the Hello World program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eaLnBrk="1" hangingPunct="1">
              <a:defRPr/>
            </a:pPr>
            <a:r>
              <a:rPr lang="en-US" smtClean="0">
                <a:sym typeface="Gill Sans" charset="0"/>
              </a:rPr>
              <a:t>Why XCode? (1 / 2)</a:t>
            </a:r>
          </a:p>
        </p:txBody>
      </p:sp>
      <p:sp>
        <p:nvSpPr>
          <p:cNvPr id="18434"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Extremely modern: current versions use the LLVM compiler with Clang, providing support for the C11 standard </a:t>
            </a:r>
          </a:p>
          <a:p>
            <a:pPr marL="889000" eaLnBrk="1" hangingPunct="1">
              <a:buFont typeface="Gill Sans" charset="0"/>
              <a:buChar char="•"/>
              <a:defRPr/>
            </a:pPr>
            <a:r>
              <a:rPr lang="en-US" smtClean="0">
                <a:sym typeface="Gill Sans" charset="0"/>
              </a:rPr>
              <a:t>Clean interface, very little overhead, launches and runs fast</a:t>
            </a:r>
          </a:p>
          <a:p>
            <a:pPr marL="889000" eaLnBrk="1" hangingPunct="1">
              <a:buFont typeface="Gill Sans" charset="0"/>
              <a:buChar char="•"/>
              <a:defRPr/>
            </a:pPr>
            <a:r>
              <a:rPr lang="en-US" smtClean="0">
                <a:sym typeface="Gill Sans" charset="0"/>
              </a:rPr>
              <a:t>Good for coding apps for the iPhone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pPr eaLnBrk="1" hangingPunct="1">
              <a:defRPr/>
            </a:pPr>
            <a:r>
              <a:rPr lang="en-US" smtClean="0">
                <a:sym typeface="Gill Sans" charset="0"/>
              </a:rPr>
              <a:t>Compile Errors</a:t>
            </a:r>
          </a:p>
        </p:txBody>
      </p:sp>
      <p:pic>
        <p:nvPicPr>
          <p:cNvPr id="45058" name="Picture 2"/>
          <p:cNvPicPr>
            <a:picLocks noChangeAspect="1" noChangeArrowheads="1"/>
          </p:cNvPicPr>
          <p:nvPr/>
        </p:nvPicPr>
        <p:blipFill>
          <a:blip r:embed="rId2"/>
          <a:srcRect/>
          <a:stretch>
            <a:fillRect/>
          </a:stretch>
        </p:blipFill>
        <p:spPr bwMode="auto">
          <a:xfrm>
            <a:off x="565150" y="1719263"/>
            <a:ext cx="11849100" cy="781843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pPr eaLnBrk="1" hangingPunct="1">
              <a:defRPr/>
            </a:pPr>
            <a:r>
              <a:rPr lang="en-US" smtClean="0">
                <a:sym typeface="Gill Sans" charset="0"/>
              </a:rPr>
              <a:t>Compile Errors</a:t>
            </a:r>
          </a:p>
        </p:txBody>
      </p:sp>
      <p:sp>
        <p:nvSpPr>
          <p:cNvPr id="47106"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You can click on the red circle with the mouse pointer to see details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lstStyle/>
          <a:p>
            <a:pPr eaLnBrk="1" hangingPunct="1">
              <a:defRPr/>
            </a:pPr>
            <a:r>
              <a:rPr lang="en-US" smtClean="0">
                <a:sym typeface="Gill Sans" charset="0"/>
              </a:rPr>
              <a:t>Compile Errors</a:t>
            </a:r>
          </a:p>
        </p:txBody>
      </p:sp>
      <p:pic>
        <p:nvPicPr>
          <p:cNvPr id="47106" name="Picture 2"/>
          <p:cNvPicPr>
            <a:picLocks noChangeAspect="1" noChangeArrowheads="1"/>
          </p:cNvPicPr>
          <p:nvPr/>
        </p:nvPicPr>
        <p:blipFill>
          <a:blip r:embed="rId2"/>
          <a:srcRect/>
          <a:stretch>
            <a:fillRect/>
          </a:stretch>
        </p:blipFill>
        <p:spPr bwMode="auto">
          <a:xfrm>
            <a:off x="736600" y="2006600"/>
            <a:ext cx="11531600" cy="724058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defRPr/>
            </a:pPr>
            <a:r>
              <a:rPr lang="en-US" smtClean="0">
                <a:sym typeface="Gill Sans" charset="0"/>
              </a:rPr>
              <a:t>Warnings</a:t>
            </a:r>
          </a:p>
        </p:txBody>
      </p:sp>
      <p:sp>
        <p:nvSpPr>
          <p:cNvPr id="49154"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XCode indicates warnings with a yellow triangle in the left margin of the code</a:t>
            </a:r>
          </a:p>
          <a:p>
            <a:pPr marL="889000" eaLnBrk="1" hangingPunct="1">
              <a:buFont typeface="Gill Sans" charset="0"/>
              <a:buChar char="•"/>
              <a:defRPr/>
            </a:pPr>
            <a:r>
              <a:rPr lang="en-US" smtClean="0">
                <a:sym typeface="Gill Sans" charset="0"/>
              </a:rPr>
              <a:t>Again, you can click on the triangle for details</a:t>
            </a:r>
          </a:p>
          <a:p>
            <a:pPr marL="889000" eaLnBrk="1" hangingPunct="1">
              <a:buFont typeface="Gill Sans" charset="0"/>
              <a:buChar char="•"/>
              <a:defRPr/>
            </a:pPr>
            <a:r>
              <a:rPr lang="en-US" smtClean="0">
                <a:sym typeface="Gill Sans" charset="0"/>
              </a:rPr>
              <a:t>Here is what happens if I declare an unused variable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pPr eaLnBrk="1" hangingPunct="1">
              <a:defRPr/>
            </a:pPr>
            <a:r>
              <a:rPr lang="en-US" smtClean="0">
                <a:sym typeface="Gill Sans" charset="0"/>
              </a:rPr>
              <a:t>Warnings</a:t>
            </a:r>
          </a:p>
        </p:txBody>
      </p:sp>
      <p:pic>
        <p:nvPicPr>
          <p:cNvPr id="49154" name="Picture 2"/>
          <p:cNvPicPr>
            <a:picLocks noChangeAspect="1" noChangeArrowheads="1"/>
          </p:cNvPicPr>
          <p:nvPr/>
        </p:nvPicPr>
        <p:blipFill>
          <a:blip r:embed="rId2"/>
          <a:srcRect/>
          <a:stretch>
            <a:fillRect/>
          </a:stretch>
        </p:blipFill>
        <p:spPr bwMode="auto">
          <a:xfrm>
            <a:off x="-115888" y="1752600"/>
            <a:ext cx="13222288" cy="87249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eaLnBrk="1" hangingPunct="1">
              <a:defRPr/>
            </a:pPr>
            <a:r>
              <a:rPr lang="en-US" smtClean="0">
                <a:sym typeface="Gill Sans" charset="0"/>
              </a:rPr>
              <a:t>Debugging</a:t>
            </a:r>
          </a:p>
        </p:txBody>
      </p:sp>
      <p:sp>
        <p:nvSpPr>
          <p:cNvPr id="51202"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XCode offers all necessary debugging features </a:t>
            </a:r>
          </a:p>
          <a:p>
            <a:pPr marL="889000" eaLnBrk="1" hangingPunct="1">
              <a:buFont typeface="Gill Sans" charset="0"/>
              <a:buChar char="•"/>
              <a:defRPr/>
            </a:pPr>
            <a:r>
              <a:rPr lang="en-US" smtClean="0">
                <a:sym typeface="Gill Sans" charset="0"/>
              </a:rPr>
              <a:t>For the purposes of demonstration, let us look at a simple swap program</a:t>
            </a:r>
          </a:p>
          <a:p>
            <a:pPr marL="889000" eaLnBrk="1" hangingPunct="1">
              <a:buFont typeface="Gill Sans" charset="0"/>
              <a:buChar char="•"/>
              <a:defRPr/>
            </a:pPr>
            <a:r>
              <a:rPr lang="en-US" smtClean="0">
                <a:sym typeface="Gill Sans" charset="0"/>
              </a:rPr>
              <a:t>Note:  The lack of comments is deplorable (and you will lose points for it), but I wanted the program to fit on one screen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pPr eaLnBrk="1" hangingPunct="1">
              <a:defRPr/>
            </a:pPr>
            <a:r>
              <a:rPr lang="en-US" smtClean="0">
                <a:sym typeface="Gill Sans" charset="0"/>
              </a:rPr>
              <a:t>Debugging</a:t>
            </a:r>
          </a:p>
        </p:txBody>
      </p:sp>
      <p:pic>
        <p:nvPicPr>
          <p:cNvPr id="51202" name="Picture 2"/>
          <p:cNvPicPr>
            <a:picLocks noChangeAspect="1" noChangeArrowheads="1"/>
          </p:cNvPicPr>
          <p:nvPr/>
        </p:nvPicPr>
        <p:blipFill>
          <a:blip r:embed="rId2"/>
          <a:srcRect/>
          <a:stretch>
            <a:fillRect/>
          </a:stretch>
        </p:blipFill>
        <p:spPr bwMode="auto">
          <a:xfrm>
            <a:off x="431800" y="1624013"/>
            <a:ext cx="12128500" cy="800258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eaLnBrk="1" hangingPunct="1">
              <a:defRPr/>
            </a:pPr>
            <a:r>
              <a:rPr lang="en-US" smtClean="0">
                <a:sym typeface="Gill Sans" charset="0"/>
              </a:rPr>
              <a:t>Debugging</a:t>
            </a:r>
          </a:p>
        </p:txBody>
      </p:sp>
      <p:sp>
        <p:nvSpPr>
          <p:cNvPr id="53250" name="Rectangle 2"/>
          <p:cNvSpPr>
            <a:spLocks noGrp="1" noChangeArrowheads="1"/>
          </p:cNvSpPr>
          <p:nvPr>
            <p:ph type="body" idx="1"/>
          </p:nvPr>
        </p:nvSpPr>
        <p:spPr>
          <a:xfrm>
            <a:off x="1270000" y="2768600"/>
            <a:ext cx="10464800" cy="6388100"/>
          </a:xfrm>
        </p:spPr>
        <p:txBody>
          <a:bodyPr anchor="t"/>
          <a:lstStyle/>
          <a:p>
            <a:pPr marL="889000" eaLnBrk="1" hangingPunct="1">
              <a:buFont typeface="Gill Sans" charset="0"/>
              <a:buChar char="•"/>
              <a:defRPr/>
            </a:pPr>
            <a:r>
              <a:rPr lang="en-US" smtClean="0">
                <a:sym typeface="Gill Sans" charset="0"/>
              </a:rPr>
              <a:t>Set a breakpoint anywhere by clicking on a line number.  Breakpoints are indicated by a blue symbol that appears on the line number</a:t>
            </a:r>
          </a:p>
          <a:p>
            <a:pPr marL="889000" eaLnBrk="1" hangingPunct="1">
              <a:buFont typeface="Gill Sans" charset="0"/>
              <a:buChar char="•"/>
              <a:defRPr/>
            </a:pPr>
            <a:r>
              <a:rPr lang="en-US" smtClean="0">
                <a:sym typeface="Gill Sans" charset="0"/>
              </a:rPr>
              <a:t>When the program runs and stops at the breakpoint, the current instruction (not yet executed) is highlighted in grey</a:t>
            </a:r>
          </a:p>
          <a:p>
            <a:pPr marL="889000" eaLnBrk="1" hangingPunct="1">
              <a:buFont typeface="Gill Sans" charset="0"/>
              <a:buChar char="•"/>
              <a:defRPr/>
            </a:pPr>
            <a:r>
              <a:rPr lang="en-US" smtClean="0">
                <a:sym typeface="Gill Sans" charset="0"/>
              </a:rPr>
              <a:t>You can see what the values of various variables are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lstStyle/>
          <a:p>
            <a:pPr eaLnBrk="1" hangingPunct="1">
              <a:defRPr/>
            </a:pPr>
            <a:r>
              <a:rPr lang="en-US" smtClean="0">
                <a:sym typeface="Gill Sans" charset="0"/>
              </a:rPr>
              <a:t>Debugging</a:t>
            </a:r>
          </a:p>
        </p:txBody>
      </p:sp>
      <p:pic>
        <p:nvPicPr>
          <p:cNvPr id="53250" name="Picture 2"/>
          <p:cNvPicPr>
            <a:picLocks noChangeAspect="1" noChangeArrowheads="1"/>
          </p:cNvPicPr>
          <p:nvPr/>
        </p:nvPicPr>
        <p:blipFill>
          <a:blip r:embed="rId2"/>
          <a:srcRect/>
          <a:stretch>
            <a:fillRect/>
          </a:stretch>
        </p:blipFill>
        <p:spPr bwMode="auto">
          <a:xfrm>
            <a:off x="290513" y="1824038"/>
            <a:ext cx="12420600" cy="8196262"/>
          </a:xfrm>
          <a:prstGeom prst="rect">
            <a:avLst/>
          </a:prstGeom>
          <a:noFill/>
          <a:ln w="12700">
            <a:noFill/>
            <a:miter lim="800000"/>
            <a:headEnd/>
            <a:tailEnd/>
          </a:ln>
        </p:spPr>
      </p:pic>
      <p:sp>
        <p:nvSpPr>
          <p:cNvPr id="53251" name="Oval 3"/>
          <p:cNvSpPr>
            <a:spLocks/>
          </p:cNvSpPr>
          <p:nvPr/>
        </p:nvSpPr>
        <p:spPr bwMode="auto">
          <a:xfrm>
            <a:off x="2857500" y="4597400"/>
            <a:ext cx="1168400" cy="381000"/>
          </a:xfrm>
          <a:prstGeom prst="ellipse">
            <a:avLst/>
          </a:prstGeom>
          <a:noFill/>
          <a:ln w="76200">
            <a:solidFill>
              <a:srgbClr val="B80000"/>
            </a:solidFill>
            <a:miter lim="800000"/>
            <a:headEnd/>
            <a:tailEnd/>
          </a:ln>
        </p:spPr>
        <p:txBody>
          <a:bodyPr lIns="0" tIns="0" rIns="0" bIns="0"/>
          <a:lstStyle/>
          <a:p>
            <a:endParaRPr lang="en-US"/>
          </a:p>
        </p:txBody>
      </p:sp>
      <p:sp>
        <p:nvSpPr>
          <p:cNvPr id="53252" name="Rectangle 4"/>
          <p:cNvSpPr>
            <a:spLocks/>
          </p:cNvSpPr>
          <p:nvPr/>
        </p:nvSpPr>
        <p:spPr bwMode="auto">
          <a:xfrm>
            <a:off x="1760538" y="4883150"/>
            <a:ext cx="1444625" cy="457200"/>
          </a:xfrm>
          <a:prstGeom prst="rect">
            <a:avLst/>
          </a:prstGeom>
          <a:noFill/>
          <a:ln w="12700">
            <a:noFill/>
            <a:miter lim="800000"/>
            <a:headEnd/>
            <a:tailEnd/>
          </a:ln>
        </p:spPr>
        <p:txBody>
          <a:bodyPr wrap="none" lIns="0" tIns="0" rIns="0" bIns="0" anchor="ctr">
            <a:spAutoFit/>
          </a:bodyPr>
          <a:lstStyle/>
          <a:p>
            <a:r>
              <a:rPr lang="en-US" sz="2400">
                <a:solidFill>
                  <a:schemeClr val="tx1"/>
                </a:solidFill>
                <a:ea typeface="ＭＳ Ｐゴシック" pitchFamily="-84" charset="-128"/>
              </a:rPr>
              <a:t>breakpoint</a:t>
            </a:r>
          </a:p>
        </p:txBody>
      </p:sp>
      <p:sp>
        <p:nvSpPr>
          <p:cNvPr id="53253" name="Rectangle 5"/>
          <p:cNvSpPr>
            <a:spLocks/>
          </p:cNvSpPr>
          <p:nvPr/>
        </p:nvSpPr>
        <p:spPr bwMode="auto">
          <a:xfrm>
            <a:off x="1198563" y="7543800"/>
            <a:ext cx="1890712" cy="457200"/>
          </a:xfrm>
          <a:prstGeom prst="rect">
            <a:avLst/>
          </a:prstGeom>
          <a:noFill/>
          <a:ln w="12700">
            <a:noFill/>
            <a:miter lim="800000"/>
            <a:headEnd/>
            <a:tailEnd/>
          </a:ln>
        </p:spPr>
        <p:txBody>
          <a:bodyPr wrap="none" lIns="0" tIns="0" rIns="0" bIns="0" anchor="ctr">
            <a:spAutoFit/>
          </a:bodyPr>
          <a:lstStyle/>
          <a:p>
            <a:r>
              <a:rPr lang="en-US" sz="2400">
                <a:solidFill>
                  <a:schemeClr val="tx1"/>
                </a:solidFill>
                <a:ea typeface="ＭＳ Ｐゴシック" pitchFamily="-84" charset="-128"/>
              </a:rPr>
              <a:t>variable values</a:t>
            </a:r>
          </a:p>
        </p:txBody>
      </p:sp>
      <p:sp>
        <p:nvSpPr>
          <p:cNvPr id="53254" name="Oval 6"/>
          <p:cNvSpPr>
            <a:spLocks/>
          </p:cNvSpPr>
          <p:nvPr/>
        </p:nvSpPr>
        <p:spPr bwMode="auto">
          <a:xfrm>
            <a:off x="3213100" y="7251700"/>
            <a:ext cx="1371600" cy="7366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p:txBody>
          <a:bodyPr/>
          <a:lstStyle/>
          <a:p>
            <a:pPr eaLnBrk="1" hangingPunct="1">
              <a:defRPr/>
            </a:pPr>
            <a:r>
              <a:rPr lang="en-US" smtClean="0">
                <a:sym typeface="Gill Sans" charset="0"/>
              </a:rPr>
              <a:t>Debugging</a:t>
            </a:r>
          </a:p>
        </p:txBody>
      </p:sp>
      <p:sp>
        <p:nvSpPr>
          <p:cNvPr id="55298" name="Rectangle 2"/>
          <p:cNvSpPr>
            <a:spLocks noGrp="1" noChangeArrowheads="1"/>
          </p:cNvSpPr>
          <p:nvPr>
            <p:ph type="body" idx="1"/>
          </p:nvPr>
        </p:nvSpPr>
        <p:spPr>
          <a:xfrm>
            <a:off x="1270000" y="2768600"/>
            <a:ext cx="10464800" cy="6667500"/>
          </a:xfrm>
        </p:spPr>
        <p:txBody>
          <a:bodyPr anchor="t"/>
          <a:lstStyle/>
          <a:p>
            <a:pPr marL="889000" eaLnBrk="1" hangingPunct="1">
              <a:buFont typeface="Gill Sans" charset="0"/>
              <a:buChar char="•"/>
              <a:defRPr/>
            </a:pPr>
            <a:r>
              <a:rPr lang="en-US" smtClean="0">
                <a:sym typeface="Gill Sans" charset="0"/>
              </a:rPr>
              <a:t>You can then continue (step into, step over, etc) by clicking on the symbols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eaLnBrk="1" hangingPunct="1">
              <a:defRPr/>
            </a:pPr>
            <a:r>
              <a:rPr lang="en-US" smtClean="0">
                <a:sym typeface="Gill Sans" charset="0"/>
              </a:rPr>
              <a:t>Why XCode? (2 / 2)</a:t>
            </a:r>
          </a:p>
        </p:txBody>
      </p:sp>
      <p:sp>
        <p:nvSpPr>
          <p:cNvPr id="19458" name="Rectangle 2"/>
          <p:cNvSpPr>
            <a:spLocks noGrp="1" noChangeArrowheads="1"/>
          </p:cNvSpPr>
          <p:nvPr>
            <p:ph type="body" idx="1"/>
          </p:nvPr>
        </p:nvSpPr>
        <p:spPr/>
        <p:txBody>
          <a:bodyPr anchor="t"/>
          <a:lstStyle/>
          <a:p>
            <a:pPr marL="889000" eaLnBrk="1" hangingPunct="1"/>
            <a:r>
              <a:rPr lang="en-US" smtClean="0"/>
              <a:t>Less buggy and more professional than CodeBlocks</a:t>
            </a:r>
          </a:p>
          <a:p>
            <a:pPr marL="889000" eaLnBrk="1" hangingPunct="1"/>
            <a:r>
              <a:rPr lang="en-US" smtClean="0"/>
              <a:t>Less bloated than Eclipse</a:t>
            </a:r>
          </a:p>
          <a:p>
            <a:pPr marL="889000" eaLnBrk="1" hangingPunct="1"/>
            <a:r>
              <a:rPr lang="en-US" smtClean="0"/>
              <a:t>... and, of course, if you have a Mac, you can</a:t>
            </a:r>
            <a:r>
              <a:rPr lang="ja-JP" altLang="en-US" smtClean="0">
                <a:latin typeface="Arial" pitchFamily="34" charset="0"/>
              </a:rPr>
              <a:t>’</a:t>
            </a:r>
            <a:r>
              <a:rPr lang="en-US" altLang="ja-JP" smtClean="0"/>
              <a:t>t use Microsoft Visual Studio</a:t>
            </a:r>
            <a:endParaRPr 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p:txBody>
          <a:bodyPr/>
          <a:lstStyle/>
          <a:p>
            <a:pPr eaLnBrk="1" hangingPunct="1">
              <a:defRPr/>
            </a:pPr>
            <a:r>
              <a:rPr lang="en-US" smtClean="0">
                <a:sym typeface="Gill Sans" charset="0"/>
              </a:rPr>
              <a:t>Debugging</a:t>
            </a:r>
          </a:p>
        </p:txBody>
      </p:sp>
      <p:pic>
        <p:nvPicPr>
          <p:cNvPr id="55298" name="Picture 2"/>
          <p:cNvPicPr>
            <a:picLocks noChangeAspect="1" noChangeArrowheads="1"/>
          </p:cNvPicPr>
          <p:nvPr/>
        </p:nvPicPr>
        <p:blipFill>
          <a:blip r:embed="rId2"/>
          <a:srcRect/>
          <a:stretch>
            <a:fillRect/>
          </a:stretch>
        </p:blipFill>
        <p:spPr bwMode="auto">
          <a:xfrm>
            <a:off x="290513" y="1824038"/>
            <a:ext cx="12420600" cy="8196262"/>
          </a:xfrm>
          <a:prstGeom prst="rect">
            <a:avLst/>
          </a:prstGeom>
          <a:noFill/>
          <a:ln w="12700">
            <a:noFill/>
            <a:miter lim="800000"/>
            <a:headEnd/>
            <a:tailEnd/>
          </a:ln>
        </p:spPr>
      </p:pic>
      <p:sp>
        <p:nvSpPr>
          <p:cNvPr id="55299" name="Rectangle 3"/>
          <p:cNvSpPr>
            <a:spLocks/>
          </p:cNvSpPr>
          <p:nvPr/>
        </p:nvSpPr>
        <p:spPr bwMode="auto">
          <a:xfrm>
            <a:off x="949325" y="6591300"/>
            <a:ext cx="2414588" cy="1879600"/>
          </a:xfrm>
          <a:prstGeom prst="rect">
            <a:avLst/>
          </a:prstGeom>
          <a:noFill/>
          <a:ln w="12700">
            <a:noFill/>
            <a:miter lim="800000"/>
            <a:headEnd/>
            <a:tailEnd/>
          </a:ln>
        </p:spPr>
        <p:txBody>
          <a:bodyPr wrap="none" lIns="0" tIns="0" rIns="0" bIns="0" anchor="ctr">
            <a:spAutoFit/>
          </a:bodyPr>
          <a:lstStyle/>
          <a:p>
            <a:pPr algn="l"/>
            <a:r>
              <a:rPr lang="en-US" sz="2400">
                <a:solidFill>
                  <a:schemeClr val="tx1"/>
                </a:solidFill>
                <a:ea typeface="ＭＳ Ｐゴシック" pitchFamily="-84" charset="-128"/>
              </a:rPr>
              <a:t>From left to right:</a:t>
            </a:r>
            <a:br>
              <a:rPr lang="en-US" sz="2400">
                <a:solidFill>
                  <a:schemeClr val="tx1"/>
                </a:solidFill>
                <a:ea typeface="ＭＳ Ｐゴシック" pitchFamily="-84" charset="-128"/>
              </a:rPr>
            </a:br>
            <a:r>
              <a:rPr lang="en-US" sz="2400">
                <a:solidFill>
                  <a:schemeClr val="tx1"/>
                </a:solidFill>
                <a:ea typeface="ＭＳ Ｐゴシック" pitchFamily="-84" charset="-128"/>
              </a:rPr>
              <a:t>Continue</a:t>
            </a:r>
          </a:p>
          <a:p>
            <a:pPr algn="l"/>
            <a:r>
              <a:rPr lang="en-US" sz="2400">
                <a:solidFill>
                  <a:schemeClr val="tx1"/>
                </a:solidFill>
                <a:ea typeface="ＭＳ Ｐゴシック" pitchFamily="-84" charset="-128"/>
              </a:rPr>
              <a:t>Step over</a:t>
            </a:r>
          </a:p>
          <a:p>
            <a:pPr algn="l"/>
            <a:r>
              <a:rPr lang="en-US" sz="2400">
                <a:solidFill>
                  <a:schemeClr val="tx1"/>
                </a:solidFill>
                <a:ea typeface="ＭＳ Ｐゴシック" pitchFamily="-84" charset="-128"/>
              </a:rPr>
              <a:t>Step into</a:t>
            </a:r>
          </a:p>
          <a:p>
            <a:pPr algn="l"/>
            <a:r>
              <a:rPr lang="en-US" sz="2400">
                <a:solidFill>
                  <a:schemeClr val="tx1"/>
                </a:solidFill>
                <a:ea typeface="ＭＳ Ｐゴシック" pitchFamily="-84" charset="-128"/>
              </a:rPr>
              <a:t>Step out</a:t>
            </a:r>
          </a:p>
        </p:txBody>
      </p:sp>
      <p:sp>
        <p:nvSpPr>
          <p:cNvPr id="55300" name="Oval 4"/>
          <p:cNvSpPr>
            <a:spLocks/>
          </p:cNvSpPr>
          <p:nvPr/>
        </p:nvSpPr>
        <p:spPr bwMode="auto">
          <a:xfrm>
            <a:off x="3378200" y="6756400"/>
            <a:ext cx="1435100" cy="7366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defRPr/>
            </a:pPr>
            <a:r>
              <a:rPr lang="en-US" smtClean="0">
                <a:sym typeface="Gill Sans" charset="0"/>
              </a:rPr>
              <a:t>Debugging</a:t>
            </a:r>
          </a:p>
        </p:txBody>
      </p:sp>
      <p:sp>
        <p:nvSpPr>
          <p:cNvPr id="57346" name="Rectangle 2"/>
          <p:cNvSpPr>
            <a:spLocks noGrp="1" noChangeArrowheads="1"/>
          </p:cNvSpPr>
          <p:nvPr>
            <p:ph type="body" idx="1"/>
          </p:nvPr>
        </p:nvSpPr>
        <p:spPr>
          <a:xfrm>
            <a:off x="1270000" y="2768600"/>
            <a:ext cx="10464800" cy="6667500"/>
          </a:xfrm>
        </p:spPr>
        <p:txBody>
          <a:bodyPr anchor="t"/>
          <a:lstStyle/>
          <a:p>
            <a:pPr marL="889000" eaLnBrk="1" hangingPunct="1"/>
            <a:r>
              <a:rPr lang="en-US" smtClean="0"/>
              <a:t>As you </a:t>
            </a:r>
            <a:r>
              <a:rPr lang="ja-JP" altLang="en-US" smtClean="0">
                <a:latin typeface="Arial" pitchFamily="34" charset="0"/>
              </a:rPr>
              <a:t>“</a:t>
            </a:r>
            <a:r>
              <a:rPr lang="en-US" altLang="ja-JP" smtClean="0"/>
              <a:t>step into</a:t>
            </a:r>
            <a:r>
              <a:rPr lang="ja-JP" altLang="en-US" smtClean="0">
                <a:latin typeface="Arial" pitchFamily="34" charset="0"/>
              </a:rPr>
              <a:t>”</a:t>
            </a:r>
            <a:r>
              <a:rPr lang="en-US" altLang="ja-JP" smtClean="0"/>
              <a:t> the next instruction, you can see the values of the variables update</a:t>
            </a:r>
          </a:p>
          <a:p>
            <a:pPr marL="1333500" lvl="1" eaLnBrk="1" hangingPunct="1"/>
            <a:r>
              <a:rPr lang="en-US" smtClean="0"/>
              <a:t>Note that with pointers you can click on the triangle to see the dereferenced values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p:txBody>
          <a:bodyPr/>
          <a:lstStyle/>
          <a:p>
            <a:pPr eaLnBrk="1" hangingPunct="1">
              <a:defRPr/>
            </a:pPr>
            <a:r>
              <a:rPr lang="en-US" smtClean="0">
                <a:sym typeface="Gill Sans" charset="0"/>
              </a:rPr>
              <a:t>Debugging</a:t>
            </a:r>
          </a:p>
        </p:txBody>
      </p:sp>
      <p:pic>
        <p:nvPicPr>
          <p:cNvPr id="57346" name="Picture 2"/>
          <p:cNvPicPr>
            <a:picLocks noChangeAspect="1" noChangeArrowheads="1"/>
          </p:cNvPicPr>
          <p:nvPr/>
        </p:nvPicPr>
        <p:blipFill>
          <a:blip r:embed="rId2"/>
          <a:srcRect/>
          <a:stretch>
            <a:fillRect/>
          </a:stretch>
        </p:blipFill>
        <p:spPr bwMode="auto">
          <a:xfrm>
            <a:off x="-127000" y="1597025"/>
            <a:ext cx="13246100" cy="8740775"/>
          </a:xfrm>
          <a:prstGeom prst="rect">
            <a:avLst/>
          </a:prstGeom>
          <a:noFill/>
          <a:ln w="12700">
            <a:noFill/>
            <a:miter lim="800000"/>
            <a:headEnd/>
            <a:tailEnd/>
          </a:ln>
        </p:spPr>
      </p:pic>
      <p:sp>
        <p:nvSpPr>
          <p:cNvPr id="57347" name="Oval 3"/>
          <p:cNvSpPr>
            <a:spLocks/>
          </p:cNvSpPr>
          <p:nvPr/>
        </p:nvSpPr>
        <p:spPr bwMode="auto">
          <a:xfrm>
            <a:off x="2616200" y="7442200"/>
            <a:ext cx="3098800" cy="12573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defRPr/>
            </a:pPr>
            <a:r>
              <a:rPr lang="en-US" smtClean="0">
                <a:sym typeface="Gill Sans" charset="0"/>
              </a:rPr>
              <a:t>Debugging</a:t>
            </a:r>
          </a:p>
        </p:txBody>
      </p:sp>
      <p:sp>
        <p:nvSpPr>
          <p:cNvPr id="59394" name="Rectangle 2"/>
          <p:cNvSpPr>
            <a:spLocks noGrp="1" noChangeArrowheads="1"/>
          </p:cNvSpPr>
          <p:nvPr>
            <p:ph type="body" idx="1"/>
          </p:nvPr>
        </p:nvSpPr>
        <p:spPr>
          <a:xfrm>
            <a:off x="1270000" y="2768600"/>
            <a:ext cx="10464800" cy="6667500"/>
          </a:xfrm>
        </p:spPr>
        <p:txBody>
          <a:bodyPr anchor="t"/>
          <a:lstStyle/>
          <a:p>
            <a:pPr marL="889000" eaLnBrk="1" hangingPunct="1">
              <a:buFont typeface="Gill Sans" charset="0"/>
              <a:buChar char="•"/>
              <a:defRPr/>
            </a:pPr>
            <a:r>
              <a:rPr lang="en-US" smtClean="0">
                <a:sym typeface="Gill Sans" charset="0"/>
              </a:rPr>
              <a:t>This is very useful to see what is going on with your code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p:txBody>
          <a:bodyPr/>
          <a:lstStyle/>
          <a:p>
            <a:pPr eaLnBrk="1" hangingPunct="1">
              <a:defRPr/>
            </a:pPr>
            <a:r>
              <a:rPr lang="en-US" smtClean="0">
                <a:sym typeface="Gill Sans" charset="0"/>
              </a:rPr>
              <a:t>File I/O</a:t>
            </a:r>
          </a:p>
        </p:txBody>
      </p:sp>
      <p:sp>
        <p:nvSpPr>
          <p:cNvPr id="60418" name="Rectangle 2"/>
          <p:cNvSpPr>
            <a:spLocks noGrp="1" noChangeArrowheads="1"/>
          </p:cNvSpPr>
          <p:nvPr>
            <p:ph type="body" idx="1"/>
          </p:nvPr>
        </p:nvSpPr>
        <p:spPr/>
        <p:txBody>
          <a:bodyPr anchor="t"/>
          <a:lstStyle/>
          <a:p>
            <a:pPr marL="889000" eaLnBrk="1" hangingPunct="1"/>
            <a:r>
              <a:rPr lang="en-US" smtClean="0"/>
              <a:t>Apple</a:t>
            </a:r>
            <a:r>
              <a:rPr lang="ja-JP" altLang="en-US" smtClean="0">
                <a:latin typeface="Arial" pitchFamily="34" charset="0"/>
              </a:rPr>
              <a:t>’</a:t>
            </a:r>
            <a:r>
              <a:rPr lang="en-US" altLang="ja-JP" smtClean="0"/>
              <a:t>s philosophy is that the user doesn</a:t>
            </a:r>
            <a:r>
              <a:rPr lang="ja-JP" altLang="en-US" smtClean="0">
                <a:latin typeface="Arial" pitchFamily="34" charset="0"/>
              </a:rPr>
              <a:t>’</a:t>
            </a:r>
            <a:r>
              <a:rPr lang="en-US" altLang="ja-JP" smtClean="0"/>
              <a:t>t need to know where actual files are (cf. iTunes, iPhoto, iMovie, etc)</a:t>
            </a:r>
          </a:p>
          <a:p>
            <a:pPr marL="889000" eaLnBrk="1" hangingPunct="1"/>
            <a:r>
              <a:rPr lang="en-US" smtClean="0"/>
              <a:t>This is very irritating in XCode. I/O files need to be in the same directory as the executable, but where</a:t>
            </a:r>
            <a:r>
              <a:rPr lang="ja-JP" altLang="en-US" smtClean="0">
                <a:latin typeface="Arial" pitchFamily="34" charset="0"/>
              </a:rPr>
              <a:t>’</a:t>
            </a:r>
            <a:r>
              <a:rPr lang="en-US" altLang="ja-JP" smtClean="0"/>
              <a:t>s the @#$%^&amp;! executable? </a:t>
            </a:r>
          </a:p>
          <a:p>
            <a:pPr marL="889000" eaLnBrk="1" hangingPunct="1"/>
            <a:r>
              <a:rPr lang="en-US" smtClean="0"/>
              <a:t>Here is how to find it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srcRect/>
          <a:stretch>
            <a:fillRect/>
          </a:stretch>
        </p:blipFill>
        <p:spPr bwMode="auto">
          <a:xfrm>
            <a:off x="-1588" y="1257300"/>
            <a:ext cx="13222288" cy="8724900"/>
          </a:xfrm>
          <a:prstGeom prst="rect">
            <a:avLst/>
          </a:prstGeom>
          <a:noFill/>
          <a:ln w="12700">
            <a:noFill/>
            <a:miter lim="800000"/>
            <a:headEnd/>
            <a:tailEnd/>
          </a:ln>
        </p:spPr>
      </p:pic>
      <p:sp>
        <p:nvSpPr>
          <p:cNvPr id="61442" name="Oval 2"/>
          <p:cNvSpPr>
            <a:spLocks/>
          </p:cNvSpPr>
          <p:nvPr/>
        </p:nvSpPr>
        <p:spPr bwMode="auto">
          <a:xfrm>
            <a:off x="10795000" y="1765300"/>
            <a:ext cx="723900" cy="622300"/>
          </a:xfrm>
          <a:prstGeom prst="ellipse">
            <a:avLst/>
          </a:prstGeom>
          <a:noFill/>
          <a:ln w="76200">
            <a:solidFill>
              <a:srgbClr val="B80000"/>
            </a:solidFill>
            <a:miter lim="800000"/>
            <a:headEnd/>
            <a:tailEnd/>
          </a:ln>
        </p:spPr>
        <p:txBody>
          <a:bodyPr lIns="0" tIns="0" rIns="0" bIns="0"/>
          <a:lstStyle/>
          <a:p>
            <a:endParaRPr lang="en-US"/>
          </a:p>
        </p:txBody>
      </p:sp>
      <p:sp>
        <p:nvSpPr>
          <p:cNvPr id="60419" name="Rectangle 3"/>
          <p:cNvSpPr>
            <a:spLocks/>
          </p:cNvSpPr>
          <p:nvPr/>
        </p:nvSpPr>
        <p:spPr bwMode="auto">
          <a:xfrm>
            <a:off x="7658100" y="2533650"/>
            <a:ext cx="4940300" cy="457200"/>
          </a:xfrm>
          <a:prstGeom prst="rect">
            <a:avLst/>
          </a:prstGeom>
          <a:noFill/>
          <a:ln w="12700">
            <a:noFill/>
            <a:miter lim="800000"/>
            <a:headEnd/>
            <a:tailEnd/>
          </a:ln>
        </p:spPr>
        <p:txBody>
          <a:bodyPr lIns="0" tIns="0" rIns="0" bIns="0" anchor="ctr"/>
          <a:lstStyle/>
          <a:p>
            <a:r>
              <a:rPr lang="en-US" sz="2400">
                <a:solidFill>
                  <a:schemeClr val="tx1"/>
                </a:solidFill>
                <a:ea typeface="ＭＳ Ｐゴシック" pitchFamily="-84" charset="-128"/>
              </a:rPr>
              <a:t>1. Make sure the Navigator is showing</a:t>
            </a:r>
          </a:p>
        </p:txBody>
      </p:sp>
      <p:sp>
        <p:nvSpPr>
          <p:cNvPr id="61444" name="Oval 4"/>
          <p:cNvSpPr>
            <a:spLocks/>
          </p:cNvSpPr>
          <p:nvPr/>
        </p:nvSpPr>
        <p:spPr bwMode="auto">
          <a:xfrm>
            <a:off x="495300" y="2133600"/>
            <a:ext cx="850900" cy="762000"/>
          </a:xfrm>
          <a:prstGeom prst="ellipse">
            <a:avLst/>
          </a:prstGeom>
          <a:noFill/>
          <a:ln w="76200">
            <a:solidFill>
              <a:srgbClr val="B80000"/>
            </a:solidFill>
            <a:miter lim="800000"/>
            <a:headEnd/>
            <a:tailEnd/>
          </a:ln>
        </p:spPr>
        <p:txBody>
          <a:bodyPr lIns="0" tIns="0" rIns="0" bIns="0"/>
          <a:lstStyle/>
          <a:p>
            <a:endParaRPr lang="en-US"/>
          </a:p>
        </p:txBody>
      </p:sp>
      <p:sp>
        <p:nvSpPr>
          <p:cNvPr id="61445" name="Rectangle 5"/>
          <p:cNvSpPr>
            <a:spLocks/>
          </p:cNvSpPr>
          <p:nvPr/>
        </p:nvSpPr>
        <p:spPr bwMode="auto">
          <a:xfrm>
            <a:off x="1257300" y="2476500"/>
            <a:ext cx="4940300" cy="457200"/>
          </a:xfrm>
          <a:prstGeom prst="rect">
            <a:avLst/>
          </a:prstGeom>
          <a:noFill/>
          <a:ln w="12700">
            <a:noFill/>
            <a:miter lim="800000"/>
            <a:headEnd/>
            <a:tailEnd/>
          </a:ln>
        </p:spPr>
        <p:txBody>
          <a:bodyPr lIns="0" tIns="0" rIns="0" bIns="0" anchor="ctr"/>
          <a:lstStyle/>
          <a:p>
            <a:r>
              <a:rPr lang="en-US" sz="2400">
                <a:solidFill>
                  <a:schemeClr val="tx1"/>
                </a:solidFill>
                <a:ea typeface="ＭＳ Ｐゴシック" pitchFamily="-84" charset="-128"/>
              </a:rPr>
              <a:t>2. Click on the Folder icon</a:t>
            </a:r>
          </a:p>
        </p:txBody>
      </p:sp>
      <p:sp>
        <p:nvSpPr>
          <p:cNvPr id="61446" name="Oval 6"/>
          <p:cNvSpPr>
            <a:spLocks/>
          </p:cNvSpPr>
          <p:nvPr/>
        </p:nvSpPr>
        <p:spPr bwMode="auto">
          <a:xfrm>
            <a:off x="495300" y="3136900"/>
            <a:ext cx="2806700" cy="736600"/>
          </a:xfrm>
          <a:prstGeom prst="ellipse">
            <a:avLst/>
          </a:prstGeom>
          <a:noFill/>
          <a:ln w="76200">
            <a:solidFill>
              <a:srgbClr val="B80000"/>
            </a:solidFill>
            <a:miter lim="800000"/>
            <a:headEnd/>
            <a:tailEnd/>
          </a:ln>
        </p:spPr>
        <p:txBody>
          <a:bodyPr lIns="0" tIns="0" rIns="0" bIns="0"/>
          <a:lstStyle/>
          <a:p>
            <a:endParaRPr lang="en-US"/>
          </a:p>
        </p:txBody>
      </p:sp>
      <p:sp>
        <p:nvSpPr>
          <p:cNvPr id="61447" name="Rectangle 7"/>
          <p:cNvSpPr>
            <a:spLocks/>
          </p:cNvSpPr>
          <p:nvPr/>
        </p:nvSpPr>
        <p:spPr bwMode="auto">
          <a:xfrm>
            <a:off x="736600" y="4076700"/>
            <a:ext cx="4940300" cy="812800"/>
          </a:xfrm>
          <a:prstGeom prst="rect">
            <a:avLst/>
          </a:prstGeom>
          <a:noFill/>
          <a:ln w="12700">
            <a:noFill/>
            <a:miter lim="800000"/>
            <a:headEnd/>
            <a:tailEnd/>
          </a:ln>
        </p:spPr>
        <p:txBody>
          <a:bodyPr lIns="0" tIns="0" rIns="0" bIns="0" anchor="ctr"/>
          <a:lstStyle/>
          <a:p>
            <a:pPr algn="l"/>
            <a:r>
              <a:rPr lang="en-US" sz="2400">
                <a:solidFill>
                  <a:schemeClr val="tx1"/>
                </a:solidFill>
                <a:ea typeface="ＭＳ Ｐゴシック" pitchFamily="-84" charset="-128"/>
              </a:rPr>
              <a:t>3. Click on the Products folder to see the executable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4" grpId="0" animBg="1"/>
      <p:bldP spid="61445" grpId="0" autoUpdateAnimBg="0"/>
      <p:bldP spid="61446" grpId="0" animBg="1"/>
      <p:bldP spid="6144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2"/>
          <a:srcRect/>
          <a:stretch>
            <a:fillRect/>
          </a:stretch>
        </p:blipFill>
        <p:spPr bwMode="auto">
          <a:xfrm>
            <a:off x="-1588" y="1257300"/>
            <a:ext cx="13222288" cy="8724900"/>
          </a:xfrm>
          <a:prstGeom prst="rect">
            <a:avLst/>
          </a:prstGeom>
          <a:noFill/>
          <a:ln w="12700">
            <a:noFill/>
            <a:miter lim="800000"/>
            <a:headEnd/>
            <a:tailEnd/>
          </a:ln>
        </p:spPr>
      </p:pic>
      <p:sp>
        <p:nvSpPr>
          <p:cNvPr id="61442" name="Rectangle 2"/>
          <p:cNvSpPr>
            <a:spLocks/>
          </p:cNvSpPr>
          <p:nvPr/>
        </p:nvSpPr>
        <p:spPr bwMode="auto">
          <a:xfrm>
            <a:off x="3149600" y="2692400"/>
            <a:ext cx="4940300" cy="812800"/>
          </a:xfrm>
          <a:prstGeom prst="rect">
            <a:avLst/>
          </a:prstGeom>
          <a:noFill/>
          <a:ln w="12700">
            <a:noFill/>
            <a:miter lim="800000"/>
            <a:headEnd/>
            <a:tailEnd/>
          </a:ln>
        </p:spPr>
        <p:txBody>
          <a:bodyPr lIns="0" tIns="0" rIns="0" bIns="0" anchor="ctr"/>
          <a:lstStyle/>
          <a:p>
            <a:pPr algn="l"/>
            <a:r>
              <a:rPr lang="en-US" sz="2400">
                <a:solidFill>
                  <a:schemeClr val="tx1"/>
                </a:solidFill>
                <a:ea typeface="ＭＳ Ｐゴシック" pitchFamily="-84" charset="-128"/>
              </a:rPr>
              <a:t>4. Control-Click on the executable and choose </a:t>
            </a:r>
            <a:r>
              <a:rPr lang="ja-JP" altLang="en-US" sz="2400">
                <a:solidFill>
                  <a:schemeClr val="tx1"/>
                </a:solidFill>
                <a:latin typeface="Arial" pitchFamily="34" charset="0"/>
                <a:ea typeface="ＭＳ Ｐゴシック" pitchFamily="-84" charset="-128"/>
              </a:rPr>
              <a:t>“</a:t>
            </a:r>
            <a:r>
              <a:rPr lang="en-US" altLang="ja-JP" sz="2400">
                <a:solidFill>
                  <a:schemeClr val="tx1"/>
                </a:solidFill>
              </a:rPr>
              <a:t>Show in Finder</a:t>
            </a:r>
            <a:r>
              <a:rPr lang="ja-JP" altLang="en-US" sz="2400">
                <a:solidFill>
                  <a:schemeClr val="tx1"/>
                </a:solidFill>
                <a:latin typeface="Arial" pitchFamily="34" charset="0"/>
                <a:ea typeface="ＭＳ Ｐゴシック" pitchFamily="-84" charset="-128"/>
              </a:rPr>
              <a:t>”</a:t>
            </a:r>
            <a:endParaRPr lang="en-US" sz="2400">
              <a:solidFill>
                <a:schemeClr val="tx1"/>
              </a:solidFill>
              <a:ea typeface="ＭＳ Ｐゴシック" pitchFamily="-84" charset="-128"/>
            </a:endParaRPr>
          </a:p>
        </p:txBody>
      </p:sp>
      <p:pic>
        <p:nvPicPr>
          <p:cNvPr id="61443" name="Picture 3"/>
          <p:cNvPicPr>
            <a:picLocks noChangeAspect="1" noChangeArrowheads="1"/>
          </p:cNvPicPr>
          <p:nvPr/>
        </p:nvPicPr>
        <p:blipFill>
          <a:blip r:embed="rId3"/>
          <a:srcRect/>
          <a:stretch>
            <a:fillRect/>
          </a:stretch>
        </p:blipFill>
        <p:spPr bwMode="auto">
          <a:xfrm>
            <a:off x="1498600" y="3441700"/>
            <a:ext cx="3429000" cy="53721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1270000" y="279400"/>
            <a:ext cx="10464800" cy="2438400"/>
          </a:xfrm>
        </p:spPr>
        <p:txBody>
          <a:bodyPr/>
          <a:lstStyle/>
          <a:p>
            <a:pPr eaLnBrk="1" hangingPunct="1">
              <a:defRPr/>
            </a:pPr>
            <a:r>
              <a:rPr lang="en-US" smtClean="0">
                <a:sym typeface="Gill Sans" charset="0"/>
              </a:rPr>
              <a:t>File I/O</a:t>
            </a:r>
          </a:p>
        </p:txBody>
      </p:sp>
      <p:sp>
        <p:nvSpPr>
          <p:cNvPr id="63490" name="Rectangle 2"/>
          <p:cNvSpPr>
            <a:spLocks noGrp="1" noChangeArrowheads="1"/>
          </p:cNvSpPr>
          <p:nvPr>
            <p:ph type="body" idx="1"/>
          </p:nvPr>
        </p:nvSpPr>
        <p:spPr>
          <a:xfrm>
            <a:off x="1270000" y="2768600"/>
            <a:ext cx="10464800" cy="6553200"/>
          </a:xfrm>
        </p:spPr>
        <p:txBody>
          <a:bodyPr anchor="t"/>
          <a:lstStyle/>
          <a:p>
            <a:pPr marL="889000" eaLnBrk="1" hangingPunct="1">
              <a:buFont typeface="Gill Sans" charset="0"/>
              <a:buChar char="•"/>
              <a:defRPr/>
            </a:pPr>
            <a:r>
              <a:rPr lang="en-US" smtClean="0">
                <a:sym typeface="Gill Sans" charset="0"/>
              </a:rPr>
              <a:t>After all this rigmarole, the folder that has the executable will open in the Finder</a:t>
            </a:r>
          </a:p>
          <a:p>
            <a:pPr marL="889000" eaLnBrk="1" hangingPunct="1">
              <a:buFont typeface="Gill Sans" charset="0"/>
              <a:buChar char="•"/>
              <a:defRPr/>
            </a:pPr>
            <a:r>
              <a:rPr lang="en-US" smtClean="0">
                <a:sym typeface="Gill Sans" charset="0"/>
              </a:rPr>
              <a:t>This is where the swap program was on my computer: /Users/surajit/Library/Developer/Xcode/DerivedData/test_product-adzjubnqtxjalfcrtlxcqusmphix/Build/Products/Debug/test_product. Note that Library is an invisible folder</a:t>
            </a:r>
          </a:p>
          <a:p>
            <a:pPr marL="889000" eaLnBrk="1" hangingPunct="1">
              <a:buFont typeface="Gill Sans" charset="0"/>
              <a:buChar char="•"/>
              <a:defRPr/>
            </a:pPr>
            <a:r>
              <a:rPr lang="en-US" smtClean="0">
                <a:sym typeface="Gill Sans" charset="0"/>
              </a:rPr>
              <a:t>Way to go, Apple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p:txBody>
          <a:bodyPr/>
          <a:lstStyle/>
          <a:p>
            <a:pPr eaLnBrk="1" hangingPunct="1">
              <a:defRPr/>
            </a:pPr>
            <a:r>
              <a:rPr lang="en-US" smtClean="0">
                <a:sym typeface="Gill Sans" charset="0"/>
              </a:rPr>
              <a:t>File I/O</a:t>
            </a:r>
          </a:p>
        </p:txBody>
      </p:sp>
      <p:sp>
        <p:nvSpPr>
          <p:cNvPr id="64514" name="Rectangle 2"/>
          <p:cNvSpPr>
            <a:spLocks noGrp="1" noChangeArrowheads="1"/>
          </p:cNvSpPr>
          <p:nvPr>
            <p:ph type="body" idx="1"/>
          </p:nvPr>
        </p:nvSpPr>
        <p:spPr>
          <a:xfrm>
            <a:off x="1270000" y="2768600"/>
            <a:ext cx="10464800" cy="6553200"/>
          </a:xfrm>
        </p:spPr>
        <p:txBody>
          <a:bodyPr anchor="t"/>
          <a:lstStyle/>
          <a:p>
            <a:pPr marL="889000" eaLnBrk="1" hangingPunct="1">
              <a:buFont typeface="Gill Sans" charset="0"/>
              <a:buChar char="•"/>
              <a:defRPr/>
            </a:pPr>
            <a:r>
              <a:rPr lang="en-US" smtClean="0">
                <a:sym typeface="Gill Sans" charset="0"/>
              </a:rPr>
              <a:t>Anyway, after this Sherlock Holmes feat of detection, you can finally put the input files where they need to be for the program to access them</a:t>
            </a:r>
          </a:p>
          <a:p>
            <a:pPr marL="889000" eaLnBrk="1" hangingPunct="1">
              <a:buFont typeface="Gill Sans" charset="0"/>
              <a:buChar char="•"/>
              <a:defRPr/>
            </a:pPr>
            <a:r>
              <a:rPr lang="en-US" smtClean="0">
                <a:sym typeface="Gill Sans" charset="0"/>
              </a:rPr>
              <a:t>Output files are in this directory by default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p:txBody>
          <a:bodyPr/>
          <a:lstStyle/>
          <a:p>
            <a:pPr eaLnBrk="1" hangingPunct="1">
              <a:defRPr/>
            </a:pPr>
            <a:r>
              <a:rPr lang="en-US" smtClean="0">
                <a:sym typeface="Gill Sans" charset="0"/>
              </a:rPr>
              <a:t>Conclusion</a:t>
            </a:r>
          </a:p>
        </p:txBody>
      </p:sp>
      <p:sp>
        <p:nvSpPr>
          <p:cNvPr id="65538" name="Rectangle 2"/>
          <p:cNvSpPr>
            <a:spLocks noGrp="1" noChangeArrowheads="1"/>
          </p:cNvSpPr>
          <p:nvPr>
            <p:ph type="body" idx="1"/>
          </p:nvPr>
        </p:nvSpPr>
        <p:spPr/>
        <p:txBody>
          <a:bodyPr anchor="t"/>
          <a:lstStyle/>
          <a:p>
            <a:pPr marL="889000" eaLnBrk="1" hangingPunct="1"/>
            <a:r>
              <a:rPr lang="en-US" smtClean="0"/>
              <a:t>Barring the really stupid, opaque handling of build and debug directories, XCode is an excellent IDE</a:t>
            </a:r>
          </a:p>
          <a:p>
            <a:pPr marL="889000" eaLnBrk="1" hangingPunct="1"/>
            <a:r>
              <a:rPr lang="en-US" smtClean="0"/>
              <a:t>It is far superior to Visual Studio in terms of compliance to standards (plus, it shows line numbers by default—imagine that)</a:t>
            </a:r>
          </a:p>
          <a:p>
            <a:pPr marL="889000" eaLnBrk="1" hangingPunct="1"/>
            <a:r>
              <a:rPr lang="en-US" smtClean="0"/>
              <a:t>Use it especially if you plan to develop apps for the iPhone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pPr eaLnBrk="1" hangingPunct="1">
              <a:defRPr/>
            </a:pPr>
            <a:r>
              <a:rPr lang="en-US" smtClean="0">
                <a:sym typeface="Gill Sans" charset="0"/>
              </a:rPr>
              <a:t>How to get XCode</a:t>
            </a:r>
          </a:p>
        </p:txBody>
      </p:sp>
      <p:sp>
        <p:nvSpPr>
          <p:cNvPr id="20482"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Free with Mac OS X 10.7 Lion or above</a:t>
            </a:r>
          </a:p>
          <a:p>
            <a:pPr marL="889000" eaLnBrk="1" hangingPunct="1">
              <a:buFont typeface="Gill Sans" charset="0"/>
              <a:buChar char="•"/>
              <a:defRPr/>
            </a:pPr>
            <a:r>
              <a:rPr lang="en-US" smtClean="0">
                <a:sym typeface="Gill Sans" charset="0"/>
              </a:rPr>
              <a:t>Under the Apple menu, launch App Store</a:t>
            </a:r>
          </a:p>
          <a:p>
            <a:pPr marL="889000" eaLnBrk="1" hangingPunct="1">
              <a:buFont typeface="Gill Sans" charset="0"/>
              <a:buChar char="•"/>
              <a:defRPr/>
            </a:pPr>
            <a:r>
              <a:rPr lang="en-US" smtClean="0">
                <a:sym typeface="Gill Sans" charset="0"/>
              </a:rPr>
              <a:t>Then search for XCode and download it</a:t>
            </a:r>
            <a:br>
              <a:rPr lang="en-US" smtClean="0">
                <a:sym typeface="Gill Sans" charset="0"/>
              </a:rPr>
            </a:br>
            <a:r>
              <a:rPr lang="en-US" smtClean="0">
                <a:sym typeface="Gill Sans" charset="0"/>
              </a:rPr>
              <a:t/>
            </a:r>
            <a:br>
              <a:rPr lang="en-US" smtClean="0">
                <a:sym typeface="Gill Sans" charset="0"/>
              </a:rPr>
            </a:br>
            <a:r>
              <a:rPr lang="en-US" smtClean="0">
                <a:sym typeface="Gill Sans" charset="0"/>
              </a:rPr>
              <a:t/>
            </a:r>
            <a:br>
              <a:rPr lang="en-US" smtClean="0">
                <a:sym typeface="Gill Sans" charset="0"/>
              </a:rPr>
            </a:br>
            <a:r>
              <a:rPr lang="en-US" smtClean="0">
                <a:sym typeface="Gill Sans" charset="0"/>
              </a:rPr>
              <a:t/>
            </a:r>
            <a:br>
              <a:rPr lang="en-US" smtClean="0">
                <a:sym typeface="Gill Sans" charset="0"/>
              </a:rPr>
            </a:br>
            <a:endParaRPr lang="en-US" smtClean="0">
              <a:sym typeface="Gill Sans"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pPr eaLnBrk="1" hangingPunct="1">
              <a:defRPr/>
            </a:pPr>
            <a:endParaRPr lang="en-US" smtClean="0">
              <a:sym typeface="Gill Sans" charset="0"/>
            </a:endParaRPr>
          </a:p>
        </p:txBody>
      </p:sp>
      <p:sp>
        <p:nvSpPr>
          <p:cNvPr id="21506" name="Rectangle 2"/>
          <p:cNvSpPr>
            <a:spLocks noGrp="1" noChangeArrowheads="1"/>
          </p:cNvSpPr>
          <p:nvPr>
            <p:ph type="body" idx="1"/>
          </p:nvPr>
        </p:nvSpPr>
        <p:spPr/>
        <p:txBody>
          <a:bodyPr/>
          <a:lstStyle/>
          <a:p>
            <a:pPr marL="889000" eaLnBrk="1" hangingPunct="1">
              <a:buFont typeface="Gill Sans" charset="0"/>
              <a:buChar char="•"/>
              <a:defRPr/>
            </a:pPr>
            <a:endParaRPr lang="en-US" smtClean="0">
              <a:sym typeface="Gill Sans" charset="0"/>
            </a:endParaRPr>
          </a:p>
        </p:txBody>
      </p:sp>
      <p:pic>
        <p:nvPicPr>
          <p:cNvPr id="20483" name="Picture 3"/>
          <p:cNvPicPr>
            <a:picLocks noChangeAspect="1" noChangeArrowheads="1"/>
          </p:cNvPicPr>
          <p:nvPr/>
        </p:nvPicPr>
        <p:blipFill>
          <a:blip r:embed="rId2"/>
          <a:srcRect/>
          <a:stretch>
            <a:fillRect/>
          </a:stretch>
        </p:blipFill>
        <p:spPr bwMode="auto">
          <a:xfrm>
            <a:off x="1346200" y="520700"/>
            <a:ext cx="10299700" cy="8007350"/>
          </a:xfrm>
          <a:prstGeom prst="rect">
            <a:avLst/>
          </a:prstGeom>
          <a:noFill/>
          <a:ln w="12700">
            <a:noFill/>
            <a:miter lim="800000"/>
            <a:headEnd/>
            <a:tailEnd/>
          </a:ln>
        </p:spPr>
      </p:pic>
      <p:sp>
        <p:nvSpPr>
          <p:cNvPr id="20484" name="Oval 4"/>
          <p:cNvSpPr>
            <a:spLocks/>
          </p:cNvSpPr>
          <p:nvPr/>
        </p:nvSpPr>
        <p:spPr bwMode="auto">
          <a:xfrm>
            <a:off x="9740900" y="406400"/>
            <a:ext cx="2019300" cy="14732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eaLnBrk="1" hangingPunct="1">
              <a:defRPr/>
            </a:pPr>
            <a:r>
              <a:rPr lang="en-US" smtClean="0">
                <a:sym typeface="Gill Sans" charset="0"/>
              </a:rPr>
              <a:t>How to get XCode</a:t>
            </a:r>
          </a:p>
        </p:txBody>
      </p:sp>
      <p:sp>
        <p:nvSpPr>
          <p:cNvPr id="22530"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No Developer Connection account needed</a:t>
            </a:r>
          </a:p>
          <a:p>
            <a:pPr marL="1333500" lvl="1" eaLnBrk="1" hangingPunct="1">
              <a:buFont typeface="Gill Sans" charset="0"/>
              <a:buChar char="•"/>
              <a:defRPr/>
            </a:pPr>
            <a:r>
              <a:rPr lang="en-US" smtClean="0">
                <a:sym typeface="Gill Sans" charset="0"/>
              </a:rPr>
              <a:t>was needed for earlier versions of the OS</a:t>
            </a:r>
          </a:p>
          <a:p>
            <a:pPr marL="889000" eaLnBrk="1" hangingPunct="1">
              <a:buFont typeface="Gill Sans" charset="0"/>
              <a:buChar char="•"/>
              <a:defRPr/>
            </a:pPr>
            <a:r>
              <a:rPr lang="en-US" smtClean="0">
                <a:sym typeface="Gill Sans" charset="0"/>
              </a:rPr>
              <a:t>Current version is 4.5.2 (as of Nov 2012)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sp>
        <p:nvSpPr>
          <p:cNvPr id="23554" name="Rectangle 2"/>
          <p:cNvSpPr>
            <a:spLocks noGrp="1" noChangeArrowheads="1"/>
          </p:cNvSpPr>
          <p:nvPr>
            <p:ph type="body" idx="1"/>
          </p:nvPr>
        </p:nvSpPr>
        <p:spPr/>
        <p:txBody>
          <a:bodyPr anchor="t"/>
          <a:lstStyle/>
          <a:p>
            <a:pPr marL="889000" eaLnBrk="1" hangingPunct="1">
              <a:buFont typeface="Gill Sans" charset="0"/>
              <a:buChar char="•"/>
              <a:defRPr/>
            </a:pPr>
            <a:r>
              <a:rPr lang="en-US" smtClean="0">
                <a:sym typeface="Gill Sans" charset="0"/>
              </a:rPr>
              <a:t>Launch XCode</a:t>
            </a:r>
          </a:p>
          <a:p>
            <a:pPr marL="889000" eaLnBrk="1" hangingPunct="1">
              <a:buFont typeface="Gill Sans" charset="0"/>
              <a:buChar char="•"/>
              <a:defRPr/>
            </a:pPr>
            <a:r>
              <a:rPr lang="en-US" smtClean="0">
                <a:sym typeface="Gill Sans" charset="0"/>
              </a:rPr>
              <a:t>Under File, choose New =&gt; Project</a:t>
            </a:r>
          </a:p>
          <a:p>
            <a:pPr marL="889000" eaLnBrk="1" hangingPunct="1">
              <a:buFont typeface="Gill Sans" charset="0"/>
              <a:buChar char="•"/>
              <a:defRPr/>
            </a:pPr>
            <a:r>
              <a:rPr lang="en-US" smtClean="0">
                <a:sym typeface="Gill Sans" charset="0"/>
              </a:rPr>
              <a:t>In the template window that opens, click Application under OS X in the left-hand bar</a:t>
            </a:r>
            <a:br>
              <a:rPr lang="en-US" smtClean="0">
                <a:sym typeface="Gill Sans" charset="0"/>
              </a:rPr>
            </a:br>
            <a:endParaRPr lang="en-US" smtClean="0">
              <a:sym typeface="Gill Sans"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pPr eaLnBrk="1" hangingPunct="1">
              <a:defRPr/>
            </a:pPr>
            <a:r>
              <a:rPr lang="en-US" smtClean="0">
                <a:sym typeface="Gill Sans" charset="0"/>
              </a:rPr>
              <a:t>Creating a Project</a:t>
            </a:r>
          </a:p>
        </p:txBody>
      </p:sp>
      <p:pic>
        <p:nvPicPr>
          <p:cNvPr id="23554" name="Picture 2"/>
          <p:cNvPicPr>
            <a:picLocks noChangeAspect="1" noChangeArrowheads="1"/>
          </p:cNvPicPr>
          <p:nvPr/>
        </p:nvPicPr>
        <p:blipFill>
          <a:blip r:embed="rId2"/>
          <a:srcRect/>
          <a:stretch>
            <a:fillRect/>
          </a:stretch>
        </p:blipFill>
        <p:spPr bwMode="auto">
          <a:xfrm>
            <a:off x="1981200" y="2273300"/>
            <a:ext cx="9283700" cy="6248400"/>
          </a:xfrm>
          <a:prstGeom prst="rect">
            <a:avLst/>
          </a:prstGeom>
          <a:noFill/>
          <a:ln w="12700">
            <a:noFill/>
            <a:miter lim="800000"/>
            <a:headEnd/>
            <a:tailEnd/>
          </a:ln>
        </p:spPr>
      </p:pic>
      <p:sp>
        <p:nvSpPr>
          <p:cNvPr id="23555" name="Oval 3"/>
          <p:cNvSpPr>
            <a:spLocks/>
          </p:cNvSpPr>
          <p:nvPr/>
        </p:nvSpPr>
        <p:spPr bwMode="auto">
          <a:xfrm>
            <a:off x="2463800" y="4191000"/>
            <a:ext cx="1270000" cy="406400"/>
          </a:xfrm>
          <a:prstGeom prst="ellipse">
            <a:avLst/>
          </a:prstGeom>
          <a:noFill/>
          <a:ln w="76200">
            <a:solidFill>
              <a:srgbClr val="B8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Pages>0</Pages>
  <Words>1094</Words>
  <Characters>0</Characters>
  <Application>Microsoft Office PowerPoint</Application>
  <PresentationFormat>Custom</PresentationFormat>
  <Lines>0</Lines>
  <Paragraphs>121</Paragraphs>
  <Slides>49</Slides>
  <Notes>0</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49</vt:i4>
      </vt:variant>
    </vt:vector>
  </HeadingPairs>
  <TitlesOfParts>
    <vt:vector size="68" baseType="lpstr">
      <vt:lpstr>Gill Sans</vt:lpstr>
      <vt:lpstr>ヒラギノ角ゴ ProN W3</vt:lpstr>
      <vt:lpstr>Arial</vt:lpstr>
      <vt:lpstr>Calibri</vt:lpstr>
      <vt:lpstr>ＭＳ Ｐゴシック</vt:lpstr>
      <vt:lpstr>Title &amp; Bullets</vt:lpstr>
      <vt:lpstr>Title &amp; Subtitle</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Using XCode</vt:lpstr>
      <vt:lpstr>What is XCode? </vt:lpstr>
      <vt:lpstr>Why XCode? (1 / 2)</vt:lpstr>
      <vt:lpstr>Why XCode? (2 / 2)</vt:lpstr>
      <vt:lpstr>How to get XCode</vt:lpstr>
      <vt:lpstr>Slide 6</vt:lpstr>
      <vt:lpstr>How to get XCode</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Creating a Project</vt:lpstr>
      <vt:lpstr>Compile Errors</vt:lpstr>
      <vt:lpstr>Compile Errors</vt:lpstr>
      <vt:lpstr>Compile Errors</vt:lpstr>
      <vt:lpstr>Compile Errors</vt:lpstr>
      <vt:lpstr>Warnings</vt:lpstr>
      <vt:lpstr>Warnings</vt:lpstr>
      <vt:lpstr>Debugging</vt:lpstr>
      <vt:lpstr>Debugging</vt:lpstr>
      <vt:lpstr>Debugging</vt:lpstr>
      <vt:lpstr>Debugging</vt:lpstr>
      <vt:lpstr>Debugging</vt:lpstr>
      <vt:lpstr>Debugging</vt:lpstr>
      <vt:lpstr>Debugging</vt:lpstr>
      <vt:lpstr>Debugging</vt:lpstr>
      <vt:lpstr>Debugging</vt:lpstr>
      <vt:lpstr>File I/O</vt:lpstr>
      <vt:lpstr>Slide 45</vt:lpstr>
      <vt:lpstr>Slide 46</vt:lpstr>
      <vt:lpstr>File I/O</vt:lpstr>
      <vt:lpstr>File I/O</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XCode</dc:title>
  <dc:subject/>
  <dc:creator/>
  <cp:keywords/>
  <dc:description/>
  <cp:lastModifiedBy>student</cp:lastModifiedBy>
  <cp:revision>3</cp:revision>
  <dcterms:modified xsi:type="dcterms:W3CDTF">2013-01-25T04:34:07Z</dcterms:modified>
</cp:coreProperties>
</file>