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3" r:id="rId2"/>
  </p:sldMasterIdLst>
  <p:handoutMasterIdLst>
    <p:handoutMasterId r:id="rId30"/>
  </p:handoutMasterIdLst>
  <p:sldIdLst>
    <p:sldId id="257" r:id="rId3"/>
    <p:sldId id="290" r:id="rId4"/>
    <p:sldId id="291" r:id="rId5"/>
    <p:sldId id="292" r:id="rId6"/>
    <p:sldId id="293" r:id="rId7"/>
    <p:sldId id="294" r:id="rId8"/>
    <p:sldId id="312" r:id="rId9"/>
    <p:sldId id="295" r:id="rId10"/>
    <p:sldId id="296" r:id="rId11"/>
    <p:sldId id="307" r:id="rId12"/>
    <p:sldId id="306" r:id="rId13"/>
    <p:sldId id="297" r:id="rId14"/>
    <p:sldId id="298" r:id="rId15"/>
    <p:sldId id="299" r:id="rId16"/>
    <p:sldId id="313" r:id="rId17"/>
    <p:sldId id="300" r:id="rId18"/>
    <p:sldId id="302" r:id="rId19"/>
    <p:sldId id="303" r:id="rId20"/>
    <p:sldId id="304" r:id="rId21"/>
    <p:sldId id="308" r:id="rId22"/>
    <p:sldId id="309" r:id="rId23"/>
    <p:sldId id="314" r:id="rId24"/>
    <p:sldId id="310" r:id="rId25"/>
    <p:sldId id="311" r:id="rId26"/>
    <p:sldId id="315" r:id="rId27"/>
    <p:sldId id="316" r:id="rId28"/>
    <p:sldId id="301" r:id="rId29"/>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47" d="100"/>
          <a:sy n="47" d="100"/>
        </p:scale>
        <p:origin x="-1176" y="-582"/>
      </p:cViewPr>
      <p:guideLst>
        <p:guide orient="horz" pos="2160"/>
        <p:guide pos="2880"/>
      </p:guideLst>
    </p:cSldViewPr>
  </p:slideViewPr>
  <p:notesTextViewPr>
    <p:cViewPr>
      <p:scale>
        <a:sx n="1" d="1"/>
        <a:sy n="1" d="1"/>
      </p:scale>
      <p:origin x="0" y="0"/>
    </p:cViewPr>
  </p:notesTextViewPr>
  <p:sorterViewPr>
    <p:cViewPr>
      <p:scale>
        <a:sx n="164" d="100"/>
        <a:sy n="164"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4A23673-2E07-4CCC-8F04-4191F039A1B2}" type="datetimeFigureOut">
              <a:rPr lang="en-US" smtClean="0"/>
              <a:t>10/17/2012</a:t>
            </a:fld>
            <a:endParaRPr lang="en-US"/>
          </a:p>
        </p:txBody>
      </p:sp>
      <p:sp>
        <p:nvSpPr>
          <p:cNvPr id="4" name="Footer Placeholder 3"/>
          <p:cNvSpPr>
            <a:spLocks noGrp="1"/>
          </p:cNvSpPr>
          <p:nvPr>
            <p:ph type="ftr" sz="quarter" idx="2"/>
          </p:nvPr>
        </p:nvSpPr>
        <p:spPr>
          <a:xfrm>
            <a:off x="0" y="8829967"/>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32366F7A-2A4F-4AC9-A8CD-D0A9C058F70C}" type="slidenum">
              <a:rPr lang="en-US" smtClean="0"/>
              <a:t>‹#›</a:t>
            </a:fld>
            <a:endParaRPr lang="en-US"/>
          </a:p>
        </p:txBody>
      </p:sp>
    </p:spTree>
    <p:extLst>
      <p:ext uri="{BB962C8B-B14F-4D97-AF65-F5344CB8AC3E}">
        <p14:creationId xmlns:p14="http://schemas.microsoft.com/office/powerpoint/2010/main" val="3255118801"/>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9698" name="Rectangle 2"/>
          <p:cNvSpPr>
            <a:spLocks noGrp="1" noChangeArrowheads="1"/>
          </p:cNvSpPr>
          <p:nvPr>
            <p:ph type="ctrTitle"/>
          </p:nvPr>
        </p:nvSpPr>
        <p:spPr>
          <a:xfrm>
            <a:off x="4046538" y="3810000"/>
            <a:ext cx="3657600" cy="1143000"/>
          </a:xfrm>
        </p:spPr>
        <p:txBody>
          <a:bodyPr/>
          <a:lstStyle>
            <a:lvl1pPr>
              <a:defRPr smtClean="0">
                <a:ea typeface="ＭＳ Ｐゴシック" pitchFamily="16" charset="-128"/>
              </a:defRPr>
            </a:lvl1pPr>
          </a:lstStyle>
          <a:p>
            <a:r>
              <a:rPr lang="en-US" smtClean="0"/>
              <a:t>Click to edit Master title style</a:t>
            </a:r>
          </a:p>
        </p:txBody>
      </p:sp>
      <p:sp>
        <p:nvSpPr>
          <p:cNvPr id="29699" name="Rectangle 3"/>
          <p:cNvSpPr>
            <a:spLocks noGrp="1" noChangeArrowheads="1"/>
          </p:cNvSpPr>
          <p:nvPr>
            <p:ph type="subTitle" idx="1"/>
          </p:nvPr>
        </p:nvSpPr>
        <p:spPr>
          <a:xfrm>
            <a:off x="4048125" y="4953000"/>
            <a:ext cx="3657600" cy="1143000"/>
          </a:xfrm>
        </p:spPr>
        <p:txBody>
          <a:bodyPr/>
          <a:lstStyle>
            <a:lvl1pPr>
              <a:defRPr smtClean="0">
                <a:ea typeface="ＭＳ Ｐゴシック" pitchFamily="16" charset="-128"/>
              </a:defRPr>
            </a:lvl1pPr>
          </a:lstStyle>
          <a:p>
            <a:r>
              <a:rPr lang="en-US" smtClean="0"/>
              <a:t>Click to edit Master subtitle style</a:t>
            </a:r>
          </a:p>
        </p:txBody>
      </p:sp>
    </p:spTree>
    <p:extLst>
      <p:ext uri="{BB962C8B-B14F-4D97-AF65-F5344CB8AC3E}">
        <p14:creationId xmlns:p14="http://schemas.microsoft.com/office/powerpoint/2010/main" val="1145518069"/>
      </p:ext>
    </p:extLst>
  </p:cSld>
  <p:clrMapOvr>
    <a:masterClrMapping/>
  </p:clrMapOvr>
  <p:transition/>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1506" name="Rectangle 2"/>
          <p:cNvSpPr>
            <a:spLocks noGrp="1" noChangeArrowheads="1"/>
          </p:cNvSpPr>
          <p:nvPr>
            <p:ph type="ctrTitle"/>
          </p:nvPr>
        </p:nvSpPr>
        <p:spPr>
          <a:xfrm>
            <a:off x="4052888" y="3810000"/>
            <a:ext cx="4038600" cy="1143000"/>
          </a:xfrm>
        </p:spPr>
        <p:txBody>
          <a:bodyPr/>
          <a:lstStyle>
            <a:lvl1pPr>
              <a:defRPr>
                <a:ea typeface="ＭＳ Ｐゴシック" pitchFamily="-107" charset="-128"/>
                <a:cs typeface="ＭＳ Ｐゴシック" pitchFamily="-107" charset="-128"/>
              </a:defRPr>
            </a:lvl1pPr>
          </a:lstStyle>
          <a:p>
            <a:r>
              <a:rPr lang="en-US"/>
              <a:t>Click to edit Master title style</a:t>
            </a:r>
          </a:p>
        </p:txBody>
      </p:sp>
      <p:sp>
        <p:nvSpPr>
          <p:cNvPr id="21507" name="Rectangle 3"/>
          <p:cNvSpPr>
            <a:spLocks noGrp="1" noChangeArrowheads="1"/>
          </p:cNvSpPr>
          <p:nvPr>
            <p:ph type="subTitle" idx="1"/>
          </p:nvPr>
        </p:nvSpPr>
        <p:spPr>
          <a:xfrm>
            <a:off x="4052888" y="4953000"/>
            <a:ext cx="4038600" cy="914400"/>
          </a:xfrm>
        </p:spPr>
        <p:txBody>
          <a:bodyPr/>
          <a:lstStyle>
            <a:lvl1pPr marL="0" indent="0">
              <a:defRPr>
                <a:ea typeface="ＭＳ Ｐゴシック" pitchFamily="-107" charset="-128"/>
                <a:cs typeface="ＭＳ Ｐゴシック" pitchFamily="-107" charset="-128"/>
              </a:defRPr>
            </a:lvl1pPr>
          </a:lstStyle>
          <a:p>
            <a:r>
              <a:rPr lang="en-US"/>
              <a:t>Click to edit Master subtitle style</a:t>
            </a:r>
          </a:p>
        </p:txBody>
      </p:sp>
    </p:spTree>
    <p:extLst>
      <p:ext uri="{BB962C8B-B14F-4D97-AF65-F5344CB8AC3E}">
        <p14:creationId xmlns:p14="http://schemas.microsoft.com/office/powerpoint/2010/main" val="3227443311"/>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1986" name="Rectangle 2"/>
          <p:cNvSpPr>
            <a:spLocks noGrp="1" noChangeArrowheads="1"/>
          </p:cNvSpPr>
          <p:nvPr>
            <p:ph type="ctrTitle"/>
          </p:nvPr>
        </p:nvSpPr>
        <p:spPr>
          <a:xfrm>
            <a:off x="685800" y="2743200"/>
            <a:ext cx="7772400" cy="1143000"/>
          </a:xfrm>
        </p:spPr>
        <p:txBody>
          <a:bodyPr/>
          <a:lstStyle>
            <a:lvl1pPr>
              <a:defRPr smtClean="0">
                <a:ea typeface="ＭＳ Ｐゴシック" pitchFamily="16" charset="-128"/>
              </a:defRPr>
            </a:lvl1pPr>
          </a:lstStyle>
          <a:p>
            <a:r>
              <a:rPr lang="en-US" smtClean="0"/>
              <a:t>Click to edit Master title style</a:t>
            </a:r>
          </a:p>
        </p:txBody>
      </p:sp>
      <p:sp>
        <p:nvSpPr>
          <p:cNvPr id="41987" name="Rectangle 3"/>
          <p:cNvSpPr>
            <a:spLocks noGrp="1" noChangeArrowheads="1"/>
          </p:cNvSpPr>
          <p:nvPr>
            <p:ph type="subTitle" idx="1"/>
          </p:nvPr>
        </p:nvSpPr>
        <p:spPr>
          <a:xfrm>
            <a:off x="685800" y="3886200"/>
            <a:ext cx="7772400" cy="1752600"/>
          </a:xfrm>
        </p:spPr>
        <p:txBody>
          <a:bodyPr/>
          <a:lstStyle>
            <a:lvl1pPr>
              <a:defRPr smtClean="0">
                <a:ea typeface="ＭＳ Ｐゴシック" pitchFamily="16" charset="-128"/>
              </a:defRPr>
            </a:lvl1pPr>
          </a:lstStyle>
          <a:p>
            <a:r>
              <a:rPr lang="en-US" smtClean="0"/>
              <a:t>Click to edit Master subtitle style</a:t>
            </a:r>
          </a:p>
        </p:txBody>
      </p:sp>
      <p:sp>
        <p:nvSpPr>
          <p:cNvPr id="4" name="Rectangle 6"/>
          <p:cNvSpPr>
            <a:spLocks noGrp="1" noChangeArrowheads="1"/>
          </p:cNvSpPr>
          <p:nvPr>
            <p:ph type="sldNum" sz="quarter" idx="10"/>
          </p:nvPr>
        </p:nvSpPr>
        <p:spPr/>
        <p:txBody>
          <a:bodyPr/>
          <a:lstStyle>
            <a:lvl1pPr>
              <a:defRPr/>
            </a:lvl1pPr>
          </a:lstStyle>
          <a:p>
            <a:pPr>
              <a:defRPr/>
            </a:pPr>
            <a:fld id="{A6ED4086-0EEF-4511-9757-8CEE56FD81DC}"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09033275"/>
      </p:ext>
    </p:extLst>
  </p:cSld>
  <p:clrMapOvr>
    <a:masterClrMapping/>
  </p:clrMapOvr>
  <p:transition/>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685800" y="2514600"/>
            <a:ext cx="7772400" cy="1143000"/>
          </a:xfrm>
        </p:spPr>
        <p:txBody>
          <a:bodyPr/>
          <a:lstStyle>
            <a:lvl1pPr>
              <a:defRPr sz="3200"/>
            </a:lvl1pPr>
          </a:lstStyle>
          <a:p>
            <a:r>
              <a:rPr lang="en-US"/>
              <a:t>Click to edit Master title style</a:t>
            </a:r>
          </a:p>
        </p:txBody>
      </p:sp>
      <p:sp>
        <p:nvSpPr>
          <p:cNvPr id="17411" name="Rectangle 3"/>
          <p:cNvSpPr>
            <a:spLocks noGrp="1" noChangeArrowheads="1"/>
          </p:cNvSpPr>
          <p:nvPr>
            <p:ph type="subTitle" idx="1"/>
          </p:nvPr>
        </p:nvSpPr>
        <p:spPr>
          <a:xfrm>
            <a:off x="685800" y="3657600"/>
            <a:ext cx="6400800" cy="1752600"/>
          </a:xfrm>
        </p:spPr>
        <p:txBody>
          <a:bodyPr/>
          <a:lstStyle>
            <a:lvl1pPr marL="0" indent="0">
              <a:defRPr sz="2200"/>
            </a:lvl1pPr>
          </a:lstStyle>
          <a:p>
            <a:r>
              <a:rPr lang="en-US"/>
              <a:t>Click to edit Master subtitle style</a:t>
            </a:r>
          </a:p>
        </p:txBody>
      </p:sp>
      <p:sp>
        <p:nvSpPr>
          <p:cNvPr id="4" name="Rectangle 6"/>
          <p:cNvSpPr>
            <a:spLocks noGrp="1" noChangeArrowheads="1"/>
          </p:cNvSpPr>
          <p:nvPr>
            <p:ph type="sldNum" sz="quarter" idx="10"/>
          </p:nvPr>
        </p:nvSpPr>
        <p:spPr>
          <a:ln/>
        </p:spPr>
        <p:txBody>
          <a:bodyPr/>
          <a:lstStyle>
            <a:lvl1pPr>
              <a:defRPr/>
            </a:lvl1pPr>
          </a:lstStyle>
          <a:p>
            <a:pPr>
              <a:defRPr/>
            </a:pPr>
            <a:fld id="{9D9EDFFB-5E34-44AB-AF89-C7F75A043708}"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1426918259"/>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pPr>
              <a:defRPr/>
            </a:pPr>
            <a:fld id="{75A017BE-70A2-4413-9D04-6458C69F66CB}"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26478607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685800" y="1981200"/>
            <a:ext cx="77724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pPr>
              <a:defRPr/>
            </a:pPr>
            <a:fld id="{04A683C3-6127-4241-A2CB-00C0FE348255}"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138372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8958289-13F4-418A-96EF-B685242E359E}"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8433294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3505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pPr>
              <a:defRPr/>
            </a:pPr>
            <a:fld id="{FC3A9269-1C88-4844-AA07-7ACDB0849FD4}" type="slidenum">
              <a:rPr lang="en-US">
                <a:solidFill>
                  <a:srgbClr val="FFFFFF"/>
                </a:solidFill>
              </a:rPr>
              <a:pPr>
                <a:defRPr/>
              </a:pPr>
              <a:t>‹#›</a:t>
            </a:fld>
            <a:endParaRPr lang="en-US">
              <a:solidFill>
                <a:srgbClr val="FFFFFF"/>
              </a:solidFill>
            </a:endParaRPr>
          </a:p>
        </p:txBody>
      </p:sp>
    </p:spTree>
    <p:extLst>
      <p:ext uri="{BB962C8B-B14F-4D97-AF65-F5344CB8AC3E}">
        <p14:creationId xmlns:p14="http://schemas.microsoft.com/office/powerpoint/2010/main" val="34548757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052888" y="381000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052888" y="4953000"/>
            <a:ext cx="3643312"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extLst>
      <p:ext uri="{BB962C8B-B14F-4D97-AF65-F5344CB8AC3E}">
        <p14:creationId xmlns:p14="http://schemas.microsoft.com/office/powerpoint/2010/main" val="2955960377"/>
      </p:ext>
    </p:extLst>
  </p:cSld>
  <p:clrMap bg1="lt1" tx1="dk1" bg2="lt2" tx2="dk2" accent1="accent1" accent2="accent2" accent3="accent3" accent4="accent4" accent5="accent5" accent6="accent6" hlink="hlink" folHlink="folHlink"/>
  <p:sldLayoutIdLst>
    <p:sldLayoutId id="2147483661" r:id="rId1"/>
    <p:sldLayoutId id="2147483662" r:id="rId2"/>
  </p:sldLayoutIdLst>
  <p:hf hdr="0" ftr="0" dt="0"/>
  <p:txStyles>
    <p:titleStyle>
      <a:lvl1pPr algn="l" rtl="0" eaLnBrk="0" fontAlgn="base" hangingPunct="0">
        <a:spcBef>
          <a:spcPct val="0"/>
        </a:spcBef>
        <a:spcAft>
          <a:spcPct val="0"/>
        </a:spcAft>
        <a:defRPr sz="2200">
          <a:solidFill>
            <a:schemeClr val="hlink"/>
          </a:solidFill>
          <a:latin typeface="+mj-lt"/>
          <a:ea typeface="+mj-ea"/>
          <a:cs typeface="+mj-cs"/>
        </a:defRPr>
      </a:lvl1pPr>
      <a:lvl2pPr algn="l" rtl="0" eaLnBrk="0" fontAlgn="base" hangingPunct="0">
        <a:spcBef>
          <a:spcPct val="0"/>
        </a:spcBef>
        <a:spcAft>
          <a:spcPct val="0"/>
        </a:spcAft>
        <a:defRPr sz="2200">
          <a:solidFill>
            <a:schemeClr val="hlink"/>
          </a:solidFill>
          <a:latin typeface="Verdana" pitchFamily="96" charset="0"/>
          <a:ea typeface="ＭＳ Ｐゴシック" pitchFamily="-65" charset="-128"/>
          <a:cs typeface="ＭＳ Ｐゴシック" pitchFamily="-65" charset="-128"/>
        </a:defRPr>
      </a:lvl2pPr>
      <a:lvl3pPr algn="l" rtl="0" eaLnBrk="0" fontAlgn="base" hangingPunct="0">
        <a:spcBef>
          <a:spcPct val="0"/>
        </a:spcBef>
        <a:spcAft>
          <a:spcPct val="0"/>
        </a:spcAft>
        <a:defRPr sz="2200">
          <a:solidFill>
            <a:schemeClr val="hlink"/>
          </a:solidFill>
          <a:latin typeface="Verdana" pitchFamily="96" charset="0"/>
          <a:ea typeface="ＭＳ Ｐゴシック" pitchFamily="-65" charset="-128"/>
          <a:cs typeface="ＭＳ Ｐゴシック" pitchFamily="-65" charset="-128"/>
        </a:defRPr>
      </a:lvl3pPr>
      <a:lvl4pPr algn="l" rtl="0" eaLnBrk="0" fontAlgn="base" hangingPunct="0">
        <a:spcBef>
          <a:spcPct val="0"/>
        </a:spcBef>
        <a:spcAft>
          <a:spcPct val="0"/>
        </a:spcAft>
        <a:defRPr sz="2200">
          <a:solidFill>
            <a:schemeClr val="hlink"/>
          </a:solidFill>
          <a:latin typeface="Verdana" pitchFamily="96" charset="0"/>
          <a:ea typeface="ＭＳ Ｐゴシック" pitchFamily="-65" charset="-128"/>
          <a:cs typeface="ＭＳ Ｐゴシック" pitchFamily="-65" charset="-128"/>
        </a:defRPr>
      </a:lvl4pPr>
      <a:lvl5pPr algn="l" rtl="0" eaLnBrk="0" fontAlgn="base" hangingPunct="0">
        <a:spcBef>
          <a:spcPct val="0"/>
        </a:spcBef>
        <a:spcAft>
          <a:spcPct val="0"/>
        </a:spcAft>
        <a:defRPr sz="2200">
          <a:solidFill>
            <a:schemeClr val="hlink"/>
          </a:solidFill>
          <a:latin typeface="Verdana" pitchFamily="96" charset="0"/>
          <a:ea typeface="ＭＳ Ｐゴシック" pitchFamily="-65" charset="-128"/>
          <a:cs typeface="ＭＳ Ｐゴシック" pitchFamily="-65" charset="-128"/>
        </a:defRPr>
      </a:lvl5pPr>
      <a:lvl6pPr marL="4572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6pPr>
      <a:lvl7pPr marL="9144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7pPr>
      <a:lvl8pPr marL="13716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8pPr>
      <a:lvl9pPr marL="1828800" algn="ctr" rtl="0" fontAlgn="base">
        <a:spcBef>
          <a:spcPct val="0"/>
        </a:spcBef>
        <a:spcAft>
          <a:spcPct val="0"/>
        </a:spcAft>
        <a:defRPr sz="4400">
          <a:solidFill>
            <a:schemeClr val="tx2"/>
          </a:solidFill>
          <a:latin typeface="Arial" pitchFamily="-65" charset="0"/>
          <a:ea typeface="ＭＳ Ｐゴシック" pitchFamily="-65" charset="-128"/>
          <a:cs typeface="ＭＳ Ｐゴシック" pitchFamily="-65" charset="-128"/>
        </a:defRPr>
      </a:lvl9pPr>
    </p:titleStyle>
    <p:bodyStyle>
      <a:lvl1pPr marL="342900" indent="-342900" algn="l" rtl="0" eaLnBrk="0" fontAlgn="base" hangingPunct="0">
        <a:spcBef>
          <a:spcPct val="20000"/>
        </a:spcBef>
        <a:spcAft>
          <a:spcPct val="0"/>
        </a:spcAft>
        <a:defRPr sz="2200">
          <a:solidFill>
            <a:schemeClr val="hlink"/>
          </a:solidFill>
          <a:latin typeface="+mn-lt"/>
          <a:ea typeface="+mn-ea"/>
          <a:cs typeface="+mn-cs"/>
        </a:defRPr>
      </a:lvl1pPr>
      <a:lvl2pPr marL="460375" indent="-230188" algn="l" rtl="0" eaLnBrk="0" fontAlgn="base" hangingPunct="0">
        <a:spcBef>
          <a:spcPct val="20000"/>
        </a:spcBef>
        <a:spcAft>
          <a:spcPct val="0"/>
        </a:spcAft>
        <a:buFont typeface="Times" pitchFamily="18" charset="0"/>
        <a:buChar char="•"/>
        <a:defRPr sz="2000">
          <a:solidFill>
            <a:schemeClr val="hlink"/>
          </a:solidFill>
          <a:latin typeface="+mn-lt"/>
          <a:ea typeface="+mn-ea"/>
        </a:defRPr>
      </a:lvl2pPr>
      <a:lvl3pPr marL="855663" indent="-220663" algn="l" rtl="0" eaLnBrk="0" fontAlgn="base" hangingPunct="0">
        <a:spcBef>
          <a:spcPct val="20000"/>
        </a:spcBef>
        <a:spcAft>
          <a:spcPct val="0"/>
        </a:spcAft>
        <a:buFont typeface="Times" pitchFamily="18" charset="0"/>
        <a:buChar char="­"/>
        <a:defRPr sz="2000">
          <a:solidFill>
            <a:schemeClr val="hlink"/>
          </a:solidFill>
          <a:latin typeface="+mn-lt"/>
          <a:ea typeface="+mn-ea"/>
        </a:defRPr>
      </a:lvl3pPr>
      <a:lvl4pPr marL="1371600" indent="-230188" algn="l" rtl="0" eaLnBrk="0" fontAlgn="base" hangingPunct="0">
        <a:spcBef>
          <a:spcPct val="20000"/>
        </a:spcBef>
        <a:spcAft>
          <a:spcPct val="0"/>
        </a:spcAft>
        <a:buFont typeface="Times" pitchFamily="18" charset="0"/>
        <a:buChar char="•"/>
        <a:defRPr sz="2000">
          <a:solidFill>
            <a:schemeClr val="hlink"/>
          </a:solidFill>
          <a:latin typeface="+mn-lt"/>
          <a:ea typeface="+mn-ea"/>
        </a:defRPr>
      </a:lvl4pPr>
      <a:lvl5pPr marL="1941513" indent="-287338" algn="l" rtl="0" eaLnBrk="0" fontAlgn="base" hangingPunct="0">
        <a:spcBef>
          <a:spcPct val="20000"/>
        </a:spcBef>
        <a:spcAft>
          <a:spcPct val="0"/>
        </a:spcAft>
        <a:buChar char="-"/>
        <a:defRPr sz="2000">
          <a:solidFill>
            <a:schemeClr val="hlink"/>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8"/>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6"/>
          <p:cNvSpPr>
            <a:spLocks noGrp="1" noChangeArrowheads="1"/>
          </p:cNvSpPr>
          <p:nvPr>
            <p:ph type="sldNum" sz="quarter" idx="4"/>
          </p:nvPr>
        </p:nvSpPr>
        <p:spPr bwMode="auto">
          <a:xfrm>
            <a:off x="7086600" y="6324600"/>
            <a:ext cx="1905000" cy="45720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r">
              <a:defRPr sz="1600">
                <a:solidFill>
                  <a:schemeClr val="bg1"/>
                </a:solidFill>
                <a:latin typeface="+mn-lt"/>
                <a:ea typeface="ＭＳ Ｐゴシック" pitchFamily="16" charset="-128"/>
              </a:defRPr>
            </a:lvl1pPr>
          </a:lstStyle>
          <a:p>
            <a:pPr eaLnBrk="0" fontAlgn="base" hangingPunct="0">
              <a:spcBef>
                <a:spcPct val="0"/>
              </a:spcBef>
              <a:spcAft>
                <a:spcPct val="0"/>
              </a:spcAft>
              <a:defRPr/>
            </a:pPr>
            <a:fld id="{66F281C8-A79F-4936-AB6D-8B5ECF6FEED3}" type="slidenum">
              <a:rPr lang="en-US">
                <a:solidFill>
                  <a:srgbClr val="FFFFFF"/>
                </a:solidFill>
              </a:rPr>
              <a:pPr eaLnBrk="0" fontAlgn="base" hangingPunct="0">
                <a:spcBef>
                  <a:spcPct val="0"/>
                </a:spcBef>
                <a:spcAft>
                  <a:spcPct val="0"/>
                </a:spcAft>
                <a:defRPr/>
              </a:pPr>
              <a:t>‹#›</a:t>
            </a:fld>
            <a:endParaRPr lang="en-US">
              <a:solidFill>
                <a:srgbClr val="FFFFFF"/>
              </a:solidFill>
            </a:endParaRPr>
          </a:p>
        </p:txBody>
      </p:sp>
    </p:spTree>
    <p:extLst>
      <p:ext uri="{BB962C8B-B14F-4D97-AF65-F5344CB8AC3E}">
        <p14:creationId xmlns:p14="http://schemas.microsoft.com/office/powerpoint/2010/main" val="1920480414"/>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Lst>
  <p:hf hdr="0" ftr="0" dt="0"/>
  <p:txStyles>
    <p:titleStyle>
      <a:lvl1pPr algn="l" rtl="0" eaLnBrk="0" fontAlgn="base" hangingPunct="0">
        <a:spcBef>
          <a:spcPct val="0"/>
        </a:spcBef>
        <a:spcAft>
          <a:spcPct val="0"/>
        </a:spcAft>
        <a:defRPr sz="3200">
          <a:solidFill>
            <a:schemeClr val="tx1"/>
          </a:solidFill>
          <a:latin typeface="+mj-lt"/>
          <a:ea typeface="+mj-ea"/>
          <a:cs typeface="+mj-cs"/>
        </a:defRPr>
      </a:lvl1pPr>
      <a:lvl2pPr algn="l" rtl="0" eaLnBrk="0" fontAlgn="base" hangingPunct="0">
        <a:spcBef>
          <a:spcPct val="0"/>
        </a:spcBef>
        <a:spcAft>
          <a:spcPct val="0"/>
        </a:spcAft>
        <a:defRPr sz="3200">
          <a:solidFill>
            <a:schemeClr val="tx1"/>
          </a:solidFill>
          <a:latin typeface="Verdana" pitchFamily="96" charset="0"/>
          <a:ea typeface="ＭＳ Ｐゴシック" pitchFamily="-65" charset="-128"/>
          <a:cs typeface="ＭＳ Ｐゴシック" pitchFamily="-65" charset="-128"/>
        </a:defRPr>
      </a:lvl2pPr>
      <a:lvl3pPr algn="l" rtl="0" eaLnBrk="0" fontAlgn="base" hangingPunct="0">
        <a:spcBef>
          <a:spcPct val="0"/>
        </a:spcBef>
        <a:spcAft>
          <a:spcPct val="0"/>
        </a:spcAft>
        <a:defRPr sz="3200">
          <a:solidFill>
            <a:schemeClr val="tx1"/>
          </a:solidFill>
          <a:latin typeface="Verdana" pitchFamily="96" charset="0"/>
          <a:ea typeface="ＭＳ Ｐゴシック" pitchFamily="-65" charset="-128"/>
          <a:cs typeface="ＭＳ Ｐゴシック" pitchFamily="-65" charset="-128"/>
        </a:defRPr>
      </a:lvl3pPr>
      <a:lvl4pPr algn="l" rtl="0" eaLnBrk="0" fontAlgn="base" hangingPunct="0">
        <a:spcBef>
          <a:spcPct val="0"/>
        </a:spcBef>
        <a:spcAft>
          <a:spcPct val="0"/>
        </a:spcAft>
        <a:defRPr sz="3200">
          <a:solidFill>
            <a:schemeClr val="tx1"/>
          </a:solidFill>
          <a:latin typeface="Verdana" pitchFamily="96" charset="0"/>
          <a:ea typeface="ＭＳ Ｐゴシック" pitchFamily="-65" charset="-128"/>
          <a:cs typeface="ＭＳ Ｐゴシック" pitchFamily="-65" charset="-128"/>
        </a:defRPr>
      </a:lvl4pPr>
      <a:lvl5pPr algn="l" rtl="0" eaLnBrk="0" fontAlgn="base" hangingPunct="0">
        <a:spcBef>
          <a:spcPct val="0"/>
        </a:spcBef>
        <a:spcAft>
          <a:spcPct val="0"/>
        </a:spcAft>
        <a:defRPr sz="3200">
          <a:solidFill>
            <a:schemeClr val="tx1"/>
          </a:solidFill>
          <a:latin typeface="Verdana" pitchFamily="96" charset="0"/>
          <a:ea typeface="ＭＳ Ｐゴシック" pitchFamily="-65" charset="-128"/>
          <a:cs typeface="ＭＳ Ｐゴシック" pitchFamily="-65" charset="-128"/>
        </a:defRPr>
      </a:lvl5pPr>
      <a:lvl6pPr marL="457200" algn="l" rtl="0" fontAlgn="base">
        <a:spcBef>
          <a:spcPct val="0"/>
        </a:spcBef>
        <a:spcAft>
          <a:spcPct val="0"/>
        </a:spcAft>
        <a:defRPr sz="2800">
          <a:solidFill>
            <a:schemeClr val="tx1"/>
          </a:solidFill>
          <a:latin typeface="Times" pitchFamily="-65" charset="0"/>
          <a:ea typeface="ＭＳ Ｐゴシック" pitchFamily="-65" charset="-128"/>
          <a:cs typeface="ＭＳ Ｐゴシック" pitchFamily="-65" charset="-128"/>
        </a:defRPr>
      </a:lvl6pPr>
      <a:lvl7pPr marL="914400" algn="l" rtl="0" fontAlgn="base">
        <a:spcBef>
          <a:spcPct val="0"/>
        </a:spcBef>
        <a:spcAft>
          <a:spcPct val="0"/>
        </a:spcAft>
        <a:defRPr sz="2800">
          <a:solidFill>
            <a:schemeClr val="tx1"/>
          </a:solidFill>
          <a:latin typeface="Times" pitchFamily="-65" charset="0"/>
          <a:ea typeface="ＭＳ Ｐゴシック" pitchFamily="-65" charset="-128"/>
          <a:cs typeface="ＭＳ Ｐゴシック" pitchFamily="-65" charset="-128"/>
        </a:defRPr>
      </a:lvl7pPr>
      <a:lvl8pPr marL="1371600" algn="l" rtl="0" fontAlgn="base">
        <a:spcBef>
          <a:spcPct val="0"/>
        </a:spcBef>
        <a:spcAft>
          <a:spcPct val="0"/>
        </a:spcAft>
        <a:defRPr sz="2800">
          <a:solidFill>
            <a:schemeClr val="tx1"/>
          </a:solidFill>
          <a:latin typeface="Times" pitchFamily="-65" charset="0"/>
          <a:ea typeface="ＭＳ Ｐゴシック" pitchFamily="-65" charset="-128"/>
          <a:cs typeface="ＭＳ Ｐゴシック" pitchFamily="-65" charset="-128"/>
        </a:defRPr>
      </a:lvl8pPr>
      <a:lvl9pPr marL="1828800" algn="l" rtl="0" fontAlgn="base">
        <a:spcBef>
          <a:spcPct val="0"/>
        </a:spcBef>
        <a:spcAft>
          <a:spcPct val="0"/>
        </a:spcAft>
        <a:defRPr sz="2800">
          <a:solidFill>
            <a:schemeClr val="tx1"/>
          </a:solidFill>
          <a:latin typeface="Times" pitchFamily="-65" charset="0"/>
          <a:ea typeface="ＭＳ Ｐゴシック" pitchFamily="-65" charset="-128"/>
          <a:cs typeface="ＭＳ Ｐゴシック" pitchFamily="-65" charset="-128"/>
        </a:defRPr>
      </a:lvl9pPr>
    </p:titleStyle>
    <p:bodyStyle>
      <a:lvl1pPr marL="342900" indent="-342900" algn="l" rtl="0" eaLnBrk="0" fontAlgn="base" hangingPunct="0">
        <a:lnSpc>
          <a:spcPct val="110000"/>
        </a:lnSpc>
        <a:spcBef>
          <a:spcPct val="20000"/>
        </a:spcBef>
        <a:spcAft>
          <a:spcPts val="200"/>
        </a:spcAft>
        <a:defRPr sz="2200">
          <a:solidFill>
            <a:schemeClr val="tx1"/>
          </a:solidFill>
          <a:latin typeface="+mn-lt"/>
          <a:ea typeface="+mn-ea"/>
          <a:cs typeface="+mn-cs"/>
        </a:defRPr>
      </a:lvl1pPr>
      <a:lvl2pPr marL="460375" indent="-230188" algn="l" rtl="0" eaLnBrk="0" fontAlgn="base" hangingPunct="0">
        <a:spcBef>
          <a:spcPct val="20000"/>
        </a:spcBef>
        <a:spcAft>
          <a:spcPct val="0"/>
        </a:spcAft>
        <a:buFont typeface="Times" pitchFamily="18" charset="0"/>
        <a:buChar char="•"/>
        <a:defRPr sz="2200">
          <a:solidFill>
            <a:schemeClr val="tx1"/>
          </a:solidFill>
          <a:latin typeface="+mn-lt"/>
          <a:ea typeface="+mn-ea"/>
        </a:defRPr>
      </a:lvl2pPr>
      <a:lvl3pPr marL="911225" indent="-220663" algn="l" rtl="0" eaLnBrk="0" fontAlgn="base" hangingPunct="0">
        <a:spcBef>
          <a:spcPct val="20000"/>
        </a:spcBef>
        <a:spcAft>
          <a:spcPct val="0"/>
        </a:spcAft>
        <a:buFont typeface="Lucida Grande" pitchFamily="96" charset="0"/>
        <a:buChar char="-"/>
        <a:defRPr sz="2200">
          <a:solidFill>
            <a:schemeClr val="tx1"/>
          </a:solidFill>
          <a:latin typeface="+mn-lt"/>
          <a:ea typeface="+mn-ea"/>
        </a:defRPr>
      </a:lvl3pPr>
      <a:lvl4pPr marL="1371600" indent="-230188" algn="l" rtl="0" eaLnBrk="0" fontAlgn="base" hangingPunct="0">
        <a:spcBef>
          <a:spcPct val="20000"/>
        </a:spcBef>
        <a:spcAft>
          <a:spcPct val="0"/>
        </a:spcAft>
        <a:buFont typeface="Arial" charset="0"/>
        <a:buChar char="•"/>
        <a:defRPr sz="2200">
          <a:solidFill>
            <a:schemeClr val="tx1"/>
          </a:solidFill>
          <a:latin typeface="+mn-lt"/>
          <a:ea typeface="+mn-ea"/>
        </a:defRPr>
      </a:lvl4pPr>
      <a:lvl5pPr marL="1831975" indent="-230188" algn="l" rtl="0" eaLnBrk="0" fontAlgn="base" hangingPunct="0">
        <a:spcBef>
          <a:spcPct val="20000"/>
        </a:spcBef>
        <a:spcAft>
          <a:spcPct val="0"/>
        </a:spcAft>
        <a:buFont typeface="Lucida Grande" pitchFamily="96" charset="0"/>
        <a:buChar char="-"/>
        <a:defRPr sz="2200">
          <a:solidFill>
            <a:schemeClr val="tx1"/>
          </a:solidFill>
          <a:latin typeface="+mn-lt"/>
          <a:ea typeface="+mn-ea"/>
        </a:defRPr>
      </a:lvl5pPr>
      <a:lvl6pPr marL="2228850" indent="-228600" algn="l" rtl="0" fontAlgn="base">
        <a:spcBef>
          <a:spcPct val="20000"/>
        </a:spcBef>
        <a:spcAft>
          <a:spcPct val="0"/>
        </a:spcAft>
        <a:buChar char="»"/>
        <a:defRPr sz="2200">
          <a:solidFill>
            <a:schemeClr val="tx1"/>
          </a:solidFill>
          <a:latin typeface="+mn-lt"/>
          <a:ea typeface="+mn-ea"/>
        </a:defRPr>
      </a:lvl6pPr>
      <a:lvl7pPr marL="2686050" indent="-228600" algn="l" rtl="0" fontAlgn="base">
        <a:spcBef>
          <a:spcPct val="20000"/>
        </a:spcBef>
        <a:spcAft>
          <a:spcPct val="0"/>
        </a:spcAft>
        <a:buChar char="»"/>
        <a:defRPr sz="2200">
          <a:solidFill>
            <a:schemeClr val="tx1"/>
          </a:solidFill>
          <a:latin typeface="+mn-lt"/>
          <a:ea typeface="+mn-ea"/>
        </a:defRPr>
      </a:lvl7pPr>
      <a:lvl8pPr marL="3143250" indent="-228600" algn="l" rtl="0" fontAlgn="base">
        <a:spcBef>
          <a:spcPct val="20000"/>
        </a:spcBef>
        <a:spcAft>
          <a:spcPct val="0"/>
        </a:spcAft>
        <a:buChar char="»"/>
        <a:defRPr sz="2200">
          <a:solidFill>
            <a:schemeClr val="tx1"/>
          </a:solidFill>
          <a:latin typeface="+mn-lt"/>
          <a:ea typeface="+mn-ea"/>
        </a:defRPr>
      </a:lvl8pPr>
      <a:lvl9pPr marL="3600450" indent="-228600" algn="l" rtl="0" fontAlgn="base">
        <a:spcBef>
          <a:spcPct val="20000"/>
        </a:spcBef>
        <a:spcAft>
          <a:spcPct val="0"/>
        </a:spcAft>
        <a:buChar char="»"/>
        <a:defRPr sz="22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2743200" y="3657600"/>
            <a:ext cx="4967288" cy="1295400"/>
          </a:xfrm>
        </p:spPr>
        <p:txBody>
          <a:bodyPr/>
          <a:lstStyle/>
          <a:p>
            <a:r>
              <a:rPr lang="en-US" dirty="0" smtClean="0"/>
              <a:t>KBMA End User Module</a:t>
            </a:r>
          </a:p>
        </p:txBody>
      </p:sp>
      <p:sp>
        <p:nvSpPr>
          <p:cNvPr id="6147" name="Rectangle 3"/>
          <p:cNvSpPr>
            <a:spLocks noChangeArrowheads="1"/>
          </p:cNvSpPr>
          <p:nvPr/>
        </p:nvSpPr>
        <p:spPr bwMode="auto">
          <a:xfrm>
            <a:off x="3276600" y="4876800"/>
            <a:ext cx="5562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0" fontAlgn="base" hangingPunct="0">
              <a:spcBef>
                <a:spcPct val="20000"/>
              </a:spcBef>
              <a:spcAft>
                <a:spcPct val="0"/>
              </a:spcAft>
            </a:pPr>
            <a:r>
              <a:rPr lang="en-US" sz="2200" dirty="0" smtClean="0">
                <a:solidFill>
                  <a:srgbClr val="2F3B40"/>
                </a:solidFill>
              </a:rPr>
              <a:t>Cathy Patton, MA, RN</a:t>
            </a:r>
          </a:p>
          <a:p>
            <a:pPr eaLnBrk="0" fontAlgn="base" hangingPunct="0">
              <a:spcBef>
                <a:spcPct val="20000"/>
              </a:spcBef>
              <a:spcAft>
                <a:spcPct val="0"/>
              </a:spcAft>
            </a:pPr>
            <a:r>
              <a:rPr lang="en-US" sz="2200" dirty="0" smtClean="0">
                <a:solidFill>
                  <a:srgbClr val="2F3B40"/>
                </a:solidFill>
              </a:rPr>
              <a:t>Chris Tarver, </a:t>
            </a:r>
            <a:r>
              <a:rPr lang="en-US" sz="2200" dirty="0">
                <a:solidFill>
                  <a:srgbClr val="2F3B40"/>
                </a:solidFill>
              </a:rPr>
              <a:t>MS, </a:t>
            </a:r>
            <a:r>
              <a:rPr lang="en-US" sz="2200" dirty="0" smtClean="0">
                <a:solidFill>
                  <a:srgbClr val="2F3B40"/>
                </a:solidFill>
              </a:rPr>
              <a:t>RN, CNS</a:t>
            </a:r>
          </a:p>
          <a:p>
            <a:pPr eaLnBrk="0" fontAlgn="base" hangingPunct="0">
              <a:spcBef>
                <a:spcPct val="20000"/>
              </a:spcBef>
              <a:spcAft>
                <a:spcPct val="0"/>
              </a:spcAft>
            </a:pPr>
            <a:r>
              <a:rPr lang="en-US" sz="2200" dirty="0" smtClean="0">
                <a:solidFill>
                  <a:srgbClr val="2F3B40"/>
                </a:solidFill>
              </a:rPr>
              <a:t>Elizabeth Yang, IT</a:t>
            </a:r>
          </a:p>
          <a:p>
            <a:pPr eaLnBrk="0" fontAlgn="base" hangingPunct="0">
              <a:spcBef>
                <a:spcPct val="20000"/>
              </a:spcBef>
              <a:spcAft>
                <a:spcPct val="0"/>
              </a:spcAft>
            </a:pPr>
            <a:r>
              <a:rPr lang="en-US" sz="2200" dirty="0" smtClean="0">
                <a:solidFill>
                  <a:srgbClr val="2F3B40"/>
                </a:solidFill>
              </a:rPr>
              <a:t>October 2012</a:t>
            </a:r>
            <a:endParaRPr lang="en-US" sz="2200" dirty="0">
              <a:solidFill>
                <a:srgbClr val="2F3B40"/>
              </a:solidFill>
            </a:endParaRPr>
          </a:p>
        </p:txBody>
      </p:sp>
    </p:spTree>
    <p:extLst>
      <p:ext uri="{BB962C8B-B14F-4D97-AF65-F5344CB8AC3E}">
        <p14:creationId xmlns:p14="http://schemas.microsoft.com/office/powerpoint/2010/main" val="5495614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Next slide shows the layout of the KBMA Screen</a:t>
            </a:r>
            <a:endParaRPr lang="en-US" dirty="0"/>
          </a:p>
        </p:txBody>
      </p:sp>
      <p:sp>
        <p:nvSpPr>
          <p:cNvPr id="3" name="Content Placeholder 2"/>
          <p:cNvSpPr>
            <a:spLocks noGrp="1"/>
          </p:cNvSpPr>
          <p:nvPr>
            <p:ph idx="1"/>
          </p:nvPr>
        </p:nvSpPr>
        <p:spPr>
          <a:xfrm>
            <a:off x="685800" y="1981200"/>
            <a:ext cx="7772400" cy="3962400"/>
          </a:xfrm>
        </p:spPr>
        <p:txBody>
          <a:bodyPr/>
          <a:lstStyle/>
          <a:p>
            <a:r>
              <a:rPr lang="en-US" dirty="0" smtClean="0"/>
              <a:t>The HEADER</a:t>
            </a:r>
          </a:p>
          <a:p>
            <a:r>
              <a:rPr lang="en-US" dirty="0"/>
              <a:t>	</a:t>
            </a:r>
            <a:r>
              <a:rPr lang="en-US" dirty="0" smtClean="0"/>
              <a:t>Includes information about the patient whose armband you have scanned</a:t>
            </a:r>
          </a:p>
          <a:p>
            <a:r>
              <a:rPr lang="en-US" dirty="0" smtClean="0"/>
              <a:t>The WORKLIST</a:t>
            </a:r>
          </a:p>
          <a:p>
            <a:r>
              <a:rPr lang="en-US" dirty="0"/>
              <a:t>	</a:t>
            </a:r>
            <a:r>
              <a:rPr lang="en-US" dirty="0" smtClean="0"/>
              <a:t>Includes medications available to administer </a:t>
            </a:r>
          </a:p>
          <a:p>
            <a:r>
              <a:rPr lang="en-US" dirty="0"/>
              <a:t>	</a:t>
            </a:r>
            <a:r>
              <a:rPr lang="en-US" dirty="0" smtClean="0"/>
              <a:t>KBMA displays a rolling 2 hours worth of meds due or PRNs available</a:t>
            </a:r>
          </a:p>
          <a:p>
            <a:r>
              <a:rPr lang="en-US" dirty="0" smtClean="0"/>
              <a:t>The MATCH RESULTS</a:t>
            </a:r>
          </a:p>
          <a:p>
            <a:r>
              <a:rPr lang="en-US" dirty="0"/>
              <a:t>	</a:t>
            </a:r>
            <a:r>
              <a:rPr lang="en-US" dirty="0" smtClean="0"/>
              <a:t>Populates as meds you scan match the orders</a:t>
            </a:r>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10</a:t>
            </a:fld>
            <a:endParaRPr lang="en-US">
              <a:solidFill>
                <a:srgbClr val="FFFFFF"/>
              </a:solidFill>
            </a:endParaRPr>
          </a:p>
        </p:txBody>
      </p:sp>
    </p:spTree>
    <p:extLst>
      <p:ext uri="{BB962C8B-B14F-4D97-AF65-F5344CB8AC3E}">
        <p14:creationId xmlns:p14="http://schemas.microsoft.com/office/powerpoint/2010/main" val="32695079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smtClean="0">
                <a:latin typeface="Tw Cen MT" pitchFamily="34" charset="0"/>
                <a:ea typeface="Tw Cen MT" pitchFamily="34" charset="0"/>
                <a:cs typeface="Tw Cen MT" pitchFamily="34" charset="0"/>
              </a:rPr>
              <a:t>KBMA Layout</a:t>
            </a:r>
          </a:p>
        </p:txBody>
      </p:sp>
      <p:sp>
        <p:nvSpPr>
          <p:cNvPr id="9219" name="Content Placeholder 2"/>
          <p:cNvSpPr>
            <a:spLocks noGrp="1"/>
          </p:cNvSpPr>
          <p:nvPr>
            <p:ph idx="1"/>
          </p:nvPr>
        </p:nvSpPr>
        <p:spPr/>
        <p:txBody>
          <a:bodyPr/>
          <a:lstStyle/>
          <a:p>
            <a:pPr eaLnBrk="1" hangingPunct="1"/>
            <a:endParaRPr lang="en-US" smtClean="0">
              <a:latin typeface="Tw Cen MT" pitchFamily="34" charset="0"/>
              <a:ea typeface="Tw Cen MT" pitchFamily="34" charset="0"/>
              <a:cs typeface="Tw Cen MT" pitchFamily="34" charset="0"/>
            </a:endParaRPr>
          </a:p>
        </p:txBody>
      </p:sp>
      <p:pic>
        <p:nvPicPr>
          <p:cNvPr id="922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5400000">
            <a:off x="1054894" y="-1231107"/>
            <a:ext cx="6858000" cy="932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 Box 3"/>
          <p:cNvSpPr txBox="1">
            <a:spLocks noChangeArrowheads="1"/>
          </p:cNvSpPr>
          <p:nvPr/>
        </p:nvSpPr>
        <p:spPr bwMode="auto">
          <a:xfrm>
            <a:off x="6607175" y="4427538"/>
            <a:ext cx="1306513" cy="568325"/>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spcAft>
                <a:spcPts val="1000"/>
              </a:spcAft>
            </a:pPr>
            <a:r>
              <a:rPr lang="en-US" sz="1400">
                <a:latin typeface="Calibri" pitchFamily="34" charset="0"/>
              </a:rPr>
              <a:t>KBMA Match Result Area</a:t>
            </a:r>
            <a:endParaRPr lang="en-US"/>
          </a:p>
        </p:txBody>
      </p:sp>
      <p:sp>
        <p:nvSpPr>
          <p:cNvPr id="9222" name="Text Box 4"/>
          <p:cNvSpPr txBox="1">
            <a:spLocks noChangeArrowheads="1"/>
          </p:cNvSpPr>
          <p:nvPr/>
        </p:nvSpPr>
        <p:spPr bwMode="auto">
          <a:xfrm>
            <a:off x="2125663" y="4403725"/>
            <a:ext cx="1381125" cy="557213"/>
          </a:xfrm>
          <a:prstGeom prst="rect">
            <a:avLst/>
          </a:prstGeom>
          <a:solidFill>
            <a:srgbClr val="FFFFFF"/>
          </a:solidFill>
          <a:ln w="9525">
            <a:solidFill>
              <a:srgbClr val="000000"/>
            </a:solidFill>
            <a:miter lim="800000"/>
            <a:headEnd/>
            <a:tailEnd/>
          </a:ln>
          <a:effectLst>
            <a:outerShdw dist="107763" dir="18900000" algn="ctr" rotWithShape="0">
              <a:srgbClr val="808080">
                <a:alpha val="50000"/>
              </a:srgbClr>
            </a:outerShdw>
          </a:effec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spcAft>
                <a:spcPts val="1000"/>
              </a:spcAft>
            </a:pPr>
            <a:r>
              <a:rPr lang="en-US" sz="1400">
                <a:latin typeface="Calibri" pitchFamily="34" charset="0"/>
              </a:rPr>
              <a:t>KBMA Worklist Area</a:t>
            </a:r>
            <a:endParaRPr lang="en-US"/>
          </a:p>
        </p:txBody>
      </p:sp>
      <p:sp>
        <p:nvSpPr>
          <p:cNvPr id="9223" name="Text Box 7"/>
          <p:cNvSpPr txBox="1">
            <a:spLocks noChangeArrowheads="1"/>
          </p:cNvSpPr>
          <p:nvPr/>
        </p:nvSpPr>
        <p:spPr bwMode="auto">
          <a:xfrm>
            <a:off x="3675063" y="185738"/>
            <a:ext cx="1222375" cy="466725"/>
          </a:xfrm>
          <a:prstGeom prst="rect">
            <a:avLst/>
          </a:prstGeom>
          <a:solidFill>
            <a:srgbClr val="FFFFFF"/>
          </a:solidFill>
          <a:ln w="9525">
            <a:solidFill>
              <a:srgbClr val="000000"/>
            </a:solidFill>
            <a:miter lim="800000"/>
            <a:headEnd/>
            <a:tailEnd/>
          </a:ln>
          <a:effectLst>
            <a:outerShdw dist="107763" dir="8100000" algn="ctr" rotWithShape="0">
              <a:srgbClr val="808080">
                <a:alpha val="50000"/>
              </a:srgbClr>
            </a:outerShdw>
          </a:effectLst>
        </p:spPr>
        <p:txBody>
          <a:bodyPr/>
          <a:lstStyle>
            <a:lvl1pPr>
              <a:defRPr sz="2400">
                <a:solidFill>
                  <a:schemeClr val="tx1"/>
                </a:solidFill>
                <a:latin typeface="Arial" charset="0"/>
                <a:ea typeface="MS PGothic" pitchFamily="34" charset="-128"/>
              </a:defRPr>
            </a:lvl1pPr>
            <a:lvl2pPr marL="742950" indent="-285750">
              <a:defRPr sz="2400">
                <a:solidFill>
                  <a:schemeClr val="tx1"/>
                </a:solidFill>
                <a:latin typeface="Arial" charset="0"/>
                <a:ea typeface="MS PGothic" pitchFamily="34" charset="-128"/>
              </a:defRPr>
            </a:lvl2pPr>
            <a:lvl3pPr marL="1143000" indent="-228600">
              <a:defRPr sz="2400">
                <a:solidFill>
                  <a:schemeClr val="tx1"/>
                </a:solidFill>
                <a:latin typeface="Arial" charset="0"/>
                <a:ea typeface="MS PGothic" pitchFamily="34" charset="-128"/>
              </a:defRPr>
            </a:lvl3pPr>
            <a:lvl4pPr marL="1600200" indent="-228600">
              <a:defRPr sz="2400">
                <a:solidFill>
                  <a:schemeClr val="tx1"/>
                </a:solidFill>
                <a:latin typeface="Arial" charset="0"/>
                <a:ea typeface="MS PGothic" pitchFamily="34" charset="-128"/>
              </a:defRPr>
            </a:lvl4pPr>
            <a:lvl5pPr marL="2057400" indent="-22860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a:spcAft>
                <a:spcPts val="1000"/>
              </a:spcAft>
            </a:pPr>
            <a:r>
              <a:rPr lang="en-US" sz="1400">
                <a:latin typeface="Calibri" pitchFamily="34" charset="0"/>
              </a:rPr>
              <a:t>KBMA Header Area</a:t>
            </a:r>
            <a:endParaRPr lang="en-US"/>
          </a:p>
        </p:txBody>
      </p:sp>
    </p:spTree>
    <p:extLst>
      <p:ext uri="{BB962C8B-B14F-4D97-AF65-F5344CB8AC3E}">
        <p14:creationId xmlns:p14="http://schemas.microsoft.com/office/powerpoint/2010/main" val="1954124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Medication Bar Codes</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12</a:t>
            </a:fld>
            <a:endParaRPr lang="en-US">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599" y="1528763"/>
            <a:ext cx="8686801" cy="411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4089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914400"/>
          </a:xfrm>
        </p:spPr>
        <p:txBody>
          <a:bodyPr/>
          <a:lstStyle/>
          <a:p>
            <a:r>
              <a:rPr lang="en-US" b="1" dirty="0"/>
              <a:t>PROTECT THE BARCODE!</a:t>
            </a:r>
            <a:r>
              <a:rPr lang="en-US" dirty="0"/>
              <a:t/>
            </a:r>
            <a:br>
              <a:rPr lang="en-US" dirty="0"/>
            </a:br>
            <a:endParaRPr lang="en-US" dirty="0"/>
          </a:p>
        </p:txBody>
      </p:sp>
      <p:sp>
        <p:nvSpPr>
          <p:cNvPr id="3" name="Content Placeholder 2"/>
          <p:cNvSpPr>
            <a:spLocks noGrp="1"/>
          </p:cNvSpPr>
          <p:nvPr>
            <p:ph idx="1"/>
          </p:nvPr>
        </p:nvSpPr>
        <p:spPr/>
        <p:txBody>
          <a:bodyPr/>
          <a:lstStyle/>
          <a:p>
            <a:r>
              <a:rPr lang="en-US" dirty="0"/>
              <a:t>When opening medication packaging, use scissors when necessary to protect the barcode from damage</a:t>
            </a:r>
            <a:r>
              <a:rPr lang="en-US" dirty="0" smtClean="0"/>
              <a:t>!</a:t>
            </a:r>
          </a:p>
          <a:p>
            <a:endParaRPr lang="en-US" dirty="0"/>
          </a:p>
          <a:p>
            <a:r>
              <a:rPr lang="en-US" b="1" dirty="0"/>
              <a:t>Prepping meds in the med room? </a:t>
            </a:r>
            <a:endParaRPr lang="en-US" b="1" dirty="0" smtClean="0"/>
          </a:p>
          <a:p>
            <a:r>
              <a:rPr lang="en-US" dirty="0" smtClean="0"/>
              <a:t>Be </a:t>
            </a:r>
            <a:r>
              <a:rPr lang="en-US" dirty="0"/>
              <a:t>sure to take the barcode to the bedside!</a:t>
            </a:r>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13</a:t>
            </a:fld>
            <a:endParaRPr lang="en-US">
              <a:solidFill>
                <a:srgbClr val="FFFFFF"/>
              </a:solidFill>
            </a:endParaRPr>
          </a:p>
        </p:txBody>
      </p:sp>
    </p:spTree>
    <p:extLst>
      <p:ext uri="{BB962C8B-B14F-4D97-AF65-F5344CB8AC3E}">
        <p14:creationId xmlns:p14="http://schemas.microsoft.com/office/powerpoint/2010/main" val="24000595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Bar Code Scanners</a:t>
            </a:r>
            <a:endParaRPr lang="en-US" dirty="0"/>
          </a:p>
        </p:txBody>
      </p:sp>
      <p:sp>
        <p:nvSpPr>
          <p:cNvPr id="3" name="Content Placeholder 2"/>
          <p:cNvSpPr>
            <a:spLocks noGrp="1"/>
          </p:cNvSpPr>
          <p:nvPr>
            <p:ph idx="1"/>
          </p:nvPr>
        </p:nvSpPr>
        <p:spPr/>
        <p:txBody>
          <a:bodyPr/>
          <a:lstStyle/>
          <a:p>
            <a:r>
              <a:rPr lang="en-US" dirty="0" smtClean="0"/>
              <a:t>Manufacturer: “Code”</a:t>
            </a:r>
          </a:p>
          <a:p>
            <a:r>
              <a:rPr lang="en-US" dirty="0" smtClean="0"/>
              <a:t>4B will pilot “palm” style and “handle” style</a:t>
            </a:r>
          </a:p>
          <a:p>
            <a:endParaRPr lang="en-US" dirty="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14</a:t>
            </a:fld>
            <a:endParaRPr lang="en-US">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3389" y="3124200"/>
            <a:ext cx="8177212" cy="229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87676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Brand New on the Market</a:t>
            </a:r>
            <a:endParaRPr lang="en-US" dirty="0"/>
          </a:p>
        </p:txBody>
      </p:sp>
      <p:sp>
        <p:nvSpPr>
          <p:cNvPr id="3" name="Content Placeholder 2"/>
          <p:cNvSpPr>
            <a:spLocks noGrp="1"/>
          </p:cNvSpPr>
          <p:nvPr>
            <p:ph idx="1"/>
          </p:nvPr>
        </p:nvSpPr>
        <p:spPr>
          <a:xfrm>
            <a:off x="4572000" y="1981200"/>
            <a:ext cx="3886200" cy="3810000"/>
          </a:xfrm>
        </p:spPr>
        <p:txBody>
          <a:bodyPr/>
          <a:lstStyle/>
          <a:p>
            <a:r>
              <a:rPr lang="en-US" dirty="0" smtClean="0"/>
              <a:t>“Code” – the company that makes our bar code scanners has just introduced a new model</a:t>
            </a:r>
          </a:p>
          <a:p>
            <a:r>
              <a:rPr lang="en-US" dirty="0" smtClean="0"/>
              <a:t>We have ordered two of these Scanners to test</a:t>
            </a:r>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15</a:t>
            </a:fld>
            <a:endParaRPr lang="en-US">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2057400"/>
            <a:ext cx="3000375" cy="397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30510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b="1" u="sng" dirty="0"/>
              <a:t>Barcode Reading Techniques</a:t>
            </a:r>
            <a:endParaRPr lang="en-US" dirty="0"/>
          </a:p>
        </p:txBody>
      </p:sp>
      <p:sp>
        <p:nvSpPr>
          <p:cNvPr id="3" name="Content Placeholder 2"/>
          <p:cNvSpPr>
            <a:spLocks noGrp="1"/>
          </p:cNvSpPr>
          <p:nvPr>
            <p:ph idx="1"/>
          </p:nvPr>
        </p:nvSpPr>
        <p:spPr>
          <a:xfrm>
            <a:off x="685800" y="1371600"/>
            <a:ext cx="7772400" cy="4648200"/>
          </a:xfrm>
        </p:spPr>
        <p:txBody>
          <a:bodyPr/>
          <a:lstStyle/>
          <a:p>
            <a:pPr lvl="0"/>
            <a:r>
              <a:rPr lang="en-US" dirty="0"/>
              <a:t>Hold the scanner </a:t>
            </a:r>
            <a:r>
              <a:rPr lang="en-US" dirty="0" smtClean="0"/>
              <a:t>steady and center the barcode in the light</a:t>
            </a:r>
            <a:r>
              <a:rPr lang="en-US" b="1" dirty="0" smtClean="0"/>
              <a:t>. </a:t>
            </a:r>
            <a:r>
              <a:rPr lang="en-US" dirty="0"/>
              <a:t>Press the trigger until scanner beeps/vibrates, indicating the code has been successfully read.</a:t>
            </a:r>
          </a:p>
          <a:p>
            <a:r>
              <a:rPr lang="en-US" dirty="0"/>
              <a:t>*It can be helpful to hold scanner close to barcode, then </a:t>
            </a:r>
            <a:r>
              <a:rPr lang="en-US" b="1" dirty="0"/>
              <a:t>press &amp; hold </a:t>
            </a:r>
            <a:r>
              <a:rPr lang="en-US" dirty="0"/>
              <a:t>trigger as you slowly pull scanner straight back, away from barcode.</a:t>
            </a:r>
          </a:p>
          <a:p>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16</a:t>
            </a:fld>
            <a:endParaRPr lang="en-US">
              <a:solidFill>
                <a:srgbClr val="FFFFFF"/>
              </a:solidFill>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4495800"/>
            <a:ext cx="6951663"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4803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024" y="304800"/>
            <a:ext cx="7772400" cy="914400"/>
          </a:xfrm>
        </p:spPr>
        <p:txBody>
          <a:bodyPr/>
          <a:lstStyle/>
          <a:p>
            <a:r>
              <a:rPr lang="en-US" dirty="0" smtClean="0"/>
              <a:t>The KBMA Icon on the </a:t>
            </a:r>
            <a:r>
              <a:rPr lang="en-US" dirty="0" err="1" smtClean="0"/>
              <a:t>eMAR</a:t>
            </a:r>
            <a:r>
              <a:rPr lang="en-US" dirty="0" smtClean="0"/>
              <a:t>/WLM</a:t>
            </a:r>
            <a:endParaRPr lang="en-US" dirty="0"/>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17</a:t>
            </a:fld>
            <a:endParaRPr lang="en-US">
              <a:solidFill>
                <a:srgbClr val="FFFFFF"/>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687" y="1066800"/>
            <a:ext cx="8613075" cy="51054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14488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KBMA – Scan Patient (After clicking the KBMA Icon)</a:t>
            </a:r>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18</a:t>
            </a:fld>
            <a:endParaRPr lang="en-US">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1650942"/>
            <a:ext cx="7467600" cy="44974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858000" y="3899685"/>
            <a:ext cx="1905000" cy="1477328"/>
          </a:xfrm>
          <a:prstGeom prst="rect">
            <a:avLst/>
          </a:prstGeom>
          <a:solidFill>
            <a:srgbClr val="FFFF00"/>
          </a:solidFill>
        </p:spPr>
        <p:txBody>
          <a:bodyPr wrap="square" rtlCol="0">
            <a:spAutoFit/>
          </a:bodyPr>
          <a:lstStyle/>
          <a:p>
            <a:r>
              <a:rPr lang="en-US" dirty="0" smtClean="0"/>
              <a:t>Cursor MUST be in field before scanning patient</a:t>
            </a:r>
            <a:endParaRPr lang="en-US" dirty="0"/>
          </a:p>
        </p:txBody>
      </p:sp>
      <p:cxnSp>
        <p:nvCxnSpPr>
          <p:cNvPr id="6" name="Straight Arrow Connector 5"/>
          <p:cNvCxnSpPr/>
          <p:nvPr/>
        </p:nvCxnSpPr>
        <p:spPr bwMode="auto">
          <a:xfrm flipH="1" flipV="1">
            <a:off x="5181600" y="3899685"/>
            <a:ext cx="1676400" cy="367515"/>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3000494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219200"/>
          </a:xfrm>
        </p:spPr>
        <p:txBody>
          <a:bodyPr/>
          <a:lstStyle/>
          <a:p>
            <a:r>
              <a:rPr lang="en-US" dirty="0" smtClean="0"/>
              <a:t>KBMA displays a 2-hour window of time</a:t>
            </a:r>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19</a:t>
            </a:fld>
            <a:endParaRPr lang="en-US">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95253" y="1851626"/>
            <a:ext cx="6582094" cy="4433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5" name="Straight Arrow Connector 4"/>
          <p:cNvCxnSpPr/>
          <p:nvPr/>
        </p:nvCxnSpPr>
        <p:spPr bwMode="auto">
          <a:xfrm>
            <a:off x="2818094" y="5266174"/>
            <a:ext cx="1143000" cy="8382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cxnSp>
        <p:nvCxnSpPr>
          <p:cNvPr id="7" name="Straight Arrow Connector 6"/>
          <p:cNvCxnSpPr/>
          <p:nvPr/>
        </p:nvCxnSpPr>
        <p:spPr bwMode="auto">
          <a:xfrm>
            <a:off x="4419600" y="5266174"/>
            <a:ext cx="1143000" cy="838200"/>
          </a:xfrm>
          <a:prstGeom prst="straightConnector1">
            <a:avLst/>
          </a:prstGeom>
          <a:solidFill>
            <a:schemeClr val="accent1"/>
          </a:solidFill>
          <a:ln w="38100" cap="flat" cmpd="sng" algn="ctr">
            <a:solidFill>
              <a:srgbClr val="FF0000"/>
            </a:solidFill>
            <a:prstDash val="solid"/>
            <a:round/>
            <a:headEnd type="none" w="med" len="med"/>
            <a:tailEnd type="arrow"/>
          </a:ln>
          <a:effectLst/>
        </p:spPr>
      </p:cxnSp>
      <p:sp>
        <p:nvSpPr>
          <p:cNvPr id="3" name="Rectangle 2"/>
          <p:cNvSpPr/>
          <p:nvPr/>
        </p:nvSpPr>
        <p:spPr>
          <a:xfrm>
            <a:off x="1626433" y="4961096"/>
            <a:ext cx="1928733" cy="369332"/>
          </a:xfrm>
          <a:prstGeom prst="rect">
            <a:avLst/>
          </a:prstGeom>
        </p:spPr>
        <p:txBody>
          <a:bodyPr wrap="none">
            <a:spAutoFit/>
          </a:bodyPr>
          <a:lstStyle/>
          <a:p>
            <a:r>
              <a:rPr lang="en-US" dirty="0"/>
              <a:t>Scan Complete</a:t>
            </a:r>
          </a:p>
        </p:txBody>
      </p:sp>
      <p:sp>
        <p:nvSpPr>
          <p:cNvPr id="6" name="Rectangle 5"/>
          <p:cNvSpPr/>
          <p:nvPr/>
        </p:nvSpPr>
        <p:spPr>
          <a:xfrm>
            <a:off x="3961094" y="4896842"/>
            <a:ext cx="1221809" cy="369332"/>
          </a:xfrm>
          <a:prstGeom prst="rect">
            <a:avLst/>
          </a:prstGeom>
        </p:spPr>
        <p:txBody>
          <a:bodyPr wrap="none">
            <a:spAutoFit/>
          </a:bodyPr>
          <a:lstStyle/>
          <a:p>
            <a:r>
              <a:rPr lang="en-US" dirty="0"/>
              <a:t>No Scan </a:t>
            </a:r>
          </a:p>
        </p:txBody>
      </p:sp>
      <p:sp>
        <p:nvSpPr>
          <p:cNvPr id="9" name="TextBox 8"/>
          <p:cNvSpPr txBox="1"/>
          <p:nvPr/>
        </p:nvSpPr>
        <p:spPr>
          <a:xfrm>
            <a:off x="6858000" y="3191501"/>
            <a:ext cx="1905000" cy="1477328"/>
          </a:xfrm>
          <a:prstGeom prst="rect">
            <a:avLst/>
          </a:prstGeom>
          <a:solidFill>
            <a:srgbClr val="FFFF00"/>
          </a:solidFill>
        </p:spPr>
        <p:txBody>
          <a:bodyPr wrap="square" rtlCol="0">
            <a:spAutoFit/>
          </a:bodyPr>
          <a:lstStyle/>
          <a:p>
            <a:r>
              <a:rPr lang="en-US" dirty="0" smtClean="0"/>
              <a:t>Cursor MUST be in field before scanning medication</a:t>
            </a:r>
            <a:endParaRPr lang="en-US" dirty="0"/>
          </a:p>
        </p:txBody>
      </p:sp>
      <p:cxnSp>
        <p:nvCxnSpPr>
          <p:cNvPr id="10" name="Straight Arrow Connector 9"/>
          <p:cNvCxnSpPr/>
          <p:nvPr/>
        </p:nvCxnSpPr>
        <p:spPr bwMode="auto">
          <a:xfrm flipH="1" flipV="1">
            <a:off x="6202680" y="2743090"/>
            <a:ext cx="1607820" cy="448411"/>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Tree>
    <p:extLst>
      <p:ext uri="{BB962C8B-B14F-4D97-AF65-F5344CB8AC3E}">
        <p14:creationId xmlns:p14="http://schemas.microsoft.com/office/powerpoint/2010/main" val="40623491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KBMA?</a:t>
            </a:r>
            <a:endParaRPr lang="en-US" dirty="0"/>
          </a:p>
        </p:txBody>
      </p:sp>
      <p:sp>
        <p:nvSpPr>
          <p:cNvPr id="3" name="Content Placeholder 2"/>
          <p:cNvSpPr>
            <a:spLocks noGrp="1"/>
          </p:cNvSpPr>
          <p:nvPr>
            <p:ph idx="1"/>
          </p:nvPr>
        </p:nvSpPr>
        <p:spPr>
          <a:xfrm>
            <a:off x="685800" y="1600200"/>
            <a:ext cx="7772400" cy="4419600"/>
          </a:xfrm>
        </p:spPr>
        <p:txBody>
          <a:bodyPr/>
          <a:lstStyle/>
          <a:p>
            <a:r>
              <a:rPr lang="en-US" dirty="0"/>
              <a:t>Knowledge Based Medication Administration (KBMA) </a:t>
            </a:r>
            <a:r>
              <a:rPr lang="en-US" dirty="0" smtClean="0"/>
              <a:t>is a software product:</a:t>
            </a:r>
          </a:p>
          <a:p>
            <a:pPr lvl="1">
              <a:buFont typeface="Arial" pitchFamily="34" charset="0"/>
              <a:buChar char="•"/>
            </a:pPr>
            <a:r>
              <a:rPr lang="en-US" dirty="0" smtClean="0"/>
              <a:t> embedded in ECHO </a:t>
            </a:r>
          </a:p>
          <a:p>
            <a:pPr lvl="1">
              <a:buFont typeface="Arial" pitchFamily="34" charset="0"/>
              <a:buChar char="•"/>
            </a:pPr>
            <a:r>
              <a:rPr lang="en-US" dirty="0" smtClean="0"/>
              <a:t>allows nurses and RTs to scan meds prior to administration.</a:t>
            </a:r>
            <a:endParaRPr lang="en-US" dirty="0"/>
          </a:p>
          <a:p>
            <a:endParaRPr lang="en-US" dirty="0" smtClean="0"/>
          </a:p>
          <a:p>
            <a:r>
              <a:rPr lang="en-US" dirty="0" smtClean="0"/>
              <a:t>When </a:t>
            </a:r>
            <a:r>
              <a:rPr lang="en-US" dirty="0"/>
              <a:t>you scan the barcode on a patient’s wristband and the medication to be administered, KBMA compares the scanned data to medication </a:t>
            </a:r>
            <a:r>
              <a:rPr lang="en-US" dirty="0" smtClean="0"/>
              <a:t>orders and </a:t>
            </a:r>
            <a:r>
              <a:rPr lang="en-US" dirty="0" err="1" smtClean="0"/>
              <a:t>eMAR</a:t>
            </a:r>
            <a:r>
              <a:rPr lang="en-US" dirty="0" smtClean="0"/>
              <a:t> data. KBMA is accessed through an icon on your ECHO </a:t>
            </a:r>
            <a:r>
              <a:rPr lang="en-US" dirty="0" err="1" smtClean="0"/>
              <a:t>eMAR</a:t>
            </a:r>
            <a:r>
              <a:rPr lang="en-US" dirty="0"/>
              <a:t>.</a:t>
            </a:r>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2</a:t>
            </a:fld>
            <a:endParaRPr lang="en-US">
              <a:solidFill>
                <a:srgbClr val="FFFFFF"/>
              </a:solidFill>
            </a:endParaRPr>
          </a:p>
        </p:txBody>
      </p:sp>
    </p:spTree>
    <p:extLst>
      <p:ext uri="{BB962C8B-B14F-4D97-AF65-F5344CB8AC3E}">
        <p14:creationId xmlns:p14="http://schemas.microsoft.com/office/powerpoint/2010/main" val="20120652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152400"/>
            <a:ext cx="7772400" cy="762000"/>
          </a:xfrm>
        </p:spPr>
        <p:txBody>
          <a:bodyPr/>
          <a:lstStyle/>
          <a:p>
            <a:pPr eaLnBrk="1" hangingPunct="1"/>
            <a:r>
              <a:rPr lang="en-US" dirty="0" smtClean="0">
                <a:latin typeface="Tw Cen MT" pitchFamily="34" charset="0"/>
                <a:ea typeface="Tw Cen MT" pitchFamily="34" charset="0"/>
                <a:cs typeface="Tw Cen MT" pitchFamily="34" charset="0"/>
              </a:rPr>
              <a:t>KBMA Icons</a:t>
            </a:r>
          </a:p>
        </p:txBody>
      </p:sp>
      <p:pic>
        <p:nvPicPr>
          <p:cNvPr id="17411" name="Picture 18"/>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17009" t="18713" r="17970" b="7510"/>
          <a:stretch>
            <a:fillRect/>
          </a:stretch>
        </p:blipFill>
        <p:spPr>
          <a:xfrm>
            <a:off x="838200" y="762000"/>
            <a:ext cx="6672263" cy="5679181"/>
          </a:xfrm>
          <a:noFill/>
        </p:spPr>
      </p:pic>
    </p:spTree>
    <p:extLst>
      <p:ext uri="{BB962C8B-B14F-4D97-AF65-F5344CB8AC3E}">
        <p14:creationId xmlns:p14="http://schemas.microsoft.com/office/powerpoint/2010/main" val="28481803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46075" y="203200"/>
            <a:ext cx="8140700" cy="488950"/>
          </a:xfrm>
        </p:spPr>
        <p:txBody>
          <a:bodyPr/>
          <a:lstStyle/>
          <a:p>
            <a:pPr eaLnBrk="1" hangingPunct="1"/>
            <a:r>
              <a:rPr lang="en-US" dirty="0" smtClean="0">
                <a:latin typeface="+mn-lt"/>
                <a:ea typeface="Tw Cen MT" pitchFamily="34" charset="0"/>
                <a:cs typeface="Tw Cen MT" pitchFamily="34" charset="0"/>
              </a:rPr>
              <a:t>KBMA Glossary</a:t>
            </a:r>
          </a:p>
        </p:txBody>
      </p:sp>
      <p:sp>
        <p:nvSpPr>
          <p:cNvPr id="19459" name="Content Placeholder 2"/>
          <p:cNvSpPr>
            <a:spLocks noGrp="1"/>
          </p:cNvSpPr>
          <p:nvPr>
            <p:ph idx="1"/>
          </p:nvPr>
        </p:nvSpPr>
        <p:spPr>
          <a:xfrm>
            <a:off x="407988" y="1219199"/>
            <a:ext cx="8118475" cy="4343401"/>
          </a:xfrm>
        </p:spPr>
        <p:txBody>
          <a:bodyPr/>
          <a:lstStyle/>
          <a:p>
            <a:pPr marL="182880" indent="-182880" eaLnBrk="1" hangingPunct="1">
              <a:lnSpc>
                <a:spcPct val="100000"/>
              </a:lnSpc>
              <a:spcBef>
                <a:spcPct val="0"/>
              </a:spcBef>
              <a:defRPr/>
            </a:pPr>
            <a:r>
              <a:rPr lang="en-US" sz="1600" b="1" dirty="0" smtClean="0">
                <a:ea typeface="Tw Cen MT" pitchFamily="34" charset="0"/>
                <a:cs typeface="Tw Cen MT" pitchFamily="34" charset="0"/>
              </a:rPr>
              <a:t>MATCH</a:t>
            </a:r>
            <a:r>
              <a:rPr lang="en-US" sz="1600" dirty="0" smtClean="0">
                <a:ea typeface="Tw Cen MT" pitchFamily="34" charset="0"/>
                <a:cs typeface="Tw Cen MT" pitchFamily="34" charset="0"/>
              </a:rPr>
              <a:t>  – Medication scancode matches medication task in KBMA</a:t>
            </a:r>
          </a:p>
          <a:p>
            <a:pPr marL="182880" indent="-182880" eaLnBrk="1" hangingPunct="1">
              <a:lnSpc>
                <a:spcPct val="100000"/>
              </a:lnSpc>
              <a:spcBef>
                <a:spcPct val="0"/>
              </a:spcBef>
              <a:defRPr/>
            </a:pPr>
            <a:endParaRPr lang="en-US" sz="1600" dirty="0" smtClean="0">
              <a:ea typeface="Tw Cen MT" pitchFamily="34" charset="0"/>
              <a:cs typeface="Tw Cen MT" pitchFamily="34" charset="0"/>
            </a:endParaRPr>
          </a:p>
          <a:p>
            <a:pPr marL="182880" indent="-182880" eaLnBrk="1" hangingPunct="1">
              <a:lnSpc>
                <a:spcPct val="100000"/>
              </a:lnSpc>
              <a:spcBef>
                <a:spcPct val="0"/>
              </a:spcBef>
              <a:defRPr/>
            </a:pPr>
            <a:r>
              <a:rPr lang="en-US" sz="1600" b="1" dirty="0" smtClean="0">
                <a:ea typeface="Tw Cen MT" pitchFamily="34" charset="0"/>
                <a:cs typeface="Tw Cen MT" pitchFamily="34" charset="0"/>
              </a:rPr>
              <a:t>NO MATCH </a:t>
            </a:r>
            <a:r>
              <a:rPr lang="en-US" sz="1600" dirty="0" smtClean="0">
                <a:ea typeface="Tw Cen MT" pitchFamily="34" charset="0"/>
                <a:cs typeface="Tw Cen MT" pitchFamily="34" charset="0"/>
              </a:rPr>
              <a:t>– Medication scancode is valid but does not match a medication task in KBMA.  Enduser can usually find task by changing time view.</a:t>
            </a:r>
          </a:p>
          <a:p>
            <a:pPr marL="182880" indent="-182880" eaLnBrk="1" hangingPunct="1">
              <a:lnSpc>
                <a:spcPct val="100000"/>
              </a:lnSpc>
              <a:spcBef>
                <a:spcPct val="0"/>
              </a:spcBef>
              <a:defRPr/>
            </a:pPr>
            <a:endParaRPr lang="en-US" sz="1600" dirty="0" smtClean="0">
              <a:ea typeface="Tw Cen MT" pitchFamily="34" charset="0"/>
              <a:cs typeface="Tw Cen MT" pitchFamily="34" charset="0"/>
            </a:endParaRPr>
          </a:p>
          <a:p>
            <a:pPr marL="182880" indent="-182880" eaLnBrk="1" hangingPunct="1">
              <a:lnSpc>
                <a:spcPct val="100000"/>
              </a:lnSpc>
              <a:spcBef>
                <a:spcPct val="0"/>
              </a:spcBef>
              <a:defRPr/>
            </a:pPr>
            <a:r>
              <a:rPr lang="en-US" sz="1600" b="1" dirty="0" smtClean="0">
                <a:ea typeface="Tw Cen MT" pitchFamily="34" charset="0"/>
                <a:cs typeface="Tw Cen MT" pitchFamily="34" charset="0"/>
              </a:rPr>
              <a:t>MULTIPLE MATCH </a:t>
            </a:r>
            <a:r>
              <a:rPr lang="en-US" sz="1600" dirty="0" smtClean="0">
                <a:ea typeface="Tw Cen MT" pitchFamily="34" charset="0"/>
                <a:cs typeface="Tw Cen MT" pitchFamily="34" charset="0"/>
              </a:rPr>
              <a:t>– Medication scancode matches more than one medication task in KBMA as there may be bioequivalent medications, or multiple task occurrences like Q1hr.</a:t>
            </a:r>
          </a:p>
          <a:p>
            <a:pPr marL="182880" indent="-182880" eaLnBrk="1" hangingPunct="1">
              <a:lnSpc>
                <a:spcPct val="100000"/>
              </a:lnSpc>
              <a:spcBef>
                <a:spcPct val="0"/>
              </a:spcBef>
              <a:defRPr/>
            </a:pPr>
            <a:endParaRPr lang="en-US" sz="1600" dirty="0" smtClean="0">
              <a:ea typeface="Tw Cen MT" pitchFamily="34" charset="0"/>
              <a:cs typeface="Tw Cen MT" pitchFamily="34" charset="0"/>
            </a:endParaRPr>
          </a:p>
          <a:p>
            <a:pPr marL="182880" indent="-182880" eaLnBrk="1" hangingPunct="1">
              <a:lnSpc>
                <a:spcPct val="100000"/>
              </a:lnSpc>
              <a:spcBef>
                <a:spcPct val="0"/>
              </a:spcBef>
              <a:defRPr/>
            </a:pPr>
            <a:r>
              <a:rPr lang="en-US" sz="1600" b="1" dirty="0" smtClean="0">
                <a:ea typeface="Tw Cen MT" pitchFamily="34" charset="0"/>
                <a:cs typeface="Tw Cen MT" pitchFamily="34" charset="0"/>
              </a:rPr>
              <a:t>PRODUCT NOT FOUND </a:t>
            </a:r>
            <a:r>
              <a:rPr lang="en-US" sz="1600" dirty="0" smtClean="0">
                <a:ea typeface="Tw Cen MT" pitchFamily="34" charset="0"/>
                <a:cs typeface="Tw Cen MT" pitchFamily="34" charset="0"/>
              </a:rPr>
              <a:t>– Medication scancode is not a valid code.  The scan is recognized but the drug information is not in the system.  Please report as directed.</a:t>
            </a:r>
          </a:p>
          <a:p>
            <a:pPr marL="182880" indent="-182880" eaLnBrk="1" hangingPunct="1">
              <a:lnSpc>
                <a:spcPct val="100000"/>
              </a:lnSpc>
              <a:spcBef>
                <a:spcPct val="0"/>
              </a:spcBef>
              <a:defRPr/>
            </a:pPr>
            <a:endParaRPr lang="en-US" sz="1600" dirty="0" smtClean="0">
              <a:ea typeface="Tw Cen MT" pitchFamily="34" charset="0"/>
              <a:cs typeface="Tw Cen MT" pitchFamily="34" charset="0"/>
            </a:endParaRPr>
          </a:p>
          <a:p>
            <a:pPr marL="182880" indent="-182880" eaLnBrk="1" hangingPunct="1">
              <a:lnSpc>
                <a:spcPct val="100000"/>
              </a:lnSpc>
              <a:spcBef>
                <a:spcPct val="0"/>
              </a:spcBef>
              <a:defRPr/>
            </a:pPr>
            <a:r>
              <a:rPr lang="en-US" sz="1600" b="1" dirty="0" smtClean="0">
                <a:ea typeface="Tw Cen MT" pitchFamily="34" charset="0"/>
                <a:cs typeface="Tw Cen MT" pitchFamily="34" charset="0"/>
              </a:rPr>
              <a:t>MANUAL MATCH </a:t>
            </a:r>
            <a:r>
              <a:rPr lang="en-US" sz="1600" dirty="0" smtClean="0">
                <a:ea typeface="Tw Cen MT" pitchFamily="34" charset="0"/>
                <a:cs typeface="Tw Cen MT" pitchFamily="34" charset="0"/>
              </a:rPr>
              <a:t>– Occurs when there are no task occurrences from verified orders that can be matched to the scanned drugs in the time displayed.  Enduser must choose appropriate task from list of drugs.</a:t>
            </a:r>
          </a:p>
          <a:p>
            <a:pPr marL="365125" eaLnBrk="1" hangingPunct="1">
              <a:lnSpc>
                <a:spcPct val="100000"/>
              </a:lnSpc>
              <a:spcBef>
                <a:spcPct val="0"/>
              </a:spcBef>
              <a:defRPr/>
            </a:pPr>
            <a:endParaRPr lang="en-US" sz="1600" dirty="0" smtClean="0">
              <a:latin typeface="Tw Cen MT" pitchFamily="34" charset="0"/>
              <a:ea typeface="Tw Cen MT" pitchFamily="34" charset="0"/>
              <a:cs typeface="Tw Cen MT" pitchFamily="34" charset="0"/>
            </a:endParaRPr>
          </a:p>
          <a:p>
            <a:pPr marL="365125" eaLnBrk="1" hangingPunct="1">
              <a:lnSpc>
                <a:spcPct val="100000"/>
              </a:lnSpc>
              <a:spcBef>
                <a:spcPct val="0"/>
              </a:spcBef>
              <a:buFont typeface="Arial" charset="0"/>
              <a:buNone/>
              <a:defRPr/>
            </a:pPr>
            <a:endParaRPr lang="en-US" sz="1600" dirty="0" smtClean="0">
              <a:latin typeface="Tw Cen MT" pitchFamily="34" charset="0"/>
              <a:ea typeface="Tw Cen MT" pitchFamily="34" charset="0"/>
              <a:cs typeface="Tw Cen MT" pitchFamily="34" charset="0"/>
            </a:endParaRPr>
          </a:p>
          <a:p>
            <a:pPr marL="365125" eaLnBrk="1" hangingPunct="1">
              <a:lnSpc>
                <a:spcPct val="100000"/>
              </a:lnSpc>
              <a:defRPr/>
            </a:pPr>
            <a:endParaRPr lang="en-US" sz="1200" dirty="0" smtClean="0">
              <a:latin typeface="Tw Cen MT" pitchFamily="34" charset="0"/>
              <a:ea typeface="Tw Cen MT" pitchFamily="34" charset="0"/>
              <a:cs typeface="Tw Cen MT" pitchFamily="34" charset="0"/>
            </a:endParaRPr>
          </a:p>
        </p:txBody>
      </p:sp>
    </p:spTree>
    <p:extLst>
      <p:ext uri="{BB962C8B-B14F-4D97-AF65-F5344CB8AC3E}">
        <p14:creationId xmlns:p14="http://schemas.microsoft.com/office/powerpoint/2010/main" val="2731989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077200" cy="1143000"/>
          </a:xfrm>
        </p:spPr>
        <p:txBody>
          <a:bodyPr/>
          <a:lstStyle/>
          <a:p>
            <a:r>
              <a:rPr lang="en-US" dirty="0" smtClean="0"/>
              <a:t>KBMA Glossary Continued</a:t>
            </a:r>
            <a:endParaRPr lang="en-US" dirty="0"/>
          </a:p>
        </p:txBody>
      </p:sp>
      <p:sp>
        <p:nvSpPr>
          <p:cNvPr id="3" name="Content Placeholder 2"/>
          <p:cNvSpPr>
            <a:spLocks noGrp="1"/>
          </p:cNvSpPr>
          <p:nvPr>
            <p:ph idx="1"/>
          </p:nvPr>
        </p:nvSpPr>
        <p:spPr>
          <a:xfrm>
            <a:off x="304800" y="1676400"/>
            <a:ext cx="8153400" cy="4572000"/>
          </a:xfrm>
        </p:spPr>
        <p:txBody>
          <a:bodyPr/>
          <a:lstStyle/>
          <a:p>
            <a:pPr marL="182880" indent="-182880" eaLnBrk="1" hangingPunct="1">
              <a:lnSpc>
                <a:spcPct val="100000"/>
              </a:lnSpc>
              <a:spcBef>
                <a:spcPct val="0"/>
              </a:spcBef>
              <a:defRPr/>
            </a:pPr>
            <a:endParaRPr lang="en-US" sz="2400" dirty="0">
              <a:latin typeface="Tw Cen MT" pitchFamily="34" charset="0"/>
              <a:ea typeface="Tw Cen MT" pitchFamily="34" charset="0"/>
              <a:cs typeface="Tw Cen MT" pitchFamily="34" charset="0"/>
            </a:endParaRPr>
          </a:p>
          <a:p>
            <a:pPr marL="182880" indent="-182880" eaLnBrk="1" hangingPunct="1">
              <a:lnSpc>
                <a:spcPct val="100000"/>
              </a:lnSpc>
              <a:spcBef>
                <a:spcPct val="0"/>
              </a:spcBef>
              <a:defRPr/>
            </a:pPr>
            <a:r>
              <a:rPr lang="en-US" sz="1400" b="1" dirty="0">
                <a:ea typeface="Tw Cen MT" pitchFamily="34" charset="0"/>
                <a:cs typeface="Tw Cen MT" pitchFamily="34" charset="0"/>
              </a:rPr>
              <a:t>MULTI-TAB MED (Partial Dose) </a:t>
            </a:r>
            <a:r>
              <a:rPr lang="en-US" sz="1400" dirty="0">
                <a:ea typeface="Tw Cen MT" pitchFamily="34" charset="0"/>
                <a:cs typeface="Tw Cen MT" pitchFamily="34" charset="0"/>
              </a:rPr>
              <a:t>– These are medications that require multiple components to be dispensed and requiring more than one scanned dose .</a:t>
            </a:r>
          </a:p>
          <a:p>
            <a:pPr marL="182880" indent="-182880" eaLnBrk="1" hangingPunct="1">
              <a:lnSpc>
                <a:spcPct val="100000"/>
              </a:lnSpc>
              <a:spcBef>
                <a:spcPct val="0"/>
              </a:spcBef>
              <a:defRPr/>
            </a:pPr>
            <a:endParaRPr lang="en-US" sz="1400" dirty="0">
              <a:ea typeface="Tw Cen MT" pitchFamily="34" charset="0"/>
              <a:cs typeface="Tw Cen MT" pitchFamily="34" charset="0"/>
            </a:endParaRPr>
          </a:p>
          <a:p>
            <a:pPr marL="182880" indent="-182880" eaLnBrk="1" hangingPunct="1">
              <a:lnSpc>
                <a:spcPct val="100000"/>
              </a:lnSpc>
              <a:spcBef>
                <a:spcPct val="0"/>
              </a:spcBef>
              <a:defRPr/>
            </a:pPr>
            <a:r>
              <a:rPr lang="en-US" sz="1400" b="1" dirty="0">
                <a:ea typeface="Tw Cen MT" pitchFamily="34" charset="0"/>
                <a:cs typeface="Tw Cen MT" pitchFamily="34" charset="0"/>
              </a:rPr>
              <a:t>MULTI-DOSE MED </a:t>
            </a:r>
            <a:r>
              <a:rPr lang="en-US" sz="1400" dirty="0">
                <a:ea typeface="Tw Cen MT" pitchFamily="34" charset="0"/>
                <a:cs typeface="Tw Cen MT" pitchFamily="34" charset="0"/>
              </a:rPr>
              <a:t>– These are medications that require multiple doses to be given from the same container like an ointment tube or bottle of eye-drops.</a:t>
            </a:r>
          </a:p>
          <a:p>
            <a:pPr marL="182880" indent="-182880" eaLnBrk="1" hangingPunct="1">
              <a:lnSpc>
                <a:spcPct val="100000"/>
              </a:lnSpc>
              <a:spcBef>
                <a:spcPct val="0"/>
              </a:spcBef>
              <a:buFont typeface="Arial" charset="0"/>
              <a:buNone/>
              <a:defRPr/>
            </a:pPr>
            <a:endParaRPr lang="en-US" sz="1400" dirty="0">
              <a:ea typeface="Tw Cen MT" pitchFamily="34" charset="0"/>
              <a:cs typeface="Tw Cen MT" pitchFamily="34" charset="0"/>
            </a:endParaRPr>
          </a:p>
          <a:p>
            <a:pPr marL="182880" indent="-182880" eaLnBrk="1" hangingPunct="1">
              <a:lnSpc>
                <a:spcPct val="100000"/>
              </a:lnSpc>
              <a:spcBef>
                <a:spcPct val="0"/>
              </a:spcBef>
              <a:defRPr/>
            </a:pPr>
            <a:r>
              <a:rPr lang="en-US" sz="1400" b="1" dirty="0">
                <a:ea typeface="Tw Cen MT" pitchFamily="34" charset="0"/>
                <a:cs typeface="Tw Cen MT" pitchFamily="34" charset="0"/>
              </a:rPr>
              <a:t>VARIABLE-DOSE MED </a:t>
            </a:r>
            <a:r>
              <a:rPr lang="en-US" sz="1400" dirty="0">
                <a:ea typeface="Tw Cen MT" pitchFamily="34" charset="0"/>
                <a:cs typeface="Tw Cen MT" pitchFamily="34" charset="0"/>
              </a:rPr>
              <a:t>– These are medications that require a variable dose to be given to the patient like insulin.</a:t>
            </a:r>
          </a:p>
          <a:p>
            <a:pPr marL="182880" indent="-182880" eaLnBrk="1" hangingPunct="1">
              <a:lnSpc>
                <a:spcPct val="100000"/>
              </a:lnSpc>
              <a:spcBef>
                <a:spcPct val="0"/>
              </a:spcBef>
              <a:buFont typeface="Arial" charset="0"/>
              <a:buNone/>
              <a:defRPr/>
            </a:pPr>
            <a:endParaRPr lang="en-US" sz="1400" dirty="0">
              <a:ea typeface="Tw Cen MT" pitchFamily="34" charset="0"/>
              <a:cs typeface="Tw Cen MT" pitchFamily="34" charset="0"/>
            </a:endParaRPr>
          </a:p>
          <a:p>
            <a:pPr marL="182880" indent="-182880" eaLnBrk="1" hangingPunct="1">
              <a:lnSpc>
                <a:spcPct val="100000"/>
              </a:lnSpc>
              <a:spcBef>
                <a:spcPct val="0"/>
              </a:spcBef>
              <a:defRPr/>
            </a:pPr>
            <a:r>
              <a:rPr lang="en-US" sz="1400" b="1" dirty="0">
                <a:ea typeface="Tw Cen MT" pitchFamily="34" charset="0"/>
                <a:cs typeface="Tw Cen MT" pitchFamily="34" charset="0"/>
              </a:rPr>
              <a:t>NO SCAN </a:t>
            </a:r>
            <a:r>
              <a:rPr lang="en-US" sz="1400" dirty="0">
                <a:ea typeface="Tw Cen MT" pitchFamily="34" charset="0"/>
                <a:cs typeface="Tw Cen MT" pitchFamily="34" charset="0"/>
              </a:rPr>
              <a:t>-- The process by which a medication can still be administered despite a damaged barcode or no barcode.</a:t>
            </a:r>
          </a:p>
          <a:p>
            <a:pPr marL="182880" indent="-182880" eaLnBrk="1" hangingPunct="1">
              <a:lnSpc>
                <a:spcPct val="100000"/>
              </a:lnSpc>
              <a:spcBef>
                <a:spcPct val="0"/>
              </a:spcBef>
              <a:defRPr/>
            </a:pPr>
            <a:endParaRPr lang="en-US" sz="1400" dirty="0">
              <a:ea typeface="Tw Cen MT" pitchFamily="34" charset="0"/>
              <a:cs typeface="Tw Cen MT" pitchFamily="34" charset="0"/>
            </a:endParaRPr>
          </a:p>
          <a:p>
            <a:pPr marL="182880" indent="-182880" eaLnBrk="1" hangingPunct="1">
              <a:lnSpc>
                <a:spcPct val="100000"/>
              </a:lnSpc>
              <a:spcBef>
                <a:spcPct val="0"/>
              </a:spcBef>
              <a:defRPr/>
            </a:pPr>
            <a:r>
              <a:rPr lang="en-US" sz="1400" b="1" dirty="0">
                <a:ea typeface="Tw Cen MT" pitchFamily="34" charset="0"/>
                <a:cs typeface="Tw Cen MT" pitchFamily="34" charset="0"/>
              </a:rPr>
              <a:t>FIND PATIENT </a:t>
            </a:r>
            <a:r>
              <a:rPr lang="en-US" sz="1400" dirty="0">
                <a:ea typeface="Tw Cen MT" pitchFamily="34" charset="0"/>
                <a:cs typeface="Tw Cen MT" pitchFamily="34" charset="0"/>
              </a:rPr>
              <a:t>– If the patient’s wristband barcode won’t scan or if it is missing, the </a:t>
            </a:r>
            <a:r>
              <a:rPr lang="en-US" sz="1400" dirty="0" err="1">
                <a:ea typeface="Tw Cen MT" pitchFamily="34" charset="0"/>
                <a:cs typeface="Tw Cen MT" pitchFamily="34" charset="0"/>
              </a:rPr>
              <a:t>enduser</a:t>
            </a:r>
            <a:r>
              <a:rPr lang="en-US" sz="1400" dirty="0">
                <a:ea typeface="Tw Cen MT" pitchFamily="34" charset="0"/>
                <a:cs typeface="Tw Cen MT" pitchFamily="34" charset="0"/>
              </a:rPr>
              <a:t> can still find the patient to use in KBMA.</a:t>
            </a:r>
          </a:p>
          <a:p>
            <a:endParaRPr lang="en-US" sz="1400"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22</a:t>
            </a:fld>
            <a:endParaRPr lang="en-US">
              <a:solidFill>
                <a:srgbClr val="FFFFFF"/>
              </a:solidFill>
            </a:endParaRPr>
          </a:p>
        </p:txBody>
      </p:sp>
    </p:spTree>
    <p:extLst>
      <p:ext uri="{BB962C8B-B14F-4D97-AF65-F5344CB8AC3E}">
        <p14:creationId xmlns:p14="http://schemas.microsoft.com/office/powerpoint/2010/main" val="10495391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381000" y="350838"/>
            <a:ext cx="8229600" cy="550862"/>
          </a:xfrm>
        </p:spPr>
        <p:txBody>
          <a:bodyPr/>
          <a:lstStyle/>
          <a:p>
            <a:pPr eaLnBrk="1" hangingPunct="1"/>
            <a:r>
              <a:rPr lang="en-US" dirty="0" smtClean="0">
                <a:latin typeface="Tw Cen MT" pitchFamily="34" charset="0"/>
                <a:ea typeface="Tw Cen MT" pitchFamily="34" charset="0"/>
                <a:cs typeface="Tw Cen MT" pitchFamily="34" charset="0"/>
              </a:rPr>
              <a:t> </a:t>
            </a:r>
            <a:r>
              <a:rPr lang="en-US" dirty="0" smtClean="0">
                <a:ea typeface="Tw Cen MT" pitchFamily="34" charset="0"/>
                <a:cs typeface="Tw Cen MT" pitchFamily="34" charset="0"/>
              </a:rPr>
              <a:t>Alerts Workflow</a:t>
            </a:r>
          </a:p>
        </p:txBody>
      </p:sp>
      <p:sp>
        <p:nvSpPr>
          <p:cNvPr id="21507" name="Content Placeholder 2"/>
          <p:cNvSpPr>
            <a:spLocks noGrp="1"/>
          </p:cNvSpPr>
          <p:nvPr>
            <p:ph idx="1"/>
          </p:nvPr>
        </p:nvSpPr>
        <p:spPr>
          <a:xfrm>
            <a:off x="381000" y="990600"/>
            <a:ext cx="7620000" cy="4768850"/>
          </a:xfrm>
        </p:spPr>
        <p:txBody>
          <a:bodyPr/>
          <a:lstStyle/>
          <a:p>
            <a:pPr eaLnBrk="1" hangingPunct="1">
              <a:lnSpc>
                <a:spcPct val="100000"/>
              </a:lnSpc>
              <a:spcBef>
                <a:spcPct val="0"/>
              </a:spcBef>
              <a:spcAft>
                <a:spcPts val="1800"/>
              </a:spcAft>
            </a:pPr>
            <a:r>
              <a:rPr lang="en-US" sz="1800" dirty="0" smtClean="0">
                <a:ea typeface="Tw Cen MT" pitchFamily="34" charset="0"/>
                <a:cs typeface="Tw Cen MT" pitchFamily="34" charset="0"/>
              </a:rPr>
              <a:t>If there are alerts in the Alerts/Warnings List in the “Match Result” Panel, the Scan Alerts button will become enabled. </a:t>
            </a:r>
          </a:p>
          <a:p>
            <a:pPr lvl="1" eaLnBrk="1" hangingPunct="1">
              <a:spcBef>
                <a:spcPct val="0"/>
              </a:spcBef>
              <a:spcAft>
                <a:spcPts val="1800"/>
              </a:spcAft>
              <a:buFont typeface="Arial" pitchFamily="34" charset="0"/>
              <a:buChar char="•"/>
            </a:pPr>
            <a:r>
              <a:rPr lang="en-US" sz="1800" dirty="0" smtClean="0">
                <a:ea typeface="Tw Cen MT" pitchFamily="34" charset="0"/>
                <a:cs typeface="Tw Cen MT" pitchFamily="34" charset="0"/>
              </a:rPr>
              <a:t>Select the “Scan Alerts” to view all the alerts associated with the currently selected matched task</a:t>
            </a:r>
          </a:p>
          <a:p>
            <a:pPr lvl="1" eaLnBrk="1" hangingPunct="1">
              <a:spcBef>
                <a:spcPct val="0"/>
              </a:spcBef>
              <a:spcAft>
                <a:spcPts val="1800"/>
              </a:spcAft>
              <a:buFont typeface="Arial" pitchFamily="34" charset="0"/>
              <a:buChar char="•"/>
            </a:pPr>
            <a:r>
              <a:rPr lang="en-US" sz="1800" dirty="0">
                <a:ea typeface="Tw Cen MT" pitchFamily="34" charset="0"/>
                <a:cs typeface="Tw Cen MT" pitchFamily="34" charset="0"/>
              </a:rPr>
              <a:t>A</a:t>
            </a:r>
            <a:r>
              <a:rPr lang="en-US" sz="1800" dirty="0" smtClean="0">
                <a:ea typeface="Tw Cen MT" pitchFamily="34" charset="0"/>
                <a:cs typeface="Tw Cen MT" pitchFamily="34" charset="0"/>
              </a:rPr>
              <a:t>cknowledge the alerts at each scan as needed. </a:t>
            </a:r>
          </a:p>
          <a:p>
            <a:pPr eaLnBrk="1" hangingPunct="1">
              <a:lnSpc>
                <a:spcPct val="100000"/>
              </a:lnSpc>
              <a:spcBef>
                <a:spcPct val="0"/>
              </a:spcBef>
              <a:spcAft>
                <a:spcPts val="1800"/>
              </a:spcAft>
            </a:pPr>
            <a:r>
              <a:rPr lang="en-US" sz="1800" dirty="0" smtClean="0">
                <a:ea typeface="Tw Cen MT" pitchFamily="34" charset="0"/>
                <a:cs typeface="Tw Cen MT" pitchFamily="34" charset="0"/>
              </a:rPr>
              <a:t>If there are pre-existing unacknowledged task alerts:</a:t>
            </a:r>
          </a:p>
          <a:p>
            <a:pPr lvl="1" eaLnBrk="1" hangingPunct="1">
              <a:spcBef>
                <a:spcPct val="0"/>
              </a:spcBef>
              <a:spcAft>
                <a:spcPts val="1800"/>
              </a:spcAft>
              <a:buFont typeface="Arial" pitchFamily="34" charset="0"/>
              <a:buChar char="•"/>
            </a:pPr>
            <a:r>
              <a:rPr lang="en-US" sz="1800" dirty="0" smtClean="0">
                <a:ea typeface="Tw Cen MT" pitchFamily="34" charset="0"/>
                <a:cs typeface="Tw Cen MT" pitchFamily="34" charset="0"/>
              </a:rPr>
              <a:t>these alerts will also appear in the Alerts/Warnings List </a:t>
            </a:r>
          </a:p>
          <a:p>
            <a:pPr lvl="1" eaLnBrk="1" hangingPunct="1">
              <a:spcBef>
                <a:spcPct val="0"/>
              </a:spcBef>
              <a:spcAft>
                <a:spcPts val="1800"/>
              </a:spcAft>
              <a:buFont typeface="Arial" pitchFamily="34" charset="0"/>
              <a:buChar char="•"/>
            </a:pPr>
            <a:r>
              <a:rPr lang="en-US" sz="1800" dirty="0" smtClean="0">
                <a:ea typeface="Tw Cen MT" pitchFamily="34" charset="0"/>
                <a:cs typeface="Tw Cen MT" pitchFamily="34" charset="0"/>
              </a:rPr>
              <a:t> may be presented in the Alert Detail dialog box</a:t>
            </a:r>
          </a:p>
          <a:p>
            <a:pPr lvl="1" eaLnBrk="1" hangingPunct="1">
              <a:spcBef>
                <a:spcPct val="0"/>
              </a:spcBef>
              <a:spcAft>
                <a:spcPts val="1800"/>
              </a:spcAft>
              <a:buFont typeface="Arial" pitchFamily="34" charset="0"/>
              <a:buChar char="•"/>
            </a:pPr>
            <a:r>
              <a:rPr lang="en-US" sz="1800" dirty="0" smtClean="0">
                <a:ea typeface="Tw Cen MT" pitchFamily="34" charset="0"/>
                <a:cs typeface="Tw Cen MT" pitchFamily="34" charset="0"/>
              </a:rPr>
              <a:t>Acknowledge as needed</a:t>
            </a:r>
          </a:p>
          <a:p>
            <a:pPr eaLnBrk="1" hangingPunct="1">
              <a:buFont typeface="Times" pitchFamily="18" charset="0"/>
              <a:buNone/>
            </a:pPr>
            <a:endParaRPr lang="en-US" sz="1500" dirty="0" smtClean="0">
              <a:latin typeface="Tw Cen MT" pitchFamily="34" charset="0"/>
              <a:ea typeface="Tw Cen MT" pitchFamily="34" charset="0"/>
              <a:cs typeface="Tw Cen MT" pitchFamily="34" charset="0"/>
            </a:endParaRPr>
          </a:p>
          <a:p>
            <a:pPr eaLnBrk="1" hangingPunct="1"/>
            <a:endParaRPr lang="en-US" dirty="0" smtClean="0">
              <a:latin typeface="Tw Cen MT" pitchFamily="34" charset="0"/>
              <a:ea typeface="Tw Cen MT" pitchFamily="34" charset="0"/>
              <a:cs typeface="Tw Cen MT" pitchFamily="34" charset="0"/>
            </a:endParaRPr>
          </a:p>
        </p:txBody>
      </p:sp>
      <p:pic>
        <p:nvPicPr>
          <p:cNvPr id="2150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886200"/>
            <a:ext cx="2138363" cy="237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723654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81000" y="350838"/>
            <a:ext cx="8229600" cy="588962"/>
          </a:xfrm>
        </p:spPr>
        <p:txBody>
          <a:bodyPr/>
          <a:lstStyle/>
          <a:p>
            <a:pPr eaLnBrk="1" hangingPunct="1"/>
            <a:r>
              <a:rPr lang="en-US" dirty="0" smtClean="0">
                <a:latin typeface="+mn-lt"/>
                <a:ea typeface="Tw Cen MT" pitchFamily="34" charset="0"/>
                <a:cs typeface="Tw Cen MT" pitchFamily="34" charset="0"/>
              </a:rPr>
              <a:t>Scan Warnings Workflow</a:t>
            </a:r>
          </a:p>
        </p:txBody>
      </p:sp>
      <p:sp>
        <p:nvSpPr>
          <p:cNvPr id="22531" name="Content Placeholder 2"/>
          <p:cNvSpPr>
            <a:spLocks noGrp="1"/>
          </p:cNvSpPr>
          <p:nvPr>
            <p:ph idx="1"/>
          </p:nvPr>
        </p:nvSpPr>
        <p:spPr>
          <a:xfrm>
            <a:off x="604838" y="1025525"/>
            <a:ext cx="8156575" cy="5338763"/>
          </a:xfrm>
        </p:spPr>
        <p:txBody>
          <a:bodyPr/>
          <a:lstStyle/>
          <a:p>
            <a:pPr eaLnBrk="1" hangingPunct="1">
              <a:lnSpc>
                <a:spcPct val="100000"/>
              </a:lnSpc>
              <a:spcBef>
                <a:spcPct val="0"/>
              </a:spcBef>
              <a:spcAft>
                <a:spcPts val="600"/>
              </a:spcAft>
            </a:pPr>
            <a:r>
              <a:rPr lang="en-US" sz="1600" dirty="0" smtClean="0">
                <a:ea typeface="Tw Cen MT" pitchFamily="34" charset="0"/>
                <a:cs typeface="Tw Cen MT" pitchFamily="34" charset="0"/>
              </a:rPr>
              <a:t>If there are Scan Warnings in the Alerts/Warnings List, the Scan Warnings button will become enabled. </a:t>
            </a:r>
          </a:p>
          <a:p>
            <a:pPr lvl="1" eaLnBrk="1" hangingPunct="1">
              <a:spcBef>
                <a:spcPct val="0"/>
              </a:spcBef>
              <a:spcAft>
                <a:spcPts val="600"/>
              </a:spcAft>
              <a:buFont typeface="Arial" pitchFamily="34" charset="0"/>
              <a:buChar char="•"/>
            </a:pPr>
            <a:r>
              <a:rPr lang="en-US" sz="1600" dirty="0" smtClean="0">
                <a:ea typeface="Tw Cen MT" pitchFamily="34" charset="0"/>
                <a:cs typeface="Tw Cen MT" pitchFamily="34" charset="0"/>
              </a:rPr>
              <a:t>Select “Scan Warnings”  to view all the scan warnings associated with the currently selected matched task </a:t>
            </a:r>
            <a:endParaRPr lang="en-US" sz="1600" dirty="0">
              <a:ea typeface="Tw Cen MT" pitchFamily="34" charset="0"/>
              <a:cs typeface="Tw Cen MT" pitchFamily="34" charset="0"/>
            </a:endParaRPr>
          </a:p>
          <a:p>
            <a:pPr lvl="1" eaLnBrk="1" hangingPunct="1">
              <a:spcBef>
                <a:spcPct val="0"/>
              </a:spcBef>
              <a:spcAft>
                <a:spcPts val="600"/>
              </a:spcAft>
              <a:buFont typeface="Arial" pitchFamily="34" charset="0"/>
              <a:buChar char="•"/>
            </a:pPr>
            <a:r>
              <a:rPr lang="en-US" sz="1600" dirty="0">
                <a:ea typeface="Tw Cen MT" pitchFamily="34" charset="0"/>
                <a:cs typeface="Tw Cen MT" pitchFamily="34" charset="0"/>
              </a:rPr>
              <a:t>A</a:t>
            </a:r>
            <a:r>
              <a:rPr lang="en-US" sz="1600" dirty="0" smtClean="0">
                <a:ea typeface="Tw Cen MT" pitchFamily="34" charset="0"/>
                <a:cs typeface="Tw Cen MT" pitchFamily="34" charset="0"/>
              </a:rPr>
              <a:t>cknowledge the warnings at each scan as needed.</a:t>
            </a:r>
          </a:p>
          <a:p>
            <a:pPr eaLnBrk="1" hangingPunct="1">
              <a:lnSpc>
                <a:spcPct val="100000"/>
              </a:lnSpc>
              <a:spcBef>
                <a:spcPct val="0"/>
              </a:spcBef>
              <a:spcAft>
                <a:spcPts val="600"/>
              </a:spcAft>
            </a:pPr>
            <a:r>
              <a:rPr lang="en-US" sz="1600" dirty="0" smtClean="0">
                <a:ea typeface="Tw Cen MT" pitchFamily="34" charset="0"/>
                <a:cs typeface="Tw Cen MT" pitchFamily="34" charset="0"/>
              </a:rPr>
              <a:t>If the scan warning is of type “Time Warning (Early)” or “Time Warning (Late) for early or late administration, or “Drug Not Scanned Warning”:</a:t>
            </a:r>
          </a:p>
          <a:p>
            <a:pPr eaLnBrk="1" hangingPunct="1">
              <a:lnSpc>
                <a:spcPct val="100000"/>
              </a:lnSpc>
              <a:spcBef>
                <a:spcPct val="0"/>
              </a:spcBef>
              <a:spcAft>
                <a:spcPts val="600"/>
              </a:spcAft>
              <a:buFont typeface="Arial" pitchFamily="34" charset="0"/>
              <a:buChar char="•"/>
            </a:pPr>
            <a:r>
              <a:rPr lang="en-US" sz="1600" dirty="0" smtClean="0">
                <a:ea typeface="Tw Cen MT" pitchFamily="34" charset="0"/>
                <a:cs typeface="Tw Cen MT" pitchFamily="34" charset="0"/>
              </a:rPr>
              <a:t>“Apply override reason for subsequent &lt;warning type&gt;” checkbox becomes available</a:t>
            </a:r>
          </a:p>
          <a:p>
            <a:pPr eaLnBrk="1" hangingPunct="1">
              <a:lnSpc>
                <a:spcPct val="100000"/>
              </a:lnSpc>
              <a:spcBef>
                <a:spcPct val="0"/>
              </a:spcBef>
              <a:spcAft>
                <a:spcPts val="600"/>
              </a:spcAft>
              <a:buFont typeface="Arial" pitchFamily="34" charset="0"/>
              <a:buChar char="•"/>
            </a:pPr>
            <a:r>
              <a:rPr lang="en-US" sz="1600" dirty="0" smtClean="0">
                <a:ea typeface="Tw Cen MT" pitchFamily="34" charset="0"/>
                <a:cs typeface="Tw Cen MT" pitchFamily="34" charset="0"/>
              </a:rPr>
              <a:t>Allows user to select or clear such that the override reason may be carried forward to the next scan warning of the same warning type.</a:t>
            </a:r>
          </a:p>
          <a:p>
            <a:pPr eaLnBrk="1" hangingPunct="1">
              <a:lnSpc>
                <a:spcPct val="100000"/>
              </a:lnSpc>
              <a:spcBef>
                <a:spcPct val="0"/>
              </a:spcBef>
              <a:spcAft>
                <a:spcPts val="600"/>
              </a:spcAft>
            </a:pPr>
            <a:endParaRPr lang="en-US" sz="1400" dirty="0" smtClean="0">
              <a:ea typeface="Tw Cen MT" pitchFamily="34" charset="0"/>
              <a:cs typeface="Tw Cen MT" pitchFamily="34" charset="0"/>
            </a:endParaRPr>
          </a:p>
          <a:p>
            <a:pPr eaLnBrk="1" hangingPunct="1">
              <a:lnSpc>
                <a:spcPct val="100000"/>
              </a:lnSpc>
              <a:spcAft>
                <a:spcPts val="600"/>
              </a:spcAft>
            </a:pPr>
            <a:endParaRPr lang="en-US" sz="1400" dirty="0" smtClean="0">
              <a:latin typeface="Tw Cen MT" pitchFamily="34" charset="0"/>
              <a:ea typeface="Tw Cen MT" pitchFamily="34" charset="0"/>
              <a:cs typeface="Tw Cen MT" pitchFamily="34" charset="0"/>
            </a:endParaRPr>
          </a:p>
          <a:p>
            <a:pPr eaLnBrk="1" hangingPunct="1"/>
            <a:endParaRPr lang="en-US" sz="1400" dirty="0" smtClean="0">
              <a:latin typeface="Tw Cen MT" pitchFamily="34" charset="0"/>
              <a:ea typeface="Tw Cen MT" pitchFamily="34" charset="0"/>
              <a:cs typeface="Tw Cen MT" pitchFamily="34" charset="0"/>
            </a:endParaRPr>
          </a:p>
          <a:p>
            <a:pPr eaLnBrk="1" hangingPunct="1"/>
            <a:endParaRPr lang="en-US" sz="1400" dirty="0" smtClean="0">
              <a:latin typeface="Tw Cen MT" pitchFamily="34" charset="0"/>
              <a:ea typeface="Tw Cen MT" pitchFamily="34" charset="0"/>
              <a:cs typeface="Tw Cen MT" pitchFamily="34" charset="0"/>
            </a:endParaRPr>
          </a:p>
          <a:p>
            <a:pPr eaLnBrk="1" hangingPunct="1"/>
            <a:endParaRPr lang="en-US" sz="1400" dirty="0" smtClean="0">
              <a:latin typeface="Tw Cen MT" pitchFamily="34" charset="0"/>
              <a:ea typeface="Tw Cen MT" pitchFamily="34" charset="0"/>
              <a:cs typeface="Tw Cen MT" pitchFamily="34" charset="0"/>
            </a:endParaRPr>
          </a:p>
          <a:p>
            <a:pPr eaLnBrk="1" hangingPunct="1"/>
            <a:endParaRPr lang="en-US" sz="1400" dirty="0" smtClean="0">
              <a:latin typeface="Tw Cen MT" pitchFamily="34" charset="0"/>
              <a:ea typeface="Tw Cen MT" pitchFamily="34" charset="0"/>
              <a:cs typeface="Tw Cen MT" pitchFamily="34" charset="0"/>
            </a:endParaRPr>
          </a:p>
          <a:p>
            <a:pPr eaLnBrk="1" hangingPunct="1"/>
            <a:endParaRPr lang="en-US" sz="1400" dirty="0" smtClean="0">
              <a:latin typeface="Tw Cen MT" pitchFamily="34" charset="0"/>
              <a:ea typeface="Tw Cen MT" pitchFamily="34" charset="0"/>
              <a:cs typeface="Tw Cen MT" pitchFamily="34" charset="0"/>
            </a:endParaRPr>
          </a:p>
          <a:p>
            <a:pPr eaLnBrk="1" hangingPunct="1"/>
            <a:endParaRPr lang="en-US" sz="1400" dirty="0" smtClean="0">
              <a:latin typeface="Tw Cen MT" pitchFamily="34" charset="0"/>
              <a:ea typeface="Tw Cen MT" pitchFamily="34" charset="0"/>
              <a:cs typeface="Tw Cen MT" pitchFamily="34" charset="0"/>
            </a:endParaRPr>
          </a:p>
          <a:p>
            <a:pPr eaLnBrk="1" hangingPunct="1"/>
            <a:endParaRPr lang="en-US" sz="1400" dirty="0" smtClean="0">
              <a:latin typeface="Tw Cen MT" pitchFamily="34" charset="0"/>
              <a:ea typeface="Tw Cen MT" pitchFamily="34" charset="0"/>
              <a:cs typeface="Tw Cen MT" pitchFamily="34" charset="0"/>
            </a:endParaRPr>
          </a:p>
          <a:p>
            <a:pPr eaLnBrk="1" hangingPunct="1"/>
            <a:endParaRPr lang="en-US" sz="1400" dirty="0" smtClean="0">
              <a:latin typeface="Tw Cen MT" pitchFamily="34" charset="0"/>
              <a:ea typeface="Tw Cen MT" pitchFamily="34" charset="0"/>
              <a:cs typeface="Tw Cen MT" pitchFamily="34" charset="0"/>
            </a:endParaRPr>
          </a:p>
          <a:p>
            <a:pPr eaLnBrk="1" hangingPunct="1">
              <a:buFont typeface="Times" pitchFamily="18" charset="0"/>
              <a:buNone/>
            </a:pPr>
            <a:endParaRPr lang="en-US" sz="1400" dirty="0" smtClean="0">
              <a:latin typeface="Tw Cen MT" pitchFamily="34" charset="0"/>
              <a:ea typeface="Tw Cen MT" pitchFamily="34" charset="0"/>
              <a:cs typeface="Tw Cen MT" pitchFamily="34" charset="0"/>
            </a:endParaRPr>
          </a:p>
          <a:p>
            <a:pPr eaLnBrk="1" hangingPunct="1">
              <a:buFont typeface="Times" pitchFamily="18" charset="0"/>
              <a:buNone/>
            </a:pPr>
            <a:endParaRPr lang="en-US" sz="1400" dirty="0" smtClean="0">
              <a:latin typeface="Tw Cen MT" pitchFamily="34" charset="0"/>
              <a:ea typeface="Tw Cen MT" pitchFamily="34" charset="0"/>
              <a:cs typeface="Tw Cen MT" pitchFamily="34" charset="0"/>
            </a:endParaRPr>
          </a:p>
          <a:p>
            <a:pPr eaLnBrk="1" hangingPunct="1">
              <a:buFont typeface="Times" pitchFamily="18" charset="0"/>
              <a:buNone/>
            </a:pPr>
            <a:endParaRPr lang="en-US" sz="1400" dirty="0" smtClean="0">
              <a:latin typeface="Tw Cen MT" pitchFamily="34" charset="0"/>
              <a:ea typeface="Tw Cen MT" pitchFamily="34" charset="0"/>
              <a:cs typeface="Tw Cen MT" pitchFamily="34" charset="0"/>
            </a:endParaRPr>
          </a:p>
          <a:p>
            <a:pPr eaLnBrk="1" hangingPunct="1">
              <a:buFont typeface="Times" pitchFamily="18" charset="0"/>
              <a:buNone/>
            </a:pPr>
            <a:endParaRPr lang="en-US" sz="1400" dirty="0" smtClean="0">
              <a:latin typeface="Tw Cen MT" pitchFamily="34" charset="0"/>
              <a:ea typeface="Tw Cen MT" pitchFamily="34" charset="0"/>
              <a:cs typeface="Tw Cen MT" pitchFamily="34" charset="0"/>
            </a:endParaRPr>
          </a:p>
          <a:p>
            <a:pPr eaLnBrk="1" hangingPunct="1">
              <a:buFont typeface="Times" pitchFamily="18" charset="0"/>
              <a:buNone/>
            </a:pPr>
            <a:endParaRPr lang="en-US" sz="1400" dirty="0" smtClean="0">
              <a:latin typeface="Tw Cen MT" pitchFamily="34" charset="0"/>
              <a:ea typeface="Tw Cen MT" pitchFamily="34" charset="0"/>
              <a:cs typeface="Tw Cen MT" pitchFamily="34" charset="0"/>
            </a:endParaRPr>
          </a:p>
          <a:p>
            <a:pPr eaLnBrk="1" hangingPunct="1">
              <a:buFont typeface="Times" pitchFamily="18" charset="0"/>
              <a:buNone/>
            </a:pPr>
            <a:endParaRPr lang="en-US" sz="1400" dirty="0" smtClean="0">
              <a:latin typeface="Tw Cen MT" pitchFamily="34" charset="0"/>
              <a:ea typeface="Tw Cen MT" pitchFamily="34" charset="0"/>
              <a:cs typeface="Tw Cen MT" pitchFamily="34" charset="0"/>
            </a:endParaRPr>
          </a:p>
          <a:p>
            <a:pPr eaLnBrk="1" hangingPunct="1">
              <a:spcBef>
                <a:spcPct val="0"/>
              </a:spcBef>
            </a:pPr>
            <a:endParaRPr lang="en-US" sz="1400" dirty="0" smtClean="0">
              <a:latin typeface="Tw Cen MT" pitchFamily="34" charset="0"/>
              <a:ea typeface="Tw Cen MT" pitchFamily="34" charset="0"/>
              <a:cs typeface="Tw Cen MT" pitchFamily="34" charset="0"/>
            </a:endParaRPr>
          </a:p>
          <a:p>
            <a:pPr eaLnBrk="1" hangingPunct="1">
              <a:spcBef>
                <a:spcPct val="0"/>
              </a:spcBef>
              <a:buFont typeface="Times" pitchFamily="18" charset="0"/>
              <a:buNone/>
            </a:pPr>
            <a:endParaRPr lang="en-US" sz="1400" dirty="0" smtClean="0">
              <a:latin typeface="Tw Cen MT" pitchFamily="34" charset="0"/>
              <a:ea typeface="Tw Cen MT" pitchFamily="34" charset="0"/>
              <a:cs typeface="Tw Cen MT" pitchFamily="34" charset="0"/>
            </a:endParaRPr>
          </a:p>
          <a:p>
            <a:pPr eaLnBrk="1" hangingPunct="1"/>
            <a:endParaRPr lang="en-US" sz="1300" dirty="0" smtClean="0">
              <a:latin typeface="Tw Cen MT" pitchFamily="34" charset="0"/>
              <a:ea typeface="Tw Cen MT" pitchFamily="34" charset="0"/>
              <a:cs typeface="Tw Cen MT" pitchFamily="34" charset="0"/>
            </a:endParaRPr>
          </a:p>
        </p:txBody>
      </p:sp>
      <p:pic>
        <p:nvPicPr>
          <p:cNvPr id="225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b="7826"/>
          <a:stretch>
            <a:fillRect/>
          </a:stretch>
        </p:blipFill>
        <p:spPr bwMode="auto">
          <a:xfrm>
            <a:off x="1523999" y="4267200"/>
            <a:ext cx="4259849"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653970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Alerts and Scan Warnings</a:t>
            </a:r>
            <a:endParaRPr lang="en-US" dirty="0"/>
          </a:p>
        </p:txBody>
      </p:sp>
      <p:sp>
        <p:nvSpPr>
          <p:cNvPr id="3" name="Content Placeholder 2"/>
          <p:cNvSpPr>
            <a:spLocks noGrp="1"/>
          </p:cNvSpPr>
          <p:nvPr>
            <p:ph idx="1"/>
          </p:nvPr>
        </p:nvSpPr>
        <p:spPr>
          <a:xfrm>
            <a:off x="685800" y="1981200"/>
            <a:ext cx="7772400" cy="4267200"/>
          </a:xfrm>
        </p:spPr>
        <p:txBody>
          <a:bodyPr/>
          <a:lstStyle/>
          <a:p>
            <a:r>
              <a:rPr lang="en-US" sz="2400" dirty="0">
                <a:ea typeface="Tw Cen MT" pitchFamily="34" charset="0"/>
                <a:cs typeface="Tw Cen MT" pitchFamily="34" charset="0"/>
              </a:rPr>
              <a:t>For </a:t>
            </a:r>
            <a:r>
              <a:rPr lang="en-US" sz="2400" dirty="0" smtClean="0">
                <a:ea typeface="Tw Cen MT" pitchFamily="34" charset="0"/>
                <a:cs typeface="Tw Cen MT" pitchFamily="34" charset="0"/>
              </a:rPr>
              <a:t>both Alerts </a:t>
            </a:r>
            <a:r>
              <a:rPr lang="en-US" sz="2400" dirty="0">
                <a:ea typeface="Tw Cen MT" pitchFamily="34" charset="0"/>
                <a:cs typeface="Tw Cen MT" pitchFamily="34" charset="0"/>
              </a:rPr>
              <a:t>and Scan </a:t>
            </a:r>
            <a:r>
              <a:rPr lang="en-US" sz="2400" dirty="0" smtClean="0">
                <a:ea typeface="Tw Cen MT" pitchFamily="34" charset="0"/>
                <a:cs typeface="Tw Cen MT" pitchFamily="34" charset="0"/>
              </a:rPr>
              <a:t>Warnings:</a:t>
            </a:r>
          </a:p>
          <a:p>
            <a:pPr>
              <a:buFont typeface="Arial" pitchFamily="34" charset="0"/>
              <a:buChar char="•"/>
            </a:pPr>
            <a:r>
              <a:rPr lang="en-US" sz="2400" dirty="0" smtClean="0">
                <a:ea typeface="Tw Cen MT" pitchFamily="34" charset="0"/>
                <a:cs typeface="Tw Cen MT" pitchFamily="34" charset="0"/>
              </a:rPr>
              <a:t>user </a:t>
            </a:r>
            <a:r>
              <a:rPr lang="en-US" sz="2400" dirty="0">
                <a:ea typeface="Tw Cen MT" pitchFamily="34" charset="0"/>
                <a:cs typeface="Tw Cen MT" pitchFamily="34" charset="0"/>
              </a:rPr>
              <a:t>does not need to acknowledge these alerts/warnings </a:t>
            </a:r>
            <a:r>
              <a:rPr lang="en-US" sz="2400" dirty="0" smtClean="0">
                <a:ea typeface="Tw Cen MT" pitchFamily="34" charset="0"/>
                <a:cs typeface="Tw Cen MT" pitchFamily="34" charset="0"/>
              </a:rPr>
              <a:t>immediately</a:t>
            </a:r>
          </a:p>
          <a:p>
            <a:pPr>
              <a:buFont typeface="Arial" pitchFamily="34" charset="0"/>
              <a:buChar char="•"/>
            </a:pPr>
            <a:r>
              <a:rPr lang="en-US" sz="2400" dirty="0">
                <a:ea typeface="Tw Cen MT" pitchFamily="34" charset="0"/>
                <a:cs typeface="Tw Cen MT" pitchFamily="34" charset="0"/>
              </a:rPr>
              <a:t>M</a:t>
            </a:r>
            <a:r>
              <a:rPr lang="en-US" sz="2400" dirty="0" smtClean="0">
                <a:ea typeface="Tw Cen MT" pitchFamily="34" charset="0"/>
                <a:cs typeface="Tw Cen MT" pitchFamily="34" charset="0"/>
              </a:rPr>
              <a:t>ay </a:t>
            </a:r>
            <a:r>
              <a:rPr lang="en-US" sz="2400" dirty="0">
                <a:ea typeface="Tw Cen MT" pitchFamily="34" charset="0"/>
                <a:cs typeface="Tw Cen MT" pitchFamily="34" charset="0"/>
              </a:rPr>
              <a:t>be deferred until the scans of all required medications to administer are completed. </a:t>
            </a:r>
            <a:endParaRPr lang="en-US" sz="2400" dirty="0" smtClean="0">
              <a:ea typeface="Tw Cen MT" pitchFamily="34" charset="0"/>
              <a:cs typeface="Tw Cen MT" pitchFamily="34" charset="0"/>
            </a:endParaRPr>
          </a:p>
          <a:p>
            <a:pPr>
              <a:buFont typeface="Arial" pitchFamily="34" charset="0"/>
              <a:buChar char="•"/>
            </a:pPr>
            <a:r>
              <a:rPr lang="en-US" sz="2400" dirty="0" smtClean="0">
                <a:ea typeface="Tw Cen MT" pitchFamily="34" charset="0"/>
                <a:cs typeface="Tw Cen MT" pitchFamily="34" charset="0"/>
              </a:rPr>
              <a:t>If </a:t>
            </a:r>
            <a:r>
              <a:rPr lang="en-US" sz="2400" dirty="0">
                <a:ea typeface="Tw Cen MT" pitchFamily="34" charset="0"/>
                <a:cs typeface="Tw Cen MT" pitchFamily="34" charset="0"/>
              </a:rPr>
              <a:t>user has acknowledged any of the alerts/warnings after a match is made, user will be able to un-acknowledge any time before finishing all scans.</a:t>
            </a:r>
          </a:p>
          <a:p>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25</a:t>
            </a:fld>
            <a:endParaRPr lang="en-US">
              <a:solidFill>
                <a:srgbClr val="FFFFFF"/>
              </a:solidFill>
            </a:endParaRPr>
          </a:p>
        </p:txBody>
      </p:sp>
    </p:spTree>
    <p:extLst>
      <p:ext uri="{BB962C8B-B14F-4D97-AF65-F5344CB8AC3E}">
        <p14:creationId xmlns:p14="http://schemas.microsoft.com/office/powerpoint/2010/main" val="33441052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If you need help, use your </a:t>
            </a:r>
            <a:r>
              <a:rPr lang="en-US" dirty="0"/>
              <a:t>V</a:t>
            </a:r>
            <a:r>
              <a:rPr lang="en-US" dirty="0" smtClean="0"/>
              <a:t>ocera to: “Call Bar Code Help”</a:t>
            </a:r>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26</a:t>
            </a:fld>
            <a:endParaRPr lang="en-US">
              <a:solidFill>
                <a:srgbClr val="FFFFFF"/>
              </a:solidFill>
            </a:endParaRPr>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35960" y="1981200"/>
            <a:ext cx="4672080" cy="350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339475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a:xfrm>
            <a:off x="685800" y="1524000"/>
            <a:ext cx="7772400" cy="3962400"/>
          </a:xfrm>
        </p:spPr>
        <p:txBody>
          <a:bodyPr/>
          <a:lstStyle/>
          <a:p>
            <a:r>
              <a:rPr lang="en-US" dirty="0" smtClean="0"/>
              <a:t>Contact your manager if you have not already signed up for a scenario-based training session!!</a:t>
            </a:r>
          </a:p>
          <a:p>
            <a:endParaRPr lang="en-US" dirty="0"/>
          </a:p>
          <a:p>
            <a:r>
              <a:rPr lang="en-US" dirty="0" smtClean="0"/>
              <a:t>All training sessions will be held in the OLD MAIN HOSPITAL, OLD RADIATION ONCOLOGY IN THE BASEMENT – FOLLOW THE SIGNS!</a:t>
            </a:r>
          </a:p>
          <a:p>
            <a:endParaRPr lang="en-US" dirty="0"/>
          </a:p>
          <a:p>
            <a:r>
              <a:rPr lang="en-US" b="1" dirty="0" smtClean="0">
                <a:solidFill>
                  <a:srgbClr val="FF0000"/>
                </a:solidFill>
              </a:rPr>
              <a:t>Any persons who are more than 5 minutes late to the training session will not be allowed to enter!</a:t>
            </a:r>
            <a:endParaRPr lang="en-US" b="1" dirty="0">
              <a:solidFill>
                <a:srgbClr val="FF0000"/>
              </a:solidFill>
            </a:endParaRPr>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27</a:t>
            </a:fld>
            <a:endParaRPr lang="en-US">
              <a:solidFill>
                <a:srgbClr val="FFFFFF"/>
              </a:solidFill>
            </a:endParaRPr>
          </a:p>
        </p:txBody>
      </p:sp>
    </p:spTree>
    <p:extLst>
      <p:ext uri="{BB962C8B-B14F-4D97-AF65-F5344CB8AC3E}">
        <p14:creationId xmlns:p14="http://schemas.microsoft.com/office/powerpoint/2010/main" val="35348702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KBMA is Being Implemented in the Inpatient Areas</a:t>
            </a:r>
            <a:endParaRPr lang="en-US" dirty="0"/>
          </a:p>
        </p:txBody>
      </p:sp>
      <p:sp>
        <p:nvSpPr>
          <p:cNvPr id="3" name="Content Placeholder 2"/>
          <p:cNvSpPr>
            <a:spLocks noGrp="1"/>
          </p:cNvSpPr>
          <p:nvPr>
            <p:ph idx="1"/>
          </p:nvPr>
        </p:nvSpPr>
        <p:spPr>
          <a:xfrm>
            <a:off x="685800" y="1828800"/>
            <a:ext cx="7772400" cy="4038600"/>
          </a:xfrm>
        </p:spPr>
        <p:txBody>
          <a:bodyPr/>
          <a:lstStyle/>
          <a:p>
            <a:pPr>
              <a:buFontTx/>
              <a:buChar char="-"/>
            </a:pPr>
            <a:r>
              <a:rPr lang="en-US" dirty="0" smtClean="0"/>
              <a:t>All Inpatient Units  and PACU in MV and LG</a:t>
            </a:r>
          </a:p>
          <a:p>
            <a:pPr>
              <a:buFontTx/>
              <a:buChar char="-"/>
            </a:pPr>
            <a:r>
              <a:rPr lang="en-US" dirty="0" smtClean="0"/>
              <a:t>The Infusion Center</a:t>
            </a:r>
          </a:p>
          <a:p>
            <a:pPr>
              <a:buFontTx/>
              <a:buChar char="-"/>
            </a:pPr>
            <a:endParaRPr lang="en-US" dirty="0"/>
          </a:p>
          <a:p>
            <a:pPr>
              <a:buFontTx/>
              <a:buChar char="-"/>
            </a:pPr>
            <a:r>
              <a:rPr lang="en-US" dirty="0" smtClean="0"/>
              <a:t>The PILOT unit: 4B (training 10/16-10/18)</a:t>
            </a:r>
          </a:p>
          <a:p>
            <a:pPr>
              <a:buFontTx/>
              <a:buChar char="-"/>
            </a:pPr>
            <a:r>
              <a:rPr lang="en-US" dirty="0" smtClean="0"/>
              <a:t>Go Live for 4B : October 23</a:t>
            </a:r>
          </a:p>
          <a:p>
            <a:pPr>
              <a:buFontTx/>
              <a:buChar char="-"/>
            </a:pPr>
            <a:r>
              <a:rPr lang="en-US" dirty="0" smtClean="0"/>
              <a:t>Rest of implementation will begin in January 2013 with 1-2 units going live every other week thru April 2013</a:t>
            </a:r>
          </a:p>
          <a:p>
            <a:pPr>
              <a:buFontTx/>
              <a:buChar char="-"/>
            </a:pPr>
            <a:r>
              <a:rPr lang="en-US" dirty="0" smtClean="0"/>
              <a:t>LG Go Live will be May 2013</a:t>
            </a:r>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3</a:t>
            </a:fld>
            <a:endParaRPr lang="en-US">
              <a:solidFill>
                <a:srgbClr val="FFFFFF"/>
              </a:solidFill>
            </a:endParaRPr>
          </a:p>
        </p:txBody>
      </p:sp>
    </p:spTree>
    <p:extLst>
      <p:ext uri="{BB962C8B-B14F-4D97-AF65-F5344CB8AC3E}">
        <p14:creationId xmlns:p14="http://schemas.microsoft.com/office/powerpoint/2010/main" val="7533003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a:t>Who is NOT implementing </a:t>
            </a:r>
            <a:r>
              <a:rPr lang="en-US" b="1" i="1" dirty="0" smtClean="0"/>
              <a:t>KBMA?</a:t>
            </a:r>
            <a:endParaRPr lang="en-US" dirty="0"/>
          </a:p>
        </p:txBody>
      </p:sp>
      <p:sp>
        <p:nvSpPr>
          <p:cNvPr id="3" name="Content Placeholder 2"/>
          <p:cNvSpPr>
            <a:spLocks noGrp="1"/>
          </p:cNvSpPr>
          <p:nvPr>
            <p:ph idx="1"/>
          </p:nvPr>
        </p:nvSpPr>
        <p:spPr/>
        <p:txBody>
          <a:bodyPr/>
          <a:lstStyle/>
          <a:p>
            <a:pPr>
              <a:buFont typeface="Arial" pitchFamily="34" charset="0"/>
              <a:buChar char="•"/>
            </a:pPr>
            <a:r>
              <a:rPr lang="en-US" dirty="0" smtClean="0"/>
              <a:t>Emergency Departments</a:t>
            </a:r>
          </a:p>
          <a:p>
            <a:pPr>
              <a:buFont typeface="Arial" pitchFamily="34" charset="0"/>
              <a:buChar char="•"/>
            </a:pPr>
            <a:r>
              <a:rPr lang="en-US" dirty="0" smtClean="0"/>
              <a:t>Dialysis</a:t>
            </a:r>
          </a:p>
          <a:p>
            <a:pPr>
              <a:buFont typeface="Arial" pitchFamily="34" charset="0"/>
              <a:buChar char="•"/>
            </a:pPr>
            <a:r>
              <a:rPr lang="en-US" dirty="0" err="1" smtClean="0"/>
              <a:t>Cath</a:t>
            </a:r>
            <a:r>
              <a:rPr lang="en-US" dirty="0" smtClean="0"/>
              <a:t> Lab/Interventional Services</a:t>
            </a:r>
          </a:p>
          <a:p>
            <a:pPr>
              <a:buFont typeface="Arial" pitchFamily="34" charset="0"/>
              <a:buChar char="•"/>
            </a:pPr>
            <a:r>
              <a:rPr lang="en-US" dirty="0" smtClean="0"/>
              <a:t>Radiation Oncology</a:t>
            </a:r>
          </a:p>
          <a:p>
            <a:pPr>
              <a:buFont typeface="Arial" pitchFamily="34" charset="0"/>
              <a:buChar char="•"/>
            </a:pPr>
            <a:r>
              <a:rPr lang="en-US" dirty="0" smtClean="0"/>
              <a:t>Endoscopy</a:t>
            </a:r>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4</a:t>
            </a:fld>
            <a:endParaRPr lang="en-US">
              <a:solidFill>
                <a:srgbClr val="FFFFFF"/>
              </a:solidFill>
            </a:endParaRPr>
          </a:p>
        </p:txBody>
      </p:sp>
    </p:spTree>
    <p:extLst>
      <p:ext uri="{BB962C8B-B14F-4D97-AF65-F5344CB8AC3E}">
        <p14:creationId xmlns:p14="http://schemas.microsoft.com/office/powerpoint/2010/main" val="4187617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7772400" cy="1143000"/>
          </a:xfrm>
        </p:spPr>
        <p:txBody>
          <a:bodyPr/>
          <a:lstStyle/>
          <a:p>
            <a:r>
              <a:rPr lang="en-US" dirty="0" smtClean="0"/>
              <a:t>Five Rights of Medication Administration and KBMA</a:t>
            </a:r>
            <a:endParaRPr lang="en-US" dirty="0"/>
          </a:p>
        </p:txBody>
      </p:sp>
      <p:sp>
        <p:nvSpPr>
          <p:cNvPr id="3" name="Content Placeholder 2"/>
          <p:cNvSpPr>
            <a:spLocks noGrp="1"/>
          </p:cNvSpPr>
          <p:nvPr>
            <p:ph idx="1"/>
          </p:nvPr>
        </p:nvSpPr>
        <p:spPr>
          <a:xfrm>
            <a:off x="533400" y="1981200"/>
            <a:ext cx="7772400" cy="3505200"/>
          </a:xfrm>
        </p:spPr>
        <p:txBody>
          <a:bodyPr/>
          <a:lstStyle/>
          <a:p>
            <a:r>
              <a:rPr lang="en-US" b="1" dirty="0"/>
              <a:t>Right Patient</a:t>
            </a:r>
            <a:r>
              <a:rPr lang="en-US" dirty="0"/>
              <a:t> – </a:t>
            </a:r>
            <a:r>
              <a:rPr lang="en-US" dirty="0" smtClean="0"/>
              <a:t>Verified by </a:t>
            </a:r>
            <a:r>
              <a:rPr lang="en-US" dirty="0"/>
              <a:t>scanning </a:t>
            </a:r>
            <a:r>
              <a:rPr lang="en-US" dirty="0" smtClean="0"/>
              <a:t>patient’s wristband barcode</a:t>
            </a:r>
          </a:p>
          <a:p>
            <a:r>
              <a:rPr lang="en-US" b="1" dirty="0"/>
              <a:t>Right Medication</a:t>
            </a:r>
            <a:r>
              <a:rPr lang="en-US" dirty="0"/>
              <a:t> – </a:t>
            </a:r>
            <a:r>
              <a:rPr lang="en-US" dirty="0" smtClean="0"/>
              <a:t>Verified by </a:t>
            </a:r>
            <a:r>
              <a:rPr lang="en-US" dirty="0"/>
              <a:t>scanning the barcode on the medication </a:t>
            </a:r>
            <a:endParaRPr lang="en-US" dirty="0" smtClean="0"/>
          </a:p>
          <a:p>
            <a:r>
              <a:rPr lang="en-US" b="1" dirty="0" smtClean="0"/>
              <a:t>Right </a:t>
            </a:r>
            <a:r>
              <a:rPr lang="en-US" b="1" dirty="0"/>
              <a:t>Dose</a:t>
            </a:r>
            <a:r>
              <a:rPr lang="en-US" dirty="0"/>
              <a:t> – </a:t>
            </a:r>
            <a:r>
              <a:rPr lang="en-US" dirty="0" smtClean="0"/>
              <a:t>Verified by scanning the medication. KBMA compares to the ECHO order</a:t>
            </a:r>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5</a:t>
            </a:fld>
            <a:endParaRPr lang="en-US">
              <a:solidFill>
                <a:srgbClr val="FFFFFF"/>
              </a:solidFill>
            </a:endParaRPr>
          </a:p>
        </p:txBody>
      </p:sp>
    </p:spTree>
    <p:extLst>
      <p:ext uri="{BB962C8B-B14F-4D97-AF65-F5344CB8AC3E}">
        <p14:creationId xmlns:p14="http://schemas.microsoft.com/office/powerpoint/2010/main" val="37282961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Five Rights of Medication Administration and </a:t>
            </a:r>
            <a:r>
              <a:rPr lang="en-US" dirty="0" smtClean="0"/>
              <a:t>KBMA (cont.)</a:t>
            </a:r>
            <a:endParaRPr lang="en-US" dirty="0"/>
          </a:p>
        </p:txBody>
      </p:sp>
      <p:sp>
        <p:nvSpPr>
          <p:cNvPr id="3" name="Content Placeholder 2"/>
          <p:cNvSpPr>
            <a:spLocks noGrp="1"/>
          </p:cNvSpPr>
          <p:nvPr>
            <p:ph idx="1"/>
          </p:nvPr>
        </p:nvSpPr>
        <p:spPr/>
        <p:txBody>
          <a:bodyPr/>
          <a:lstStyle/>
          <a:p>
            <a:r>
              <a:rPr lang="en-US" b="1" dirty="0"/>
              <a:t>Right Time</a:t>
            </a:r>
            <a:r>
              <a:rPr lang="en-US" dirty="0"/>
              <a:t> – Verified by scanning the </a:t>
            </a:r>
            <a:r>
              <a:rPr lang="en-US" dirty="0" smtClean="0"/>
              <a:t>medication. KBMA </a:t>
            </a:r>
            <a:r>
              <a:rPr lang="en-US" dirty="0"/>
              <a:t>compares to the ordered frequency, when the medication was last administered and when it is scheduled to be administered </a:t>
            </a:r>
            <a:r>
              <a:rPr lang="en-US" dirty="0" smtClean="0"/>
              <a:t>again</a:t>
            </a:r>
          </a:p>
          <a:p>
            <a:pPr lvl="0"/>
            <a:r>
              <a:rPr lang="en-US" b="1" dirty="0"/>
              <a:t>Right Route</a:t>
            </a:r>
            <a:r>
              <a:rPr lang="en-US" dirty="0"/>
              <a:t> </a:t>
            </a:r>
            <a:r>
              <a:rPr lang="en-US" dirty="0" smtClean="0"/>
              <a:t>– Certain High </a:t>
            </a:r>
            <a:r>
              <a:rPr lang="en-US" dirty="0"/>
              <a:t>Risk </a:t>
            </a:r>
            <a:r>
              <a:rPr lang="en-US" dirty="0" smtClean="0"/>
              <a:t>Medications will be configured for KBMA to prompt </a:t>
            </a:r>
            <a:r>
              <a:rPr lang="en-US" dirty="0"/>
              <a:t>you to validate the route on administration</a:t>
            </a:r>
            <a:r>
              <a:rPr lang="en-US" dirty="0" smtClean="0"/>
              <a:t>. Otherwise, right route is verified by the RN/RT as you always have.</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6</a:t>
            </a:fld>
            <a:endParaRPr lang="en-US">
              <a:solidFill>
                <a:srgbClr val="FFFFFF"/>
              </a:solidFill>
            </a:endParaRPr>
          </a:p>
        </p:txBody>
      </p:sp>
    </p:spTree>
    <p:extLst>
      <p:ext uri="{BB962C8B-B14F-4D97-AF65-F5344CB8AC3E}">
        <p14:creationId xmlns:p14="http://schemas.microsoft.com/office/powerpoint/2010/main" val="1934161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Our Medication Errors</a:t>
            </a:r>
            <a:endParaRPr lang="en-US" dirty="0"/>
          </a:p>
        </p:txBody>
      </p:sp>
      <p:sp>
        <p:nvSpPr>
          <p:cNvPr id="3" name="Content Placeholder 2"/>
          <p:cNvSpPr>
            <a:spLocks noGrp="1"/>
          </p:cNvSpPr>
          <p:nvPr>
            <p:ph idx="1"/>
          </p:nvPr>
        </p:nvSpPr>
        <p:spPr>
          <a:xfrm>
            <a:off x="685800" y="1066800"/>
            <a:ext cx="7772400" cy="4419600"/>
          </a:xfrm>
        </p:spPr>
        <p:txBody>
          <a:bodyPr/>
          <a:lstStyle/>
          <a:p>
            <a:r>
              <a:rPr lang="en-US" dirty="0" smtClean="0"/>
              <a:t>We believe that bar coding medication administration will decrease our error rate!</a:t>
            </a:r>
          </a:p>
          <a:p>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7</a:t>
            </a:fld>
            <a:endParaRPr lang="en-US">
              <a:solidFill>
                <a:srgbClr val="FFFFFF"/>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8991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903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143000"/>
          </a:xfrm>
        </p:spPr>
        <p:txBody>
          <a:bodyPr/>
          <a:lstStyle/>
          <a:p>
            <a:r>
              <a:rPr lang="en-US" b="1" dirty="0"/>
              <a:t>KBMA General Workflow</a:t>
            </a:r>
            <a:endParaRPr lang="en-US" dirty="0"/>
          </a:p>
        </p:txBody>
      </p:sp>
      <p:sp>
        <p:nvSpPr>
          <p:cNvPr id="3" name="Content Placeholder 2"/>
          <p:cNvSpPr>
            <a:spLocks noGrp="1"/>
          </p:cNvSpPr>
          <p:nvPr>
            <p:ph idx="1"/>
          </p:nvPr>
        </p:nvSpPr>
        <p:spPr>
          <a:xfrm>
            <a:off x="609600" y="1447800"/>
            <a:ext cx="7772400" cy="4648200"/>
          </a:xfrm>
        </p:spPr>
        <p:txBody>
          <a:bodyPr/>
          <a:lstStyle/>
          <a:p>
            <a:pPr lvl="0"/>
            <a:r>
              <a:rPr lang="en-US" dirty="0" smtClean="0"/>
              <a:t>Obtain meds as you normally do from PYXIS or med room bins &amp; proceed to the patient’s room.</a:t>
            </a:r>
            <a:endParaRPr lang="en-US" dirty="0"/>
          </a:p>
          <a:p>
            <a:pPr lvl="0"/>
            <a:r>
              <a:rPr lang="en-US" b="1" dirty="0" smtClean="0"/>
              <a:t>At </a:t>
            </a:r>
            <a:r>
              <a:rPr lang="en-US" b="1" dirty="0"/>
              <a:t>the bedside, </a:t>
            </a:r>
            <a:r>
              <a:rPr lang="en-US" b="1" dirty="0" smtClean="0"/>
              <a:t>scan “sync square”</a:t>
            </a:r>
          </a:p>
          <a:p>
            <a:pPr lvl="0"/>
            <a:endParaRPr lang="en-US" b="1" dirty="0" smtClean="0"/>
          </a:p>
          <a:p>
            <a:pPr lvl="0">
              <a:buFont typeface="Arial" pitchFamily="34" charset="0"/>
              <a:buChar char="•"/>
            </a:pPr>
            <a:r>
              <a:rPr lang="en-US" dirty="0" smtClean="0"/>
              <a:t>Log into ECHO</a:t>
            </a:r>
          </a:p>
          <a:p>
            <a:pPr lvl="0">
              <a:buFont typeface="Arial" pitchFamily="34" charset="0"/>
              <a:buChar char="•"/>
            </a:pPr>
            <a:r>
              <a:rPr lang="en-US" dirty="0"/>
              <a:t>S</a:t>
            </a:r>
            <a:r>
              <a:rPr lang="en-US" dirty="0" smtClean="0"/>
              <a:t>elect patient </a:t>
            </a:r>
            <a:endParaRPr lang="en-US" dirty="0"/>
          </a:p>
          <a:p>
            <a:pPr lvl="0">
              <a:buFont typeface="Arial" pitchFamily="34" charset="0"/>
              <a:buChar char="•"/>
            </a:pPr>
            <a:r>
              <a:rPr lang="en-US" dirty="0"/>
              <a:t>O</a:t>
            </a:r>
            <a:r>
              <a:rPr lang="en-US" dirty="0" smtClean="0"/>
              <a:t>pen </a:t>
            </a:r>
            <a:r>
              <a:rPr lang="en-US" dirty="0" err="1" smtClean="0"/>
              <a:t>eMAR</a:t>
            </a:r>
            <a:endParaRPr lang="en-US" dirty="0" smtClean="0"/>
          </a:p>
          <a:p>
            <a:pPr lvl="0">
              <a:buFont typeface="Arial" pitchFamily="34" charset="0"/>
              <a:buChar char="•"/>
            </a:pPr>
            <a:r>
              <a:rPr lang="en-US" dirty="0"/>
              <a:t>C</a:t>
            </a:r>
            <a:r>
              <a:rPr lang="en-US" dirty="0" smtClean="0"/>
              <a:t>lick </a:t>
            </a:r>
            <a:r>
              <a:rPr lang="en-US" dirty="0"/>
              <a:t>the </a:t>
            </a:r>
            <a:r>
              <a:rPr lang="en-US" b="1" cap="small" dirty="0"/>
              <a:t>KBMA</a:t>
            </a:r>
            <a:r>
              <a:rPr lang="en-US" dirty="0"/>
              <a:t> </a:t>
            </a:r>
            <a:r>
              <a:rPr lang="en-US" dirty="0" smtClean="0"/>
              <a:t>icon</a:t>
            </a:r>
          </a:p>
          <a:p>
            <a:pPr lvl="0">
              <a:buFont typeface="Arial" pitchFamily="34" charset="0"/>
              <a:buChar char="•"/>
            </a:pPr>
            <a:r>
              <a:rPr lang="en-US" dirty="0"/>
              <a:t>S</a:t>
            </a:r>
            <a:r>
              <a:rPr lang="en-US" dirty="0" smtClean="0"/>
              <a:t>can </a:t>
            </a:r>
            <a:r>
              <a:rPr lang="en-US" dirty="0"/>
              <a:t>the patient’s wristband.</a:t>
            </a:r>
          </a:p>
          <a:p>
            <a:pPr lvl="0">
              <a:buFont typeface="Arial" pitchFamily="34" charset="0"/>
              <a:buChar char="•"/>
            </a:pPr>
            <a:r>
              <a:rPr lang="en-US" dirty="0"/>
              <a:t>Scan the drug(s) </a:t>
            </a:r>
            <a:r>
              <a:rPr lang="en-US" dirty="0" smtClean="0"/>
              <a:t>to be </a:t>
            </a:r>
            <a:r>
              <a:rPr lang="en-US" dirty="0"/>
              <a:t>administered to the patient</a:t>
            </a:r>
            <a:r>
              <a:rPr lang="en-US" dirty="0" smtClean="0"/>
              <a:t>.</a:t>
            </a:r>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8</a:t>
            </a:fld>
            <a:endParaRPr lang="en-US">
              <a:solidFill>
                <a:srgbClr val="FFFFFF"/>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77000" y="2286000"/>
            <a:ext cx="1644174" cy="1890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39941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KBMA General Workflow</a:t>
            </a:r>
            <a:endParaRPr lang="en-US" dirty="0"/>
          </a:p>
        </p:txBody>
      </p:sp>
      <p:sp>
        <p:nvSpPr>
          <p:cNvPr id="3" name="Content Placeholder 2"/>
          <p:cNvSpPr>
            <a:spLocks noGrp="1"/>
          </p:cNvSpPr>
          <p:nvPr>
            <p:ph idx="1"/>
          </p:nvPr>
        </p:nvSpPr>
        <p:spPr>
          <a:xfrm>
            <a:off x="685800" y="1752600"/>
            <a:ext cx="7772400" cy="4419600"/>
          </a:xfrm>
        </p:spPr>
        <p:txBody>
          <a:bodyPr/>
          <a:lstStyle/>
          <a:p>
            <a:pPr lvl="0">
              <a:buFont typeface="Arial" pitchFamily="34" charset="0"/>
              <a:buChar char="•"/>
            </a:pPr>
            <a:r>
              <a:rPr lang="en-US" dirty="0"/>
              <a:t>Review detailed information about the scanned med and </a:t>
            </a:r>
            <a:r>
              <a:rPr lang="en-US" dirty="0" smtClean="0"/>
              <a:t>the associated task</a:t>
            </a:r>
          </a:p>
          <a:p>
            <a:pPr lvl="0">
              <a:buFont typeface="Arial" pitchFamily="34" charset="0"/>
              <a:buChar char="•"/>
            </a:pPr>
            <a:r>
              <a:rPr lang="en-US" dirty="0"/>
              <a:t>A</a:t>
            </a:r>
            <a:r>
              <a:rPr lang="en-US" dirty="0" smtClean="0"/>
              <a:t>cknowledge </a:t>
            </a:r>
            <a:r>
              <a:rPr lang="en-US" dirty="0"/>
              <a:t>any required alerts or warnings.</a:t>
            </a:r>
          </a:p>
          <a:p>
            <a:pPr lvl="0">
              <a:buFont typeface="Arial" pitchFamily="34" charset="0"/>
              <a:buChar char="•"/>
            </a:pPr>
            <a:r>
              <a:rPr lang="en-US" dirty="0"/>
              <a:t>Click </a:t>
            </a:r>
            <a:r>
              <a:rPr lang="en-US" b="1" cap="small" dirty="0"/>
              <a:t>Scan Complete</a:t>
            </a:r>
            <a:r>
              <a:rPr lang="en-US" dirty="0"/>
              <a:t> </a:t>
            </a:r>
          </a:p>
          <a:p>
            <a:pPr lvl="0">
              <a:buFont typeface="Arial" pitchFamily="34" charset="0"/>
              <a:buChar char="•"/>
            </a:pPr>
            <a:r>
              <a:rPr lang="en-US" dirty="0" smtClean="0"/>
              <a:t>Make </a:t>
            </a:r>
            <a:r>
              <a:rPr lang="en-US" dirty="0"/>
              <a:t>a final review of scanned medications.</a:t>
            </a:r>
          </a:p>
          <a:p>
            <a:pPr lvl="0">
              <a:buFont typeface="Arial" pitchFamily="34" charset="0"/>
              <a:buChar char="•"/>
            </a:pPr>
            <a:r>
              <a:rPr lang="en-US" dirty="0"/>
              <a:t>Administer medications to patient.</a:t>
            </a:r>
          </a:p>
          <a:p>
            <a:pPr lvl="0">
              <a:buFont typeface="Arial" pitchFamily="34" charset="0"/>
              <a:buChar char="•"/>
            </a:pPr>
            <a:r>
              <a:rPr lang="en-US" dirty="0"/>
              <a:t>Click </a:t>
            </a:r>
            <a:r>
              <a:rPr lang="en-US" b="1" cap="small" dirty="0"/>
              <a:t>Administration Complete</a:t>
            </a:r>
            <a:r>
              <a:rPr lang="en-US" dirty="0"/>
              <a:t> to record medication </a:t>
            </a:r>
            <a:r>
              <a:rPr lang="en-US" dirty="0" smtClean="0"/>
              <a:t>administration</a:t>
            </a:r>
          </a:p>
          <a:p>
            <a:pPr lvl="0">
              <a:buFont typeface="Arial" pitchFamily="34" charset="0"/>
              <a:buChar char="•"/>
            </a:pPr>
            <a:r>
              <a:rPr lang="en-US" dirty="0"/>
              <a:t>C</a:t>
            </a:r>
            <a:r>
              <a:rPr lang="en-US" dirty="0" smtClean="0"/>
              <a:t>lose KBMA</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04A683C3-6127-4241-A2CB-00C0FE348255}" type="slidenum">
              <a:rPr lang="en-US" smtClean="0">
                <a:solidFill>
                  <a:srgbClr val="FFFFFF"/>
                </a:solidFill>
              </a:rPr>
              <a:pPr>
                <a:defRPr/>
              </a:pPr>
              <a:t>9</a:t>
            </a:fld>
            <a:endParaRPr lang="en-US">
              <a:solidFill>
                <a:srgbClr val="FFFFFF"/>
              </a:solidFill>
            </a:endParaRPr>
          </a:p>
        </p:txBody>
      </p:sp>
    </p:spTree>
    <p:extLst>
      <p:ext uri="{BB962C8B-B14F-4D97-AF65-F5344CB8AC3E}">
        <p14:creationId xmlns:p14="http://schemas.microsoft.com/office/powerpoint/2010/main" val="2256769417"/>
      </p:ext>
    </p:extLst>
  </p:cSld>
  <p:clrMapOvr>
    <a:masterClrMapping/>
  </p:clrMapOvr>
</p:sld>
</file>

<file path=ppt/theme/theme1.xml><?xml version="1.0" encoding="utf-8"?>
<a:theme xmlns:a="http://schemas.openxmlformats.org/drawingml/2006/main" name="5_Blank Presentation">
  <a:themeElements>
    <a:clrScheme name="">
      <a:dk1>
        <a:srgbClr val="000000"/>
      </a:dk1>
      <a:lt1>
        <a:srgbClr val="FFFFFF"/>
      </a:lt1>
      <a:dk2>
        <a:srgbClr val="000000"/>
      </a:dk2>
      <a:lt2>
        <a:srgbClr val="767878"/>
      </a:lt2>
      <a:accent1>
        <a:srgbClr val="126AB6"/>
      </a:accent1>
      <a:accent2>
        <a:srgbClr val="F37F27"/>
      </a:accent2>
      <a:accent3>
        <a:srgbClr val="FFFFFF"/>
      </a:accent3>
      <a:accent4>
        <a:srgbClr val="000000"/>
      </a:accent4>
      <a:accent5>
        <a:srgbClr val="AAB9D7"/>
      </a:accent5>
      <a:accent6>
        <a:srgbClr val="DC7222"/>
      </a:accent6>
      <a:hlink>
        <a:srgbClr val="2F3B40"/>
      </a:hlink>
      <a:folHlink>
        <a:srgbClr val="CCCFCE"/>
      </a:folHlink>
    </a:clrScheme>
    <a:fontScheme name="5_Blank Presentation">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Blank Presentation">
  <a:themeElements>
    <a:clrScheme name="">
      <a:dk1>
        <a:srgbClr val="000000"/>
      </a:dk1>
      <a:lt1>
        <a:srgbClr val="FFFFFF"/>
      </a:lt1>
      <a:dk2>
        <a:srgbClr val="000000"/>
      </a:dk2>
      <a:lt2>
        <a:srgbClr val="767878"/>
      </a:lt2>
      <a:accent1>
        <a:srgbClr val="126AB6"/>
      </a:accent1>
      <a:accent2>
        <a:srgbClr val="F37F27"/>
      </a:accent2>
      <a:accent3>
        <a:srgbClr val="FFFFFF"/>
      </a:accent3>
      <a:accent4>
        <a:srgbClr val="000000"/>
      </a:accent4>
      <a:accent5>
        <a:srgbClr val="AAB9D7"/>
      </a:accent5>
      <a:accent6>
        <a:srgbClr val="DC7222"/>
      </a:accent6>
      <a:hlink>
        <a:srgbClr val="2F3B40"/>
      </a:hlink>
      <a:folHlink>
        <a:srgbClr val="CCCFCE"/>
      </a:folHlink>
    </a:clrScheme>
    <a:fontScheme name="2_Blank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65" charset="0"/>
            <a:ea typeface="ＭＳ Ｐゴシック" pitchFamily="-65" charset="-128"/>
            <a:cs typeface="ＭＳ Ｐゴシック" pitchFamily="-65"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2960</TotalTime>
  <Words>1252</Words>
  <Application>Microsoft Office PowerPoint</Application>
  <PresentationFormat>On-screen Show (4:3)</PresentationFormat>
  <Paragraphs>175</Paragraphs>
  <Slides>27</Slides>
  <Notes>0</Notes>
  <HiddenSlides>0</HiddenSlides>
  <MMClips>0</MMClips>
  <ScaleCrop>false</ScaleCrop>
  <HeadingPairs>
    <vt:vector size="4" baseType="variant">
      <vt:variant>
        <vt:lpstr>Theme</vt:lpstr>
      </vt:variant>
      <vt:variant>
        <vt:i4>2</vt:i4>
      </vt:variant>
      <vt:variant>
        <vt:lpstr>Slide Titles</vt:lpstr>
      </vt:variant>
      <vt:variant>
        <vt:i4>27</vt:i4>
      </vt:variant>
    </vt:vector>
  </HeadingPairs>
  <TitlesOfParts>
    <vt:vector size="29" baseType="lpstr">
      <vt:lpstr>5_Blank Presentation</vt:lpstr>
      <vt:lpstr>2_Blank Presentation</vt:lpstr>
      <vt:lpstr>KBMA End User Module</vt:lpstr>
      <vt:lpstr>What is KBMA?</vt:lpstr>
      <vt:lpstr>KBMA is Being Implemented in the Inpatient Areas</vt:lpstr>
      <vt:lpstr>Who is NOT implementing KBMA?</vt:lpstr>
      <vt:lpstr>Five Rights of Medication Administration and KBMA</vt:lpstr>
      <vt:lpstr>Five Rights of Medication Administration and KBMA (cont.)</vt:lpstr>
      <vt:lpstr>Our Medication Errors</vt:lpstr>
      <vt:lpstr>KBMA General Workflow</vt:lpstr>
      <vt:lpstr>KBMA General Workflow</vt:lpstr>
      <vt:lpstr>Next slide shows the layout of the KBMA Screen</vt:lpstr>
      <vt:lpstr>KBMA Layout</vt:lpstr>
      <vt:lpstr>Examples of Medication Bar Codes</vt:lpstr>
      <vt:lpstr>PROTECT THE BARCODE! </vt:lpstr>
      <vt:lpstr>Bar Code Scanners</vt:lpstr>
      <vt:lpstr>Brand New on the Market</vt:lpstr>
      <vt:lpstr>Barcode Reading Techniques</vt:lpstr>
      <vt:lpstr>The KBMA Icon on the eMAR/WLM</vt:lpstr>
      <vt:lpstr>KBMA – Scan Patient (After clicking the KBMA Icon)</vt:lpstr>
      <vt:lpstr>KBMA displays a 2-hour window of time</vt:lpstr>
      <vt:lpstr>KBMA Icons</vt:lpstr>
      <vt:lpstr>KBMA Glossary</vt:lpstr>
      <vt:lpstr>KBMA Glossary Continued</vt:lpstr>
      <vt:lpstr> Alerts Workflow</vt:lpstr>
      <vt:lpstr>Scan Warnings Workflow</vt:lpstr>
      <vt:lpstr>Alerts and Scan Warnings</vt:lpstr>
      <vt:lpstr>If you need help, use your Vocera to: “Call Bar Code Help”</vt:lpstr>
      <vt:lpstr>Thank you!!</vt:lpstr>
    </vt:vector>
  </TitlesOfParts>
  <Company>El Camino Hospital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DIF Management</dc:title>
  <dc:creator>Chris Tarver</dc:creator>
  <cp:lastModifiedBy>Chris Tarver</cp:lastModifiedBy>
  <cp:revision>64</cp:revision>
  <dcterms:created xsi:type="dcterms:W3CDTF">2011-09-07T14:40:32Z</dcterms:created>
  <dcterms:modified xsi:type="dcterms:W3CDTF">2012-10-17T13:51:37Z</dcterms:modified>
</cp:coreProperties>
</file>