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  <p:sldId id="266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4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3E1F5-C374-4F93-9C9C-93BB5F6FA911}" type="datetimeFigureOut">
              <a:rPr lang="en-US" smtClean="0"/>
              <a:pPr/>
              <a:t>6/27/2013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68E85-3A7A-436D-8BED-286EAF4E5E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68E85-3A7A-436D-8BED-286EAF4E5EB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68E85-3A7A-436D-8BED-286EAF4E5EB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68E85-3A7A-436D-8BED-286EAF4E5EB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68E85-3A7A-436D-8BED-286EAF4E5EB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68E85-3A7A-436D-8BED-286EAF4E5EB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68E85-3A7A-436D-8BED-286EAF4E5EB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68E85-3A7A-436D-8BED-286EAF4E5EB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E3FFC-6520-4C66-9636-86EE82D3733A}" type="datetimeFigureOut">
              <a:rPr lang="en-US" smtClean="0"/>
              <a:pPr/>
              <a:t>6/27/2013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A89470-338C-43D9-92B3-1FB6CE328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E3FFC-6520-4C66-9636-86EE82D3733A}" type="datetimeFigureOut">
              <a:rPr lang="en-US" smtClean="0"/>
              <a:pPr/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A89470-338C-43D9-92B3-1FB6CE328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E3FFC-6520-4C66-9636-86EE82D3733A}" type="datetimeFigureOut">
              <a:rPr lang="en-US" smtClean="0"/>
              <a:pPr/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A89470-338C-43D9-92B3-1FB6CE328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E3FFC-6520-4C66-9636-86EE82D3733A}" type="datetimeFigureOut">
              <a:rPr lang="en-US" smtClean="0"/>
              <a:pPr/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A89470-338C-43D9-92B3-1FB6CE328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E3FFC-6520-4C66-9636-86EE82D3733A}" type="datetimeFigureOut">
              <a:rPr lang="en-US" smtClean="0"/>
              <a:pPr/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A89470-338C-43D9-92B3-1FB6CE328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E3FFC-6520-4C66-9636-86EE82D3733A}" type="datetimeFigureOut">
              <a:rPr lang="en-US" smtClean="0"/>
              <a:pPr/>
              <a:t>6/27/2013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A89470-338C-43D9-92B3-1FB6CE328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E3FFC-6520-4C66-9636-86EE82D3733A}" type="datetimeFigureOut">
              <a:rPr lang="en-US" smtClean="0"/>
              <a:pPr/>
              <a:t>6/27/2013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A89470-338C-43D9-92B3-1FB6CE328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E3FFC-6520-4C66-9636-86EE82D3733A}" type="datetimeFigureOut">
              <a:rPr lang="en-US" smtClean="0"/>
              <a:pPr/>
              <a:t>6/27/2013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A89470-338C-43D9-92B3-1FB6CE328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E3FFC-6520-4C66-9636-86EE82D3733A}" type="datetimeFigureOut">
              <a:rPr lang="en-US" smtClean="0"/>
              <a:pPr/>
              <a:t>6/27/2013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A89470-338C-43D9-92B3-1FB6CE328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E3FFC-6520-4C66-9636-86EE82D3733A}" type="datetimeFigureOut">
              <a:rPr lang="en-US" smtClean="0"/>
              <a:pPr/>
              <a:t>6/27/2013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A89470-338C-43D9-92B3-1FB6CE328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E3FFC-6520-4C66-9636-86EE82D3733A}" type="datetimeFigureOut">
              <a:rPr lang="en-US" smtClean="0"/>
              <a:pPr/>
              <a:t>6/27/2013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A89470-338C-43D9-92B3-1FB6CE328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31E3FFC-6520-4C66-9636-86EE82D3733A}" type="datetimeFigureOut">
              <a:rPr lang="en-US" smtClean="0"/>
              <a:pPr/>
              <a:t>6/27/2013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3A89470-338C-43D9-92B3-1FB6CE328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21526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       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The Development of a Profession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                        Chapter One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             Catherine </a:t>
            </a:r>
            <a:r>
              <a:rPr lang="en-US" dirty="0" err="1" smtClean="0"/>
              <a:t>Hrycyk</a:t>
            </a:r>
            <a:r>
              <a:rPr lang="en-US" dirty="0" smtClean="0"/>
              <a:t>, </a:t>
            </a:r>
            <a:r>
              <a:rPr lang="en-US" dirty="0" err="1" smtClean="0"/>
              <a:t>MScN</a:t>
            </a:r>
            <a:endParaRPr lang="en-US" dirty="0" smtClean="0"/>
          </a:p>
          <a:p>
            <a:r>
              <a:rPr lang="en-US" smtClean="0"/>
              <a:t>                         Nursing 50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Nursing as a Profession when measured against ‘Professional Traits’….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Professional Identity and Development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2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-many nurses still view nursing as a job rather than as their life’s work (probably because it is not recognized as a true profession!)   </a:t>
            </a:r>
            <a:endParaRPr lang="en-US" sz="2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Two tired, overworked nurses sleeping between roun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Two tired, overworked nurses sleeping between roun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 descr="C:\Users\CATHER~1\AppData\Local\Temp\MP9004265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4114800"/>
            <a:ext cx="19812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So, is nursing a profession?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It’s pretty close but still lacking in a few areas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Main area is education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It will be hard to claim that nursing is a full profession until the entry level is a BS degree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Public still does not see nursing as a profession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               </a:t>
            </a:r>
            <a:b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     Members of the Healthcare Team</a:t>
            </a:r>
            <a:endParaRPr lang="en-US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Table 1.1 (on page 11) reviews the </a:t>
            </a:r>
            <a:r>
              <a:rPr lang="en-US" sz="2800" i="1" dirty="0" smtClean="0"/>
              <a:t>non-nursing</a:t>
            </a:r>
            <a:r>
              <a:rPr lang="en-US" sz="2800" dirty="0" smtClean="0"/>
              <a:t> members.  Please review.</a:t>
            </a:r>
          </a:p>
          <a:p>
            <a:r>
              <a:rPr lang="en-US" sz="2800" dirty="0" smtClean="0"/>
              <a:t>UAP- unlicensed assistive personnel (CNA)</a:t>
            </a:r>
          </a:p>
          <a:p>
            <a:r>
              <a:rPr lang="en-US" sz="2800" dirty="0" smtClean="0"/>
              <a:t>LPNs- licensed practical nurse</a:t>
            </a:r>
          </a:p>
          <a:p>
            <a:r>
              <a:rPr lang="en-US" sz="2800" dirty="0" smtClean="0"/>
              <a:t>RNs- registered nurse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    </a:t>
            </a:r>
            <a:r>
              <a:rPr lang="en-US" sz="2800" smtClean="0">
                <a:solidFill>
                  <a:srgbClr val="0070C0"/>
                </a:solidFill>
              </a:rPr>
              <a:t>-LPN &amp; RNs </a:t>
            </a:r>
            <a:r>
              <a:rPr lang="en-US" sz="2800" dirty="0" smtClean="0">
                <a:solidFill>
                  <a:srgbClr val="0070C0"/>
                </a:solidFill>
              </a:rPr>
              <a:t>(ADN grads)- technical nurses</a:t>
            </a:r>
          </a:p>
          <a:p>
            <a:r>
              <a:rPr lang="en-US" sz="2800" dirty="0" smtClean="0"/>
              <a:t>BSN, MSN and DNS/PhD- </a:t>
            </a:r>
            <a:r>
              <a:rPr lang="en-US" sz="2800" dirty="0" smtClean="0">
                <a:solidFill>
                  <a:srgbClr val="0070C0"/>
                </a:solidFill>
              </a:rPr>
              <a:t>professional </a:t>
            </a:r>
          </a:p>
          <a:p>
            <a:r>
              <a:rPr lang="en-US" sz="2800" dirty="0" smtClean="0"/>
              <a:t>Advanced Practice Nurses- CNSs, NPs</a:t>
            </a:r>
          </a:p>
          <a:p>
            <a:r>
              <a:rPr lang="en-US" sz="2800" dirty="0" smtClean="0"/>
              <a:t>Case Managers- high-risk, LT health problem coordinators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      Empowerment in Nursing</a:t>
            </a: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power?</a:t>
            </a:r>
          </a:p>
          <a:p>
            <a:pPr lvl="1"/>
            <a:r>
              <a:rPr lang="en-US" dirty="0" smtClean="0"/>
              <a:t>The capacity to exert influence</a:t>
            </a:r>
          </a:p>
          <a:p>
            <a:pPr lvl="1"/>
            <a:r>
              <a:rPr lang="en-US" dirty="0" smtClean="0"/>
              <a:t>The ability to influence other people to do things that they may or may not want to do</a:t>
            </a:r>
          </a:p>
          <a:p>
            <a:pPr>
              <a:buNone/>
            </a:pPr>
            <a:r>
              <a:rPr lang="en-US" dirty="0" smtClean="0"/>
              <a:t>                  </a:t>
            </a:r>
          </a:p>
          <a:p>
            <a:pPr>
              <a:buNone/>
            </a:pPr>
            <a:r>
              <a:rPr lang="en-US" dirty="0" smtClean="0"/>
              <a:t>                            </a:t>
            </a:r>
            <a:endParaRPr lang="en-US" dirty="0"/>
          </a:p>
        </p:txBody>
      </p:sp>
      <p:pic>
        <p:nvPicPr>
          <p:cNvPr id="27652" name="Picture 4" descr="C:\Users\CATHER~1\AppData\Local\Temp\MP90040034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3810000"/>
            <a:ext cx="3901440" cy="2599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             Origins of Power</a:t>
            </a: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Referent</a:t>
            </a:r>
            <a:r>
              <a:rPr lang="en-US" dirty="0" smtClean="0"/>
              <a:t>:  depends on establishing and maintaining a close personal relationship with someone.  (nurses therapeutic relationship with clients)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Expert</a:t>
            </a:r>
            <a:r>
              <a:rPr lang="en-US" dirty="0" smtClean="0"/>
              <a:t>:  derived from knowledge, skill or expertise. (nurse’s education &amp; experience ↑ their expert power)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Coercive</a:t>
            </a:r>
            <a:r>
              <a:rPr lang="en-US" dirty="0" smtClean="0"/>
              <a:t>:  the ability to punish, withhold rewards &amp; threaten punishment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effectLst/>
                <a:latin typeface="Arial" pitchFamily="34" charset="0"/>
                <a:cs typeface="Arial" pitchFamily="34" charset="0"/>
              </a:rPr>
              <a:t>         </a:t>
            </a:r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Origins of Power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648200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Reward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:  ability of one person to grant another some type of reward for specific behaviors/ changes in behavior (praise)</a:t>
            </a:r>
          </a:p>
          <a:p>
            <a:r>
              <a:rPr lang="en-US" sz="3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Legitimate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:  legislative or legal act that gives an individual or organization a right to make decisions that they might not otherwise have authority to make (license of nurse)</a:t>
            </a:r>
          </a:p>
          <a:p>
            <a:r>
              <a:rPr lang="en-US" sz="3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Collective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:  professional organization is focal point for this source of power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 How to Increase Power in Nursing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Professional unity! (ANA= 2.7 million)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Political activities! (related to </a:t>
            </a:r>
            <a:r>
              <a:rPr lang="en-US" i="1" dirty="0" smtClean="0"/>
              <a:t>practice</a:t>
            </a:r>
            <a:r>
              <a:rPr lang="en-US" dirty="0" smtClean="0"/>
              <a:t> </a:t>
            </a:r>
            <a:r>
              <a:rPr lang="en-US" i="1" dirty="0" smtClean="0"/>
              <a:t>issues</a:t>
            </a:r>
            <a:r>
              <a:rPr lang="en-US" dirty="0" smtClean="0"/>
              <a:t>. We are the experts)</a:t>
            </a:r>
          </a:p>
          <a:p>
            <a:endParaRPr lang="en-US" dirty="0" smtClean="0"/>
          </a:p>
          <a:p>
            <a:r>
              <a:rPr lang="en-US" dirty="0" smtClean="0"/>
              <a:t>Accountability and professionalism! (establish standards &amp; evaluation)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Networking!  (support system.  “Old boy”)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See you next class……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Please do your readings &amp; bring thoughtful questions!</a:t>
            </a:r>
          </a:p>
          <a:p>
            <a:pPr>
              <a:buNone/>
            </a:pPr>
            <a:r>
              <a:rPr lang="en-US" dirty="0" smtClean="0"/>
              <a:t>                                            </a:t>
            </a:r>
            <a:endParaRPr lang="en-US" dirty="0"/>
          </a:p>
        </p:txBody>
      </p:sp>
      <p:pic>
        <p:nvPicPr>
          <p:cNvPr id="28676" name="Picture 4" descr="C:\Users\CATHER~1\AppData\Local\Temp\MP9001851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962400"/>
            <a:ext cx="1594104" cy="1981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05000"/>
            <a:ext cx="7498080" cy="4343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Topics for today:</a:t>
            </a:r>
            <a:endParaRPr lang="en-US" sz="1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-Professionalism terminology</a:t>
            </a:r>
          </a:p>
          <a:p>
            <a:pPr>
              <a:buNone/>
            </a:pPr>
            <a:r>
              <a:rPr lang="en-US" dirty="0" smtClean="0"/>
              <a:t>     -Nursing as a profession</a:t>
            </a:r>
          </a:p>
          <a:p>
            <a:pPr>
              <a:buNone/>
            </a:pPr>
            <a:r>
              <a:rPr lang="en-US" dirty="0" smtClean="0"/>
              <a:t>     -Members of the healthcare team</a:t>
            </a:r>
          </a:p>
          <a:p>
            <a:pPr>
              <a:buNone/>
            </a:pPr>
            <a:r>
              <a:rPr lang="en-US" dirty="0" smtClean="0"/>
              <a:t>     -Power </a:t>
            </a:r>
            <a:r>
              <a:rPr lang="en-US" smtClean="0"/>
              <a:t>&amp; empowerment of nurses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Professionalism Terminology</a:t>
            </a: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Position</a:t>
            </a:r>
            <a:r>
              <a:rPr lang="en-US" dirty="0" smtClean="0"/>
              <a:t>: a group of tasks assigned to one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individual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Job: a group of positions that are similar in type and level of work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Occupation: a group of jobs that are similar in type of work and are found throughout an industry</a:t>
            </a:r>
            <a:endParaRPr lang="en-US" sz="2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Professionalism Terminology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Profession: a type of occupation that meets certain criteria that raise it to a level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above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an occupation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Professional:  a person who belongs to and practices a profession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Professionalism:  the demonstration of high-level personal, ethical and skill characteristics of a member of a profession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nursing’s </a:t>
            </a:r>
            <a:r>
              <a:rPr lang="en-US" i="1" dirty="0" smtClean="0"/>
              <a:t>public image </a:t>
            </a:r>
            <a:r>
              <a:rPr lang="en-US" dirty="0" smtClean="0"/>
              <a:t>when it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comes</a:t>
            </a:r>
            <a:r>
              <a:rPr lang="en-US" dirty="0" smtClean="0"/>
              <a:t> to being viewed as a profession?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5" name="Picture 2" descr="C:\Users\Catherine\Desktop\Clip Art\nurse_giving_medicin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200400"/>
            <a:ext cx="1597260" cy="1404937"/>
          </a:xfrm>
          <a:prstGeom prst="rect">
            <a:avLst/>
          </a:prstGeom>
          <a:noFill/>
        </p:spPr>
      </p:pic>
      <p:pic>
        <p:nvPicPr>
          <p:cNvPr id="1027" name="Picture 3" descr="C:\Users\Catherine\Desktop\Clip Art\nurse with syring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4495800"/>
            <a:ext cx="1527464" cy="1714500"/>
          </a:xfrm>
          <a:prstGeom prst="rect">
            <a:avLst/>
          </a:prstGeom>
          <a:noFill/>
        </p:spPr>
      </p:pic>
      <p:sp>
        <p:nvSpPr>
          <p:cNvPr id="1029" name="AutoShape 5" descr="Four hospital workers standing in a ro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C:\Users\CATHER~1\AppData\Local\Temp\MP90044846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4191000" y="3429000"/>
            <a:ext cx="1905000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Nursing as a Profession when measured against ‘Professional Traits’….</a:t>
            </a:r>
            <a:endParaRPr lang="en-US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05000"/>
            <a:ext cx="7498080" cy="457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High intellectual level of functioning   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-nurses use assessment skills, critical thinking, make judgments, use of advanced technology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High level of individual responsibility and accountability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-nurses accept and must demonstrate high levels of individual responsibility for the care and services they provide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Nursing as a Profession when measured against ‘Professional Traits’….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648200"/>
          </a:xfrm>
        </p:spPr>
        <p:txBody>
          <a:bodyPr>
            <a:normAutofit fontScale="92500"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Specialized body of knowledge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-compiled through the research efforts of nurses that hold advanced degrees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Evidence-based practice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-interventions based on data from research that demonstrates that they are appropriate and successful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Public service/ altruistic activities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-</a:t>
            </a: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nurses working in remote areas, care for sick and dying, working shifts and weekends</a:t>
            </a:r>
            <a:endParaRPr lang="en-US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Nursing as a Profession when measured against ‘Professional Traits’….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Well Organized and Strong Representation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-NLN, ANA.  Organized, but not strongest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Have a Code of Ethics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-published 1</a:t>
            </a:r>
            <a:r>
              <a:rPr lang="en-US" sz="2800" baseline="30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st</a:t>
            </a: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in 1971, but updated to reflect current healthcare and </a:t>
            </a:r>
            <a:r>
              <a:rPr lang="en-US" sz="28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nsg</a:t>
            </a: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practice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Competency and Professional Licensure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-national licensing exam to demonstrate qualification.  Legal activity regulated by state practice act and governing boards</a:t>
            </a:r>
            <a:endParaRPr lang="en-US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Nursing as a Profession when measured against ‘Professional Traits’….</a:t>
            </a: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648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/>
              <a:t>Entry Level of Education for Practice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       -nursing only major discipline that does not require a baccalaureate degree in order to obtain licensure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Autonomy and Independence of Practice</a:t>
            </a:r>
          </a:p>
          <a:p>
            <a:pPr>
              <a:buNone/>
            </a:pP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rgbClr val="0070C0"/>
                </a:solidFill>
              </a:rPr>
              <a:t>-nursing is independent and interdependent.  Some advanced practice nurses establish their own practices. </a:t>
            </a:r>
            <a:r>
              <a:rPr lang="en-US" sz="2800" i="1" dirty="0" smtClean="0">
                <a:solidFill>
                  <a:srgbClr val="0070C0"/>
                </a:solidFill>
              </a:rPr>
              <a:t> Other </a:t>
            </a:r>
            <a:r>
              <a:rPr lang="en-US" sz="2800" dirty="0" smtClean="0">
                <a:solidFill>
                  <a:srgbClr val="0070C0"/>
                </a:solidFill>
              </a:rPr>
              <a:t>professions need to recognize nursing as having practitioners who practice independently to be considered a ‘</a:t>
            </a:r>
            <a:r>
              <a:rPr lang="en-US" sz="2800" i="1" dirty="0" smtClean="0">
                <a:solidFill>
                  <a:srgbClr val="0070C0"/>
                </a:solidFill>
              </a:rPr>
              <a:t>true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i="1" dirty="0" smtClean="0">
                <a:solidFill>
                  <a:srgbClr val="0070C0"/>
                </a:solidFill>
              </a:rPr>
              <a:t>profession</a:t>
            </a:r>
            <a:r>
              <a:rPr lang="en-US" sz="2800" dirty="0" smtClean="0">
                <a:solidFill>
                  <a:srgbClr val="0070C0"/>
                </a:solidFill>
              </a:rPr>
              <a:t>’.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222</TotalTime>
  <Words>818</Words>
  <Application>Microsoft Office PowerPoint</Application>
  <PresentationFormat>On-screen Show (4:3)</PresentationFormat>
  <Paragraphs>99</Paragraphs>
  <Slides>17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Solstice</vt:lpstr>
      <vt:lpstr>         The Development of a Profession                          Chapter One</vt:lpstr>
      <vt:lpstr>PowerPoint Presentation</vt:lpstr>
      <vt:lpstr>Professionalism Terminology</vt:lpstr>
      <vt:lpstr>Professionalism Terminology</vt:lpstr>
      <vt:lpstr>PowerPoint Presentation</vt:lpstr>
      <vt:lpstr>Nursing as a Profession when measured against ‘Professional Traits’….</vt:lpstr>
      <vt:lpstr>Nursing as a Profession when measured against ‘Professional Traits’….</vt:lpstr>
      <vt:lpstr>Nursing as a Profession when measured against ‘Professional Traits’….</vt:lpstr>
      <vt:lpstr>Nursing as a Profession when measured against ‘Professional Traits’….</vt:lpstr>
      <vt:lpstr>Nursing as a Profession when measured against ‘Professional Traits’….</vt:lpstr>
      <vt:lpstr>So, is nursing a profession?</vt:lpstr>
      <vt:lpstr>                     Members of the Healthcare Team</vt:lpstr>
      <vt:lpstr>      Empowerment in Nursing</vt:lpstr>
      <vt:lpstr>             Origins of Power</vt:lpstr>
      <vt:lpstr>         Origins of Power</vt:lpstr>
      <vt:lpstr> How to Increase Power in Nursing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Professionalism in Nursing                         Chapter One</dc:title>
  <dc:creator>Catherine</dc:creator>
  <cp:lastModifiedBy>a</cp:lastModifiedBy>
  <cp:revision>30</cp:revision>
  <dcterms:created xsi:type="dcterms:W3CDTF">2013-04-11T01:42:35Z</dcterms:created>
  <dcterms:modified xsi:type="dcterms:W3CDTF">2013-06-27T22:08:40Z</dcterms:modified>
</cp:coreProperties>
</file>