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2" r:id="rId9"/>
    <p:sldId id="264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62" autoAdjust="0"/>
  </p:normalViewPr>
  <p:slideViewPr>
    <p:cSldViewPr>
      <p:cViewPr varScale="1">
        <p:scale>
          <a:sx n="77" d="100"/>
          <a:sy n="77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2558D-A3BC-406E-ABEA-CADF391FAA8A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82ABA-906B-44F4-89D2-0D753AB8D2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4454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C6DB3BD-EF7D-4984-B3FD-296EED486F15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09600"/>
            <a:ext cx="8153400" cy="3124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    </a:t>
            </a:r>
            <a:r>
              <a:rPr lang="en-US" sz="3200" dirty="0" smtClean="0">
                <a:effectLst/>
              </a:rPr>
              <a:t>Communication, Negotiation and Conflict Resolution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200" smtClean="0"/>
              <a:t>C</a:t>
            </a:r>
            <a:r>
              <a:rPr lang="en-US" sz="3200" smtClean="0">
                <a:effectLst/>
              </a:rPr>
              <a:t>hapter </a:t>
            </a:r>
            <a:r>
              <a:rPr lang="en-US" sz="3200" smtClean="0">
                <a:effectLst/>
              </a:rPr>
              <a:t>Twelve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876800"/>
            <a:ext cx="740664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r>
              <a:rPr lang="en-US" dirty="0" smtClean="0"/>
              <a:t>                             Nursing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and Governance</a:t>
            </a:r>
            <a:endParaRPr lang="en-US" sz="3600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establishment and maintenance of social, political and economic arrangements by which nurses maintain control over their practice, their discipline, their working conditions, and their professional affairs</a:t>
            </a:r>
          </a:p>
          <a:p>
            <a:pPr>
              <a:buNone/>
            </a:pPr>
            <a:r>
              <a:rPr lang="en-US" dirty="0" smtClean="0"/>
              <a:t>Not just ‘bottom rung’ input any more!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Catherine\Desktop\image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62000"/>
            <a:ext cx="7248377" cy="5577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Nurses’ Role in Governance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-self-governance is a concept that is important to all professions!</a:t>
            </a:r>
          </a:p>
          <a:p>
            <a:pPr>
              <a:buNone/>
            </a:pPr>
            <a:r>
              <a:rPr lang="en-US" dirty="0" smtClean="0"/>
              <a:t>-as nursing responsibilities ↑ with advancing technology and changes in the healthcare system, nurses now recognize that their </a:t>
            </a:r>
            <a:r>
              <a:rPr lang="en-US" i="1" dirty="0" smtClean="0"/>
              <a:t>responsibilities</a:t>
            </a:r>
            <a:r>
              <a:rPr lang="en-US" dirty="0" smtClean="0"/>
              <a:t> far exceed their </a:t>
            </a:r>
            <a:r>
              <a:rPr lang="en-US" i="1" dirty="0" smtClean="0"/>
              <a:t>authority</a:t>
            </a:r>
            <a:r>
              <a:rPr lang="en-US" dirty="0" smtClean="0"/>
              <a:t> to influence their own practice</a:t>
            </a:r>
          </a:p>
          <a:p>
            <a:pPr>
              <a:buNone/>
            </a:pPr>
            <a:r>
              <a:rPr lang="en-US" dirty="0" smtClean="0"/>
              <a:t>-nurses have challenged the traditional governance structure at a number of levels with varying success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Nurses’ Role in Governance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714488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-many nursing administrator positions have now moved into positions of power in the healthcare system (earlier slide!)</a:t>
            </a:r>
          </a:p>
          <a:p>
            <a:pPr>
              <a:buNone/>
            </a:pPr>
            <a:r>
              <a:rPr lang="en-US" dirty="0" smtClean="0"/>
              <a:t>-nurses have gained ↑ control over their practice by fostering change in the organizational structure of facilities:</a:t>
            </a:r>
          </a:p>
          <a:p>
            <a:pPr>
              <a:buNone/>
            </a:pPr>
            <a:r>
              <a:rPr lang="en-US" dirty="0" smtClean="0"/>
              <a:t>      *decentralization of authority</a:t>
            </a:r>
          </a:p>
          <a:p>
            <a:pPr>
              <a:buNone/>
            </a:pPr>
            <a:r>
              <a:rPr lang="en-US" dirty="0" smtClean="0"/>
              <a:t>      * ID of professional nurses as peers</a:t>
            </a:r>
          </a:p>
          <a:p>
            <a:pPr>
              <a:buNone/>
            </a:pPr>
            <a:r>
              <a:rPr lang="en-US" dirty="0" smtClean="0"/>
              <a:t>      *↑ responsibility for directing and</a:t>
            </a:r>
          </a:p>
          <a:p>
            <a:pPr>
              <a:buNone/>
            </a:pPr>
            <a:r>
              <a:rPr lang="en-US" dirty="0" smtClean="0"/>
              <a:t>        planning care given to client in facility</a:t>
            </a:r>
          </a:p>
          <a:p>
            <a:pPr>
              <a:buNone/>
            </a:pPr>
            <a:r>
              <a:rPr lang="en-US" dirty="0" smtClean="0"/>
              <a:t>      *agreement on the philosophy &amp; goals</a:t>
            </a:r>
          </a:p>
          <a:p>
            <a:pPr>
              <a:buNone/>
            </a:pPr>
            <a:r>
              <a:rPr lang="en-US" dirty="0" smtClean="0"/>
              <a:t>        of nursing care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Alternative Models for Governance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dirty="0" smtClean="0"/>
              <a:t>*Board of Nursing Model</a:t>
            </a:r>
          </a:p>
          <a:p>
            <a:pPr>
              <a:buNone/>
            </a:pPr>
            <a:r>
              <a:rPr lang="en-US" sz="3000" dirty="0" smtClean="0"/>
              <a:t>   -deals with matters like credentials and standards of care</a:t>
            </a:r>
          </a:p>
          <a:p>
            <a:pPr>
              <a:buNone/>
            </a:pPr>
            <a:r>
              <a:rPr lang="en-US" sz="3000" dirty="0" smtClean="0"/>
              <a:t>   -creates a large number of admin. personnel</a:t>
            </a:r>
          </a:p>
          <a:p>
            <a:pPr>
              <a:buNone/>
            </a:pPr>
            <a:r>
              <a:rPr lang="en-US" sz="3000" dirty="0" smtClean="0"/>
              <a:t>   -nursing structure is similar to medical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3000" dirty="0" smtClean="0"/>
              <a:t>*Contracting for Nursing Services Model</a:t>
            </a:r>
          </a:p>
          <a:p>
            <a:pPr>
              <a:buNone/>
            </a:pPr>
            <a:r>
              <a:rPr lang="en-US" sz="3000" dirty="0" smtClean="0"/>
              <a:t>   -fee-for-service: bill for nursing care separately</a:t>
            </a:r>
          </a:p>
          <a:p>
            <a:pPr>
              <a:buNone/>
            </a:pPr>
            <a:r>
              <a:rPr lang="en-US" sz="3000" dirty="0" smtClean="0"/>
              <a:t>   -difficult to implement (hard to set pay scale, ensuring adequate staffing, paying ancillary help)</a:t>
            </a:r>
          </a:p>
          <a:p>
            <a:pPr>
              <a:buNone/>
            </a:pPr>
            <a:r>
              <a:rPr lang="en-US" sz="3000" dirty="0" smtClean="0"/>
              <a:t>   -administration would then lose control over the nursing staff</a:t>
            </a:r>
          </a:p>
          <a:p>
            <a:pPr>
              <a:buNone/>
            </a:pPr>
            <a:r>
              <a:rPr lang="en-US" sz="3000" dirty="0" smtClean="0"/>
              <a:t>    </a:t>
            </a:r>
            <a:endParaRPr lang="en-US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Alternative Models for Governance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0010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*Shared Governance</a:t>
            </a:r>
          </a:p>
          <a:p>
            <a:pPr>
              <a:buNone/>
            </a:pPr>
            <a:r>
              <a:rPr lang="en-US" sz="2800" dirty="0" smtClean="0"/>
              <a:t>   -power and authority are transferred to nursing staff rather than being seated in nursing administration</a:t>
            </a:r>
          </a:p>
          <a:p>
            <a:pPr>
              <a:buNone/>
            </a:pPr>
            <a:r>
              <a:rPr lang="en-US" sz="2800" dirty="0" smtClean="0"/>
              <a:t>   -decentralization of the nursing administration structure is the key!</a:t>
            </a:r>
          </a:p>
          <a:p>
            <a:pPr>
              <a:buNone/>
            </a:pPr>
            <a:r>
              <a:rPr lang="en-US" sz="2800" dirty="0" smtClean="0"/>
              <a:t>   -goal- involve professional nurses in the decision-making process at all levels to ensure that their knowledge and expertise are used to deliver the highest quality of care possible</a:t>
            </a:r>
          </a:p>
          <a:p>
            <a:pPr>
              <a:buNone/>
            </a:pPr>
            <a:r>
              <a:rPr lang="en-US" sz="2800" dirty="0" smtClean="0"/>
              <a:t>  -source of power is in the clinical areas rather than administrative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06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Professional nurses have the </a:t>
            </a:r>
            <a:r>
              <a:rPr lang="en-US" b="1" dirty="0" smtClean="0">
                <a:effectLst/>
              </a:rPr>
              <a:t>power</a:t>
            </a:r>
            <a:r>
              <a:rPr lang="en-US" dirty="0" smtClean="0">
                <a:effectLst/>
              </a:rPr>
              <a:t> to produce change and deal with the future of healthcare successfully if they </a:t>
            </a:r>
            <a:r>
              <a:rPr lang="en-US" b="1" dirty="0" smtClean="0">
                <a:effectLst/>
              </a:rPr>
              <a:t>get involved</a:t>
            </a:r>
            <a:r>
              <a:rPr lang="en-US" dirty="0" smtClean="0">
                <a:effectLst/>
              </a:rPr>
              <a:t>!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How?</a:t>
            </a:r>
            <a:endParaRPr lang="en-US" dirty="0">
              <a:effectLst/>
            </a:endParaRPr>
          </a:p>
        </p:txBody>
      </p:sp>
      <p:pic>
        <p:nvPicPr>
          <p:cNvPr id="3074" name="Picture 2" descr="C:\Users\Catherine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526972"/>
            <a:ext cx="3400425" cy="28452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066800"/>
            <a:ext cx="7498080" cy="3048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See you next class……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                                             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Please do your readings &amp; bring thoughtful questions!</a:t>
            </a:r>
            <a:endParaRPr lang="en-US" sz="3600" dirty="0"/>
          </a:p>
        </p:txBody>
      </p:sp>
      <p:pic>
        <p:nvPicPr>
          <p:cNvPr id="4098" name="Picture 2" descr="C:\Users\Catherine\Desktop\images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5814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*Goals of collective bargaining</a:t>
            </a:r>
          </a:p>
          <a:p>
            <a:pPr>
              <a:buNone/>
            </a:pPr>
            <a:r>
              <a:rPr lang="en-US" dirty="0" smtClean="0"/>
              <a:t>   *Interest based bargaining</a:t>
            </a:r>
          </a:p>
          <a:p>
            <a:pPr>
              <a:buNone/>
            </a:pPr>
            <a:r>
              <a:rPr lang="en-US" dirty="0" smtClean="0"/>
              <a:t>   *Questions and concerns</a:t>
            </a:r>
          </a:p>
          <a:p>
            <a:pPr>
              <a:buNone/>
            </a:pPr>
            <a:r>
              <a:rPr lang="en-US" dirty="0" smtClean="0"/>
              <a:t>   *Governance</a:t>
            </a:r>
          </a:p>
          <a:p>
            <a:pPr>
              <a:buNone/>
            </a:pPr>
            <a:r>
              <a:rPr lang="en-US" dirty="0" smtClean="0"/>
              <a:t>   *Nurses’ role in governance</a:t>
            </a:r>
          </a:p>
          <a:p>
            <a:pPr>
              <a:buNone/>
            </a:pPr>
            <a:r>
              <a:rPr lang="en-US" dirty="0" smtClean="0"/>
              <a:t>   *Alternative models for governance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Collective Bargaining</a:t>
            </a:r>
            <a:endParaRPr lang="en-US" sz="36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Does the image of nursing conflict with the idea of collective bargaining?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What is collective bargaining?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Should nurses form or join unions?</a:t>
            </a:r>
          </a:p>
          <a:p>
            <a:pPr>
              <a:buNone/>
            </a:pPr>
            <a:r>
              <a:rPr lang="en-US" dirty="0" smtClean="0"/>
              <a:t>    -why?</a:t>
            </a:r>
          </a:p>
          <a:p>
            <a:pPr>
              <a:buNone/>
            </a:pPr>
            <a:r>
              <a:rPr lang="en-US" dirty="0" smtClean="0"/>
              <a:t>    -why not?                           </a:t>
            </a:r>
            <a:endParaRPr lang="en-US" dirty="0"/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91000"/>
            <a:ext cx="3048000" cy="2010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Goals of Collective Bargaining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953000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r>
              <a:rPr lang="en-US" sz="2800" dirty="0" smtClean="0"/>
              <a:t>To equalize power between management and employees</a:t>
            </a:r>
          </a:p>
          <a:p>
            <a:pPr marL="596646" indent="-514350">
              <a:buNone/>
            </a:pPr>
            <a:r>
              <a:rPr lang="en-US" sz="2800" dirty="0" smtClean="0"/>
              <a:t>     -basic economic issues (contract)</a:t>
            </a:r>
          </a:p>
          <a:p>
            <a:pPr marL="596646" indent="-514350">
              <a:buNone/>
            </a:pPr>
            <a:endParaRPr lang="en-US" sz="1000" dirty="0" smtClean="0"/>
          </a:p>
          <a:p>
            <a:pPr marL="596646" indent="-514350">
              <a:buNone/>
            </a:pPr>
            <a:r>
              <a:rPr lang="en-US" sz="2800" dirty="0" smtClean="0"/>
              <a:t>To protect the employee against arbitrary treatment and unfair labor practices </a:t>
            </a:r>
          </a:p>
          <a:p>
            <a:pPr marL="596646" indent="-514350">
              <a:buNone/>
            </a:pPr>
            <a:r>
              <a:rPr lang="en-US" sz="2800" dirty="0" smtClean="0"/>
              <a:t>     -grievance procedure established </a:t>
            </a:r>
          </a:p>
          <a:p>
            <a:pPr marL="596646" indent="-514350">
              <a:buNone/>
            </a:pPr>
            <a:endParaRPr lang="en-US" sz="1000" dirty="0" smtClean="0"/>
          </a:p>
          <a:p>
            <a:pPr marL="596646" indent="-514350">
              <a:buNone/>
            </a:pPr>
            <a:r>
              <a:rPr lang="en-US" sz="2800" dirty="0" smtClean="0"/>
              <a:t>Maintain and promote professional practice</a:t>
            </a:r>
          </a:p>
          <a:p>
            <a:pPr marL="596646" indent="-514350">
              <a:buNone/>
            </a:pPr>
            <a:r>
              <a:rPr lang="en-US" sz="2800" dirty="0" smtClean="0"/>
              <a:t>     -nurses can keep and ↑ control over own professional practice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>
                <a:effectLst/>
              </a:rPr>
              <a:t>Questions about Collective Bargaining</a:t>
            </a:r>
            <a:endParaRPr lang="en-US" sz="3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/>
          <a:lstStyle/>
          <a:p>
            <a:r>
              <a:rPr lang="en-US" dirty="0" smtClean="0"/>
              <a:t>Is it unprofessional?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is ethical? (strikes or work slowdowns = patient abandonment??)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Is it divisive?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Is there a threat to job security?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>
                <a:effectLst/>
              </a:rPr>
              <a:t>Concerns with Collective Bargaining</a:t>
            </a:r>
            <a:endParaRPr lang="en-US" sz="3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Representation- who is to be the representative?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Nursing supervisors- employees or management?</a:t>
            </a:r>
          </a:p>
          <a:p>
            <a:endParaRPr lang="en-US" dirty="0" smtClean="0"/>
          </a:p>
          <a:p>
            <a:r>
              <a:rPr lang="en-US" dirty="0" smtClean="0"/>
              <a:t>1994 Supreme Court decision- LPNs in nursing home in Ohio: supervisors or no?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54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Interest Based Bargaining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*mutual gains, ‘win-win’, or best-practice bargaining- based on the idea that the way to achieve a mutually beneficial contract is to create an environment in which all parties can openly discuss all issues to the fullest extent.  Is this realistic in the ‘real world’?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Interest Based Bargaining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Process:</a:t>
            </a:r>
            <a:br>
              <a:rPr lang="en-US" dirty="0" smtClean="0"/>
            </a:br>
            <a:r>
              <a:rPr lang="en-US" dirty="0" smtClean="0"/>
              <a:t>  -selection of issues</a:t>
            </a:r>
            <a:br>
              <a:rPr lang="en-US" dirty="0" smtClean="0"/>
            </a:br>
            <a:r>
              <a:rPr lang="en-US" dirty="0" smtClean="0"/>
              <a:t>  -discussion of interests</a:t>
            </a:r>
            <a:br>
              <a:rPr lang="en-US" dirty="0" smtClean="0"/>
            </a:br>
            <a:r>
              <a:rPr lang="en-US" dirty="0" smtClean="0"/>
              <a:t>  -generation of options</a:t>
            </a:r>
            <a:br>
              <a:rPr lang="en-US" dirty="0" smtClean="0"/>
            </a:br>
            <a:r>
              <a:rPr lang="en-US" dirty="0" smtClean="0"/>
              <a:t>  -establishment of standards to</a:t>
            </a:r>
          </a:p>
          <a:p>
            <a:pPr>
              <a:buNone/>
            </a:pPr>
            <a:r>
              <a:rPr lang="en-US" dirty="0" smtClean="0"/>
              <a:t>      measure the options</a:t>
            </a:r>
            <a:br>
              <a:rPr lang="en-US" dirty="0" smtClean="0"/>
            </a:br>
            <a:r>
              <a:rPr lang="en-US" dirty="0" smtClean="0"/>
              <a:t>  -measurement of the options</a:t>
            </a:r>
            <a:br>
              <a:rPr lang="en-US" dirty="0" smtClean="0"/>
            </a:br>
            <a:r>
              <a:rPr lang="en-US" dirty="0" smtClean="0"/>
              <a:t>  -development of solution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*steps done jointly = joint decision making</a:t>
            </a:r>
          </a:p>
          <a:p>
            <a:pPr>
              <a:buNone/>
            </a:pPr>
            <a:r>
              <a:rPr lang="en-US" dirty="0" smtClean="0"/>
              <a:t>*positive relationship after contract decided (↓ strikes  with collective bargaining)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Governance</a:t>
            </a:r>
            <a:endParaRPr lang="en-US" sz="3600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66800" y="1524000"/>
            <a:ext cx="3505200" cy="46634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Definition: </a:t>
            </a:r>
          </a:p>
          <a:p>
            <a:pPr>
              <a:buNone/>
            </a:pPr>
            <a:r>
              <a:rPr lang="en-US" dirty="0" smtClean="0"/>
              <a:t>  the arrangement of hierarchy of power within an organization and how power flows through the organization</a:t>
            </a:r>
            <a:endParaRPr lang="en-US" dirty="0"/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057400"/>
            <a:ext cx="4628847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</TotalTime>
  <Words>676</Words>
  <Application>Microsoft Office PowerPoint</Application>
  <PresentationFormat>On-screen Show (4:3)</PresentationFormat>
  <Paragraphs>99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    Communication, Negotiation and Conflict Resolution     Chapter Twelve</vt:lpstr>
      <vt:lpstr>Slide 2</vt:lpstr>
      <vt:lpstr>Collective Bargaining</vt:lpstr>
      <vt:lpstr>Goals of Collective Bargaining</vt:lpstr>
      <vt:lpstr>Questions about Collective Bargaining</vt:lpstr>
      <vt:lpstr>Concerns with Collective Bargaining</vt:lpstr>
      <vt:lpstr>Interest Based Bargaining</vt:lpstr>
      <vt:lpstr>Interest Based Bargaining</vt:lpstr>
      <vt:lpstr>Governance</vt:lpstr>
      <vt:lpstr>Nursing and Governance</vt:lpstr>
      <vt:lpstr>Slide 11</vt:lpstr>
      <vt:lpstr>Nurses’ Role in Governance</vt:lpstr>
      <vt:lpstr>Nurses’ Role in Governance</vt:lpstr>
      <vt:lpstr>Alternative Models for Governance</vt:lpstr>
      <vt:lpstr>Alternative Models for Governance</vt:lpstr>
      <vt:lpstr>Professional nurses have the power to produce change and deal with the future of healthcare successfully if they get involved! How?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and Collective Bargaining                            Chapter 17</dc:title>
  <dc:creator>Catherine</dc:creator>
  <cp:lastModifiedBy>Catherine</cp:lastModifiedBy>
  <cp:revision>23</cp:revision>
  <dcterms:created xsi:type="dcterms:W3CDTF">2013-04-28T21:57:53Z</dcterms:created>
  <dcterms:modified xsi:type="dcterms:W3CDTF">2015-05-02T00:41:04Z</dcterms:modified>
</cp:coreProperties>
</file>