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0" r:id="rId4"/>
    <p:sldId id="262" r:id="rId5"/>
    <p:sldId id="263" r:id="rId6"/>
    <p:sldId id="258" r:id="rId7"/>
    <p:sldId id="259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55" autoAdjust="0"/>
  </p:normalViewPr>
  <p:slideViewPr>
    <p:cSldViewPr>
      <p:cViewPr varScale="1">
        <p:scale>
          <a:sx n="82" d="100"/>
          <a:sy n="82" d="100"/>
        </p:scale>
        <p:origin x="-12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8A847-B9DB-4DF4-BBE0-24E0176E7D1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C92DE-AED7-4FB4-8D29-500441C66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7971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C92DE-AED7-4FB4-8D29-500441C66CB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C92DE-AED7-4FB4-8D29-500441C66CB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C92DE-AED7-4FB4-8D29-500441C66CB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C92DE-AED7-4FB4-8D29-500441C66CB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C92DE-AED7-4FB4-8D29-500441C66CB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C92DE-AED7-4FB4-8D29-500441C66CB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C92DE-AED7-4FB4-8D29-500441C66CB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E144-99F9-4202-B8DB-65B4DAAEB30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ABFCBC-3F7A-43AD-ADA4-FFFB7A7FB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E144-99F9-4202-B8DB-65B4DAAEB30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ABFCBC-3F7A-43AD-ADA4-FFFB7A7FB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E144-99F9-4202-B8DB-65B4DAAEB30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ABFCBC-3F7A-43AD-ADA4-FFFB7A7FB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E144-99F9-4202-B8DB-65B4DAAEB30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ABFCBC-3F7A-43AD-ADA4-FFFB7A7FB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E144-99F9-4202-B8DB-65B4DAAEB30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ABFCBC-3F7A-43AD-ADA4-FFFB7A7FB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E144-99F9-4202-B8DB-65B4DAAEB30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ABFCBC-3F7A-43AD-ADA4-FFFB7A7FB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E144-99F9-4202-B8DB-65B4DAAEB30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ABFCBC-3F7A-43AD-ADA4-FFFB7A7FB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E144-99F9-4202-B8DB-65B4DAAEB30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ABFCBC-3F7A-43AD-ADA4-FFFB7A7FB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E144-99F9-4202-B8DB-65B4DAAEB30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ABFCBC-3F7A-43AD-ADA4-FFFB7A7FB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E144-99F9-4202-B8DB-65B4DAAEB30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ABFCBC-3F7A-43AD-ADA4-FFFB7A7FB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E144-99F9-4202-B8DB-65B4DAAEB30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ABFCBC-3F7A-43AD-ADA4-FFFB7A7FB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C6E144-99F9-4202-B8DB-65B4DAAEB30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EABFCBC-3F7A-43AD-ADA4-FFFB7A7FB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06910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</a:rPr>
              <a:t>Health-Care Delivery Systems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r>
              <a:rPr lang="en-US" sz="3200" smtClean="0">
                <a:effectLst/>
              </a:rPr>
              <a:t>Chapter </a:t>
            </a:r>
            <a:r>
              <a:rPr lang="en-US" sz="3200" smtClean="0">
                <a:effectLst/>
              </a:rPr>
              <a:t>Fourteen</a:t>
            </a:r>
            <a:endParaRPr lang="en-US" sz="32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953000"/>
            <a:ext cx="7620000" cy="1295400"/>
          </a:xfrm>
        </p:spPr>
        <p:txBody>
          <a:bodyPr/>
          <a:lstStyle/>
          <a:p>
            <a:pPr algn="ctr"/>
            <a:r>
              <a:rPr lang="en-US" dirty="0" smtClean="0"/>
              <a:t>Catherine </a:t>
            </a:r>
            <a:r>
              <a:rPr lang="en-US" dirty="0" err="1" smtClean="0"/>
              <a:t>Hrycyk</a:t>
            </a:r>
            <a:r>
              <a:rPr lang="en-US" dirty="0" smtClean="0"/>
              <a:t>, </a:t>
            </a:r>
            <a:r>
              <a:rPr lang="en-US" dirty="0" err="1" smtClean="0"/>
              <a:t>MScN</a:t>
            </a:r>
            <a:endParaRPr lang="en-US" dirty="0" smtClean="0"/>
          </a:p>
          <a:p>
            <a:pPr algn="ctr"/>
            <a:r>
              <a:rPr lang="en-US" dirty="0" smtClean="0"/>
              <a:t>Nursing 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82762"/>
          </a:xfrm>
        </p:spPr>
        <p:txBody>
          <a:bodyPr>
            <a:normAutofit/>
          </a:bodyPr>
          <a:lstStyle/>
          <a:p>
            <a:r>
              <a:rPr lang="en-US" sz="2600" dirty="0" smtClean="0">
                <a:effectLst/>
              </a:rPr>
              <a:t>Primary Nursing:  focuses on the whole person &amp; gives nurses responsibility for ALL of the client’s needs</a:t>
            </a:r>
            <a:endParaRPr lang="en-US" sz="2600" dirty="0">
              <a:effectLst/>
            </a:endParaRPr>
          </a:p>
        </p:txBody>
      </p:sp>
      <p:pic>
        <p:nvPicPr>
          <p:cNvPr id="3074" name="Picture 2" descr="C:\Users\Catherine\Desktop\WholePersonWhee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905000"/>
            <a:ext cx="4570412" cy="42959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611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</a:rPr>
              <a:t>See you next class……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                                                          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Please do your readings &amp; bring thoughtful questions!</a:t>
            </a:r>
            <a:endParaRPr lang="en-US" sz="3200" dirty="0"/>
          </a:p>
        </p:txBody>
      </p:sp>
      <p:pic>
        <p:nvPicPr>
          <p:cNvPr id="4098" name="Picture 2" descr="C:\Users\Catherine\Desktop\images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581400"/>
            <a:ext cx="3280822" cy="2457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-Demographics affecting delivery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-Health-care plans and models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-Levels of service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-Health-care settings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Demographics affecting delivery</a:t>
            </a:r>
            <a:endParaRPr lang="en-US" sz="3600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600" dirty="0" smtClean="0"/>
              <a:t>Age- ‘</a:t>
            </a:r>
            <a:r>
              <a:rPr lang="en-US" sz="2600" dirty="0" err="1" smtClean="0"/>
              <a:t>greying</a:t>
            </a:r>
            <a:r>
              <a:rPr lang="en-US" sz="2600" dirty="0" smtClean="0"/>
              <a:t>’ of America</a:t>
            </a:r>
          </a:p>
          <a:p>
            <a:pPr>
              <a:buFont typeface="Wingdings" pitchFamily="2" charset="2"/>
              <a:buChar char="Ø"/>
            </a:pPr>
            <a:r>
              <a:rPr lang="en-US" sz="2600" dirty="0" err="1" smtClean="0"/>
              <a:t>Chronicity</a:t>
            </a:r>
            <a:r>
              <a:rPr lang="en-US" sz="2600" dirty="0" smtClean="0"/>
              <a:t>- LT care</a:t>
            </a:r>
          </a:p>
          <a:p>
            <a:pPr>
              <a:buFont typeface="Wingdings" pitchFamily="2" charset="2"/>
              <a:buChar char="Ø"/>
            </a:pPr>
            <a:r>
              <a:rPr lang="en-US" sz="2600" dirty="0" smtClean="0"/>
              <a:t>Population- who are the poor?</a:t>
            </a:r>
          </a:p>
          <a:p>
            <a:pPr>
              <a:buNone/>
            </a:pPr>
            <a:r>
              <a:rPr lang="en-US" sz="2600" dirty="0" smtClean="0"/>
              <a:t>      -city dwellers, healthcare needs, </a:t>
            </a:r>
          </a:p>
          <a:p>
            <a:pPr>
              <a:buFont typeface="Wingdings" pitchFamily="2" charset="2"/>
              <a:buChar char="Ø"/>
            </a:pPr>
            <a:r>
              <a:rPr lang="en-US" sz="2600" dirty="0" smtClean="0"/>
              <a:t>Healthcare costs- where are the big expenses?</a:t>
            </a:r>
          </a:p>
          <a:p>
            <a:pPr>
              <a:buNone/>
            </a:pPr>
            <a:r>
              <a:rPr lang="en-US" sz="2600" dirty="0" smtClean="0"/>
              <a:t>      -LT care, cost of technology, not preventative</a:t>
            </a:r>
          </a:p>
          <a:p>
            <a:pPr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Ø"/>
            </a:pPr>
            <a:r>
              <a:rPr lang="en-US" sz="2600" dirty="0" smtClean="0"/>
              <a:t>Need to </a:t>
            </a:r>
            <a:r>
              <a:rPr lang="en-US" sz="2600" i="1" dirty="0" smtClean="0"/>
              <a:t>refocus</a:t>
            </a:r>
            <a:r>
              <a:rPr lang="en-US" sz="2600" dirty="0" smtClean="0"/>
              <a:t> to health promotion- physical fitness, healthy diets, ↓ tobacco / substance, mental health support, family planning, etc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Health-care plans and models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2578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Managed Care Organizations- comprehensive, preventive and treatment services to a specific group of voluntarily enrolled persons</a:t>
            </a:r>
          </a:p>
          <a:p>
            <a:r>
              <a:rPr lang="en-US" sz="2600" dirty="0" smtClean="0"/>
              <a:t>Preferred Provider Organizations- limits choice to list of ‘preferred’ hospitals, physicians and providers (pay more if not on list)</a:t>
            </a:r>
          </a:p>
          <a:p>
            <a:r>
              <a:rPr lang="en-US" sz="2600" dirty="0" smtClean="0"/>
              <a:t>Medicare- federally funded for persons &gt; 65 yrs and permanently disabled workers of any age</a:t>
            </a:r>
          </a:p>
          <a:p>
            <a:r>
              <a:rPr lang="en-US" sz="2600" dirty="0" err="1" smtClean="0"/>
              <a:t>Medicade</a:t>
            </a:r>
            <a:r>
              <a:rPr lang="en-US" sz="2600" dirty="0" smtClean="0"/>
              <a:t>- federally funded, state operated for people of low incomes</a:t>
            </a:r>
          </a:p>
          <a:p>
            <a:r>
              <a:rPr lang="en-US" sz="2600" dirty="0" smtClean="0"/>
              <a:t>Private Insurance- fee-for-service plan, usually have deductibles client pays before insurance pays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effectLst/>
              </a:rPr>
              <a:t>Quality Assurance/ Quality Improvement</a:t>
            </a:r>
            <a:endParaRPr lang="en-US" sz="3600" dirty="0">
              <a:effectLst/>
            </a:endParaRPr>
          </a:p>
        </p:txBody>
      </p:sp>
      <p:pic>
        <p:nvPicPr>
          <p:cNvPr id="2050" name="Picture 2" descr="C:\Users\Catherine\Desktop\images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057400"/>
            <a:ext cx="3451225" cy="38582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Levels of service</a:t>
            </a:r>
            <a:endParaRPr lang="en-US" sz="3600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Primary Care- focuses on health promotion, illness prevention, early diagnosis and treatment of common health problems and education (MD office, clinic, community setting)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sz="2600" dirty="0" smtClean="0"/>
              <a:t>Secondary Care- emergency and acute care designed to diagnose and treat complex disorders (hospital setting)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sz="2600" dirty="0" smtClean="0"/>
              <a:t>Tertiary Care- provision of rehab care, LT care and care of the dying (in hospital and community setting)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erine\Desktop\imag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04800"/>
            <a:ext cx="2171700" cy="2316480"/>
          </a:xfrm>
          <a:prstGeom prst="rect">
            <a:avLst/>
          </a:prstGeom>
          <a:noFill/>
        </p:spPr>
      </p:pic>
      <p:pic>
        <p:nvPicPr>
          <p:cNvPr id="1027" name="Picture 3" descr="C:\Users\Catherine\Desktop\images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828800"/>
            <a:ext cx="2571235" cy="2514600"/>
          </a:xfrm>
          <a:prstGeom prst="rect">
            <a:avLst/>
          </a:prstGeom>
          <a:noFill/>
        </p:spPr>
      </p:pic>
      <p:pic>
        <p:nvPicPr>
          <p:cNvPr id="1028" name="Picture 4" descr="C:\Users\Catherine\Desktop\images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3200400"/>
            <a:ext cx="18288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Health-care settings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790688" cy="54864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Outpatient care- treatment, injections, infusions, medical exams</a:t>
            </a:r>
          </a:p>
          <a:p>
            <a:r>
              <a:rPr lang="en-US" sz="2600" dirty="0" smtClean="0"/>
              <a:t>Public health- disease control and prevention, as well as child health, OB health, TB, STDs</a:t>
            </a:r>
          </a:p>
          <a:p>
            <a:r>
              <a:rPr lang="en-US" sz="2600" dirty="0" smtClean="0"/>
              <a:t>Home health- assuming responsibilities of public health  (by family members or others)</a:t>
            </a:r>
          </a:p>
          <a:p>
            <a:r>
              <a:rPr lang="en-US" sz="2600" dirty="0" smtClean="0"/>
              <a:t>School-based services- screenings, health promotion and illness prevention, minor </a:t>
            </a:r>
            <a:r>
              <a:rPr lang="en-US" sz="2600" dirty="0" err="1" smtClean="0"/>
              <a:t>trt</a:t>
            </a:r>
            <a:endParaRPr lang="en-US" sz="2600" dirty="0" smtClean="0"/>
          </a:p>
          <a:p>
            <a:r>
              <a:rPr lang="en-US" sz="2600" dirty="0" smtClean="0"/>
              <a:t>Community health- team approach that provide diagnostic and treatment (MD, RN, lab, radiology)</a:t>
            </a:r>
          </a:p>
          <a:p>
            <a:r>
              <a:rPr lang="en-US" sz="2600" dirty="0" smtClean="0"/>
              <a:t>Physician offices/ general clinics- screening, </a:t>
            </a:r>
            <a:r>
              <a:rPr lang="en-US" sz="2600" dirty="0" err="1" smtClean="0"/>
              <a:t>dx</a:t>
            </a:r>
            <a:r>
              <a:rPr lang="en-US" sz="2600" dirty="0" smtClean="0"/>
              <a:t>, treatment, minor surgery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pPr>
              <a:buNone/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Health-care settings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866888" cy="57150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Occupational health clinics- workplace health promotion, illness prevention &amp; safety programs</a:t>
            </a:r>
          </a:p>
          <a:p>
            <a:r>
              <a:rPr lang="en-US" sz="2600" dirty="0" smtClean="0"/>
              <a:t>Long-term care facilities- rehab, ADL/ skilled nursing care</a:t>
            </a:r>
          </a:p>
          <a:p>
            <a:r>
              <a:rPr lang="en-US" sz="2600" dirty="0" smtClean="0"/>
              <a:t>Retirement and Assisted Living centers- maintain as much independence but service available</a:t>
            </a:r>
          </a:p>
          <a:p>
            <a:r>
              <a:rPr lang="en-US" sz="2600" dirty="0" smtClean="0"/>
              <a:t>Day care centers- not just for kids!</a:t>
            </a:r>
          </a:p>
          <a:p>
            <a:r>
              <a:rPr lang="en-US" sz="2600" dirty="0" smtClean="0"/>
              <a:t>Parish nursing centers-  PT or volunteer</a:t>
            </a:r>
          </a:p>
          <a:p>
            <a:r>
              <a:rPr lang="en-US" sz="2600" dirty="0" smtClean="0"/>
              <a:t>Voluntary health agencies- Am. Heart, Easter Seals, March of Dimes</a:t>
            </a:r>
          </a:p>
          <a:p>
            <a:r>
              <a:rPr lang="en-US" sz="2600" dirty="0" smtClean="0"/>
              <a:t>Rural health centers- ↓ numbers or MDs and RNs</a:t>
            </a:r>
          </a:p>
          <a:p>
            <a:r>
              <a:rPr lang="en-US" sz="2600" dirty="0" smtClean="0"/>
              <a:t>Independent nurse-run centers-health promotion and illness prevention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</TotalTime>
  <Words>459</Words>
  <Application>Microsoft Office PowerPoint</Application>
  <PresentationFormat>On-screen Show (4:3)</PresentationFormat>
  <Paragraphs>58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Health-Care Delivery Systems  Chapter Fourteen</vt:lpstr>
      <vt:lpstr>Slide 2</vt:lpstr>
      <vt:lpstr>Demographics affecting delivery</vt:lpstr>
      <vt:lpstr>Health-care plans and models</vt:lpstr>
      <vt:lpstr>Quality Assurance/ Quality Improvement</vt:lpstr>
      <vt:lpstr>Levels of service</vt:lpstr>
      <vt:lpstr>Slide 7</vt:lpstr>
      <vt:lpstr>Health-care settings</vt:lpstr>
      <vt:lpstr>Health-care settings</vt:lpstr>
      <vt:lpstr>Primary Nursing:  focuses on the whole person &amp; gives nurses responsibility for ALL of the client’s needs</vt:lpstr>
      <vt:lpstr>See you next class……                                                              Please do your readings &amp; bring thoughtful questions!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Health-Care Delivery Systems  Chapter Eighteen</dc:title>
  <dc:creator>Catherine</dc:creator>
  <cp:lastModifiedBy>Catherine</cp:lastModifiedBy>
  <cp:revision>16</cp:revision>
  <dcterms:created xsi:type="dcterms:W3CDTF">2013-05-04T18:01:20Z</dcterms:created>
  <dcterms:modified xsi:type="dcterms:W3CDTF">2015-05-02T00:39:43Z</dcterms:modified>
</cp:coreProperties>
</file>