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7C76C-F8C4-42A0-8A3B-F7F1E283BEFC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70C98-02CC-4973-AC51-F262836A95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808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270C98-02CC-4973-AC51-F262836A953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56032F-47CE-4A0C-B5B6-47C08B0AD011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F7CCB-3DCF-4586-BA7C-B5768DA1F2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56032F-47CE-4A0C-B5B6-47C08B0AD011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F7CCB-3DCF-4586-BA7C-B5768DA1F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56032F-47CE-4A0C-B5B6-47C08B0AD011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F7CCB-3DCF-4586-BA7C-B5768DA1F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56032F-47CE-4A0C-B5B6-47C08B0AD011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F7CCB-3DCF-4586-BA7C-B5768DA1F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56032F-47CE-4A0C-B5B6-47C08B0AD011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F7CCB-3DCF-4586-BA7C-B5768DA1F2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56032F-47CE-4A0C-B5B6-47C08B0AD011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F7CCB-3DCF-4586-BA7C-B5768DA1F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56032F-47CE-4A0C-B5B6-47C08B0AD011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F7CCB-3DCF-4586-BA7C-B5768DA1F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56032F-47CE-4A0C-B5B6-47C08B0AD011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F7CCB-3DCF-4586-BA7C-B5768DA1F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56032F-47CE-4A0C-B5B6-47C08B0AD011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F7CCB-3DCF-4586-BA7C-B5768DA1F2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56032F-47CE-4A0C-B5B6-47C08B0AD011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F7CCB-3DCF-4586-BA7C-B5768DA1F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56032F-47CE-4A0C-B5B6-47C08B0AD011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F7CCB-3DCF-4586-BA7C-B5768DA1F2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056032F-47CE-4A0C-B5B6-47C08B0AD011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B1F7CCB-3DCF-4586-BA7C-B5768DA1F2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209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Spirituality and Health Care</a:t>
            </a:r>
            <a:b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           Chapter Twenty-one</a:t>
            </a:r>
            <a:endParaRPr lang="en-US" sz="32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648200"/>
            <a:ext cx="740664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    Catherine </a:t>
            </a:r>
            <a:r>
              <a:rPr lang="en-US" dirty="0" err="1" smtClean="0"/>
              <a:t>Hrycyk</a:t>
            </a:r>
            <a:r>
              <a:rPr lang="en-US" dirty="0" smtClean="0"/>
              <a:t>, </a:t>
            </a:r>
            <a:r>
              <a:rPr lang="en-US" dirty="0" err="1" smtClean="0"/>
              <a:t>MScN</a:t>
            </a:r>
            <a:endParaRPr lang="en-US" dirty="0" smtClean="0"/>
          </a:p>
          <a:p>
            <a:r>
              <a:rPr lang="en-US" dirty="0" smtClean="0"/>
              <a:t>                            Nursing 50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effectLst/>
              </a:rPr>
              <a:t>Nursing Practice and Spiritual Wellness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943088" cy="5029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Shift the view from ‘vocation’ (</a:t>
            </a:r>
            <a:r>
              <a:rPr lang="en-US" sz="2800" i="1" dirty="0" smtClean="0"/>
              <a:t>a calling</a:t>
            </a:r>
            <a:r>
              <a:rPr lang="en-US" sz="2800" dirty="0" smtClean="0"/>
              <a:t>) to ‘profession’ in order to achieve appropriate value in a system that is increasingly economically oriented (back to professional status!)</a:t>
            </a:r>
          </a:p>
          <a:p>
            <a:r>
              <a:rPr lang="en-US" sz="2800" dirty="0" smtClean="0"/>
              <a:t>Considered a ‘vocation’ in the context of world’s religions: the symbolic and deep meaning of the work that nurses do</a:t>
            </a:r>
          </a:p>
          <a:p>
            <a:r>
              <a:rPr lang="en-US" sz="2800" dirty="0" smtClean="0"/>
              <a:t>When nursing is carried out with deep consciousness and purpose, it nurtures the client </a:t>
            </a:r>
            <a:r>
              <a:rPr lang="en-US" sz="2800" i="1" dirty="0" smtClean="0"/>
              <a:t>and</a:t>
            </a:r>
            <a:r>
              <a:rPr lang="en-US" sz="2800" dirty="0" smtClean="0"/>
              <a:t> the nurse!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838200"/>
            <a:ext cx="7498080" cy="4221162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  <a:effectLst/>
              </a:rPr>
              <a:t>See you next class……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                                                            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Please do your readings &amp; bring thoughtful questions!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 descr="C:\Users\Catherine\Desktop\pand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3810000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Topics for today: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-Spirituality-what is it?</a:t>
            </a:r>
          </a:p>
          <a:p>
            <a:pPr>
              <a:buNone/>
            </a:pPr>
            <a:r>
              <a:rPr lang="en-US" dirty="0" smtClean="0"/>
              <a:t>    -religious &amp; secular perspective</a:t>
            </a:r>
          </a:p>
          <a:p>
            <a:pPr>
              <a:buNone/>
            </a:pPr>
            <a:r>
              <a:rPr lang="en-US" dirty="0" smtClean="0"/>
              <a:t>    -spiritual distress</a:t>
            </a:r>
          </a:p>
          <a:p>
            <a:pPr>
              <a:buNone/>
            </a:pPr>
            <a:r>
              <a:rPr lang="en-US" dirty="0" smtClean="0"/>
              <a:t>    -spiritual practices in health &amp; illness</a:t>
            </a:r>
          </a:p>
          <a:p>
            <a:pPr>
              <a:buNone/>
            </a:pPr>
            <a:r>
              <a:rPr lang="en-US" dirty="0" smtClean="0"/>
              <a:t>    -nursing practice &amp; spiritual wellness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Spirituality</a:t>
            </a:r>
            <a:endParaRPr lang="en-US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66800"/>
            <a:ext cx="7498080" cy="5791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sz="2200" dirty="0" smtClean="0"/>
          </a:p>
          <a:p>
            <a:r>
              <a:rPr lang="en-US" sz="2600" dirty="0" smtClean="0"/>
              <a:t>People have ritualized their recognition of rhythm of</a:t>
            </a:r>
            <a:r>
              <a:rPr lang="en-US" sz="2600" i="1" dirty="0" smtClean="0"/>
              <a:t> transition </a:t>
            </a:r>
            <a:r>
              <a:rPr lang="en-US" sz="2600" dirty="0" smtClean="0"/>
              <a:t>through religion or custom</a:t>
            </a:r>
          </a:p>
          <a:p>
            <a:pPr>
              <a:buNone/>
            </a:pPr>
            <a:r>
              <a:rPr lang="en-US" sz="2600" dirty="0" smtClean="0"/>
              <a:t>                  *human life cycle- birth, puberty, etc</a:t>
            </a:r>
          </a:p>
          <a:p>
            <a:pPr>
              <a:buNone/>
            </a:pPr>
            <a:r>
              <a:rPr lang="en-US" sz="2600" dirty="0" smtClean="0"/>
              <a:t>                  *solar- lunar cycles</a:t>
            </a:r>
          </a:p>
          <a:p>
            <a:pPr>
              <a:buNone/>
            </a:pPr>
            <a:r>
              <a:rPr lang="en-US" sz="2600" dirty="0" smtClean="0"/>
              <a:t>                  *agricultural/ reproductive cycles</a:t>
            </a:r>
          </a:p>
          <a:p>
            <a:pPr>
              <a:buNone/>
            </a:pPr>
            <a:endParaRPr lang="en-US" sz="2600" dirty="0" smtClean="0"/>
          </a:p>
          <a:p>
            <a:r>
              <a:rPr lang="en-US" sz="2600" dirty="0" smtClean="0"/>
              <a:t>People have learned the importance of transitions and learn thru their own culture/ religions how to behave during each transition</a:t>
            </a:r>
          </a:p>
          <a:p>
            <a:endParaRPr lang="en-US" sz="2600" dirty="0" smtClean="0"/>
          </a:p>
          <a:p>
            <a:r>
              <a:rPr lang="en-US" sz="2600" dirty="0" smtClean="0"/>
              <a:t>Nurses are in contact with people within the context of these transitions, times of anxiety and/or vulnerability</a:t>
            </a:r>
            <a:r>
              <a:rPr lang="en-US" sz="2600" smtClean="0"/>
              <a:t>, and </a:t>
            </a:r>
            <a:r>
              <a:rPr lang="en-US" sz="2600" dirty="0" smtClean="0"/>
              <a:t>may </a:t>
            </a:r>
            <a:r>
              <a:rPr lang="en-US" sz="2600" i="1" dirty="0" smtClean="0"/>
              <a:t>facilitate </a:t>
            </a:r>
            <a:r>
              <a:rPr lang="en-US" sz="2600" dirty="0" smtClean="0"/>
              <a:t>getting spiritual support needed for perceived spiritual abandonment</a:t>
            </a:r>
          </a:p>
          <a:p>
            <a:pPr>
              <a:buNone/>
            </a:pPr>
            <a:r>
              <a:rPr lang="en-US" sz="2600" dirty="0" smtClean="0"/>
              <a:t>  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01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Spirituality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52600"/>
            <a:ext cx="7498080" cy="44958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Definition: </a:t>
            </a:r>
          </a:p>
          <a:p>
            <a:pPr>
              <a:buNone/>
            </a:pPr>
            <a:r>
              <a:rPr lang="en-US" sz="2600" dirty="0" smtClean="0"/>
              <a:t>   -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a sense of meaning of life or association with a sense of inner spirit</a:t>
            </a:r>
          </a:p>
          <a:p>
            <a:pP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Concept of ‘hope’ is central to spirituality</a:t>
            </a:r>
          </a:p>
          <a:p>
            <a:pP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Creates a set of beliefs and values that influence the way people conduct their lives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buNone/>
            </a:pP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Religious </a:t>
            </a:r>
            <a:r>
              <a:rPr lang="en-US" sz="3600" dirty="0" err="1" smtClean="0">
                <a:effectLst/>
              </a:rPr>
              <a:t>vs</a:t>
            </a:r>
            <a:r>
              <a:rPr lang="en-US" sz="3600" dirty="0" smtClean="0">
                <a:effectLst/>
              </a:rPr>
              <a:t> Secular Perspective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Religious Perspective:</a:t>
            </a:r>
          </a:p>
          <a:p>
            <a:pPr>
              <a:buNone/>
            </a:pPr>
            <a:r>
              <a:rPr lang="en-US" dirty="0" smtClean="0"/>
              <a:t>    -spirit defined as encompassing the ideology of the image of God or soul that exists in everyone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-set of beliefs that help explain the meaning of life, suffering, health &amp; illness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Religious </a:t>
            </a:r>
            <a:r>
              <a:rPr lang="en-US" sz="3200" dirty="0" err="1" smtClean="0">
                <a:effectLst/>
                <a:latin typeface="Arial" pitchFamily="34" charset="0"/>
                <a:cs typeface="Arial" pitchFamily="34" charset="0"/>
              </a:rPr>
              <a:t>vs</a:t>
            </a:r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 Secular Perspective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Secular Perspective:</a:t>
            </a:r>
          </a:p>
          <a:p>
            <a:pPr>
              <a:buNone/>
            </a:pPr>
            <a:r>
              <a:rPr lang="en-US" dirty="0" smtClean="0"/>
              <a:t>    -a set of positive values, such as love, honesty or truth, chosen by the individual that ultimately becomes that person’s supreme focus of live and organizing framework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-values motivate the individual toward fulfillment of needs, goals and aspirations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265238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Spiritual Distress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371600"/>
            <a:ext cx="7498080" cy="5105400"/>
          </a:xfrm>
        </p:spPr>
        <p:txBody>
          <a:bodyPr/>
          <a:lstStyle/>
          <a:p>
            <a:r>
              <a:rPr lang="en-US" sz="2800" dirty="0" smtClean="0"/>
              <a:t>Definition:</a:t>
            </a:r>
          </a:p>
          <a:p>
            <a:pPr>
              <a:buNone/>
            </a:pPr>
            <a:r>
              <a:rPr lang="en-US" dirty="0" smtClean="0"/>
              <a:t>     -</a:t>
            </a:r>
            <a:r>
              <a:rPr lang="en-US" sz="2800" dirty="0" smtClean="0"/>
              <a:t>a disruption in the life principle that pervades a person’s entire being and integrates and transcends one’s biological and psychosocial nature</a:t>
            </a:r>
          </a:p>
          <a:p>
            <a:pPr>
              <a:buNone/>
            </a:pPr>
            <a:r>
              <a:rPr lang="en-US" sz="2800" dirty="0" smtClean="0"/>
              <a:t>     </a:t>
            </a:r>
            <a:r>
              <a:rPr lang="en-US" sz="2800" dirty="0" smtClean="0">
                <a:solidFill>
                  <a:schemeClr val="accent5"/>
                </a:solidFill>
              </a:rPr>
              <a:t>-“mad at God”, “what’s it all for?”, “what does it all mean?”, “why me?”</a:t>
            </a:r>
          </a:p>
          <a:p>
            <a:pPr>
              <a:buNone/>
            </a:pPr>
            <a:r>
              <a:rPr lang="en-US" sz="2800" dirty="0" smtClean="0"/>
              <a:t>    -occurs in relation to separation from religious or cultural supports, challenges to beliefs and values, or intense suffering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7696200" cy="1066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Spiritual Practices in Health &amp; Illness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Spiritual modes of healing are designed to enhance comfort and produce an inner peace with disability, illness, and/or death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*prayer- seen as powerful force that can influence events for the better</a:t>
            </a:r>
          </a:p>
          <a:p>
            <a:pPr>
              <a:buNone/>
            </a:pPr>
            <a:r>
              <a:rPr lang="en-US" sz="2800" dirty="0" smtClean="0"/>
              <a:t>       *meditation and healing- relaxation response and prayer have been demonstrated to affect illness (‘remembered wellness’ or ‘placebo effect’)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0688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effectLst/>
              </a:rPr>
              <a:t>Spiritual Practices in Health &amp; Illness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*</a:t>
            </a:r>
            <a:r>
              <a:rPr lang="en-US" sz="2800" dirty="0" smtClean="0"/>
              <a:t>therapeutic touch- redirecting human energy.  Stimulates energy flow, clears congested areas, dampens excess energetic activity and synchronizes the rhythmic waves of energy flow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*visualization- using an image of a desired outcome or the process of attaining it  (athletes often use this approach)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84</TotalTime>
  <Words>558</Words>
  <Application>Microsoft Office PowerPoint</Application>
  <PresentationFormat>On-screen Show (4:3)</PresentationFormat>
  <Paragraphs>59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             Spirituality and Health Care                       Chapter Twenty-one</vt:lpstr>
      <vt:lpstr>PowerPoint Presentation</vt:lpstr>
      <vt:lpstr>Spirituality</vt:lpstr>
      <vt:lpstr>Spirituality</vt:lpstr>
      <vt:lpstr>Religious vs Secular Perspective</vt:lpstr>
      <vt:lpstr>Religious vs Secular Perspective</vt:lpstr>
      <vt:lpstr>Spiritual Distress</vt:lpstr>
      <vt:lpstr>Spiritual Practices in Health &amp; Illness</vt:lpstr>
      <vt:lpstr>Spiritual Practices in Health &amp; Illness</vt:lpstr>
      <vt:lpstr>Nursing Practice and Spiritual Wellness</vt:lpstr>
      <vt:lpstr>See you next class……                                                              Please do your readings &amp; bring thoughtful questions!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Spirituality and Health Care                       Chapter Twenty</dc:title>
  <dc:creator>Catherine</dc:creator>
  <cp:lastModifiedBy>a</cp:lastModifiedBy>
  <cp:revision>12</cp:revision>
  <dcterms:created xsi:type="dcterms:W3CDTF">2013-04-13T16:17:46Z</dcterms:created>
  <dcterms:modified xsi:type="dcterms:W3CDTF">2013-07-11T16:19:45Z</dcterms:modified>
</cp:coreProperties>
</file>