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3" r:id="rId8"/>
    <p:sldId id="262" r:id="rId9"/>
    <p:sldId id="264" r:id="rId10"/>
    <p:sldId id="266" r:id="rId11"/>
    <p:sldId id="267" r:id="rId12"/>
    <p:sldId id="268" r:id="rId13"/>
    <p:sldId id="269" r:id="rId14"/>
    <p:sldId id="271" r:id="rId15"/>
    <p:sldId id="270"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660"/>
  </p:normalViewPr>
  <p:slideViewPr>
    <p:cSldViewPr>
      <p:cViewPr varScale="1">
        <p:scale>
          <a:sx n="85" d="100"/>
          <a:sy n="85" d="100"/>
        </p:scale>
        <p:origin x="-153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59DA13-D6C7-4477-81BB-48358787C5D7}" type="datetimeFigureOut">
              <a:rPr lang="en-US" smtClean="0"/>
              <a:pPr/>
              <a:t>7/11/2013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915B94-772C-4E8D-A851-4B1C0F77981B}" type="slidenum">
              <a:rPr lang="en-US" smtClean="0"/>
              <a:pPr/>
              <a:t>‹#›</a:t>
            </a:fld>
            <a:endParaRPr lang="en-US"/>
          </a:p>
        </p:txBody>
      </p:sp>
    </p:spTree>
    <p:extLst>
      <p:ext uri="{BB962C8B-B14F-4D97-AF65-F5344CB8AC3E}">
        <p14:creationId xmlns:p14="http://schemas.microsoft.com/office/powerpoint/2010/main" val="3144166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915B94-772C-4E8D-A851-4B1C0F77981B}"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915B94-772C-4E8D-A851-4B1C0F77981B}"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915B94-772C-4E8D-A851-4B1C0F77981B}"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0" i="1" dirty="0"/>
          </a:p>
        </p:txBody>
      </p:sp>
      <p:sp>
        <p:nvSpPr>
          <p:cNvPr id="4" name="Slide Number Placeholder 3"/>
          <p:cNvSpPr>
            <a:spLocks noGrp="1"/>
          </p:cNvSpPr>
          <p:nvPr>
            <p:ph type="sldNum" sz="quarter" idx="10"/>
          </p:nvPr>
        </p:nvSpPr>
        <p:spPr/>
        <p:txBody>
          <a:bodyPr/>
          <a:lstStyle/>
          <a:p>
            <a:fld id="{3D915B94-772C-4E8D-A851-4B1C0F77981B}"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915B94-772C-4E8D-A851-4B1C0F77981B}"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915B94-772C-4E8D-A851-4B1C0F77981B}"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915B94-772C-4E8D-A851-4B1C0F77981B}"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72FA4766-50E2-4BFD-AA18-BB1AFCE53496}"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FA4766-50E2-4BFD-AA18-BB1AFCE534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FA4766-50E2-4BFD-AA18-BB1AFCE534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FA4766-50E2-4BFD-AA18-BB1AFCE534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FA4766-50E2-4BFD-AA18-BB1AFCE53496}"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FA4766-50E2-4BFD-AA18-BB1AFCE534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2FA4766-50E2-4BFD-AA18-BB1AFCE534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2FA4766-50E2-4BFD-AA18-BB1AFCE534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2FA4766-50E2-4BFD-AA18-BB1AFCE53496}"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FA4766-50E2-4BFD-AA18-BB1AFCE534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8741108-4C3F-46FE-AD5A-18F9316F0AE2}" type="datetimeFigureOut">
              <a:rPr lang="en-US" smtClean="0"/>
              <a:pPr/>
              <a:t>7/11/2013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FA4766-50E2-4BFD-AA18-BB1AFCE53496}"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8741108-4C3F-46FE-AD5A-18F9316F0AE2}" type="datetimeFigureOut">
              <a:rPr lang="en-US" smtClean="0"/>
              <a:pPr/>
              <a:t>7/11/2013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FA4766-50E2-4BFD-AA18-BB1AFCE53496}"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069102"/>
          </a:xfrm>
        </p:spPr>
        <p:txBody>
          <a:bodyPr>
            <a:normAutofit/>
          </a:bodyPr>
          <a:lstStyle/>
          <a:p>
            <a:r>
              <a:rPr lang="en-US" sz="3400" dirty="0" smtClean="0">
                <a:effectLst/>
              </a:rPr>
              <a:t>            </a:t>
            </a:r>
            <a:r>
              <a:rPr lang="en-US" sz="3200" dirty="0" smtClean="0">
                <a:effectLst/>
              </a:rPr>
              <a:t>Cultural Diversity</a:t>
            </a:r>
            <a:br>
              <a:rPr lang="en-US" sz="3200" dirty="0" smtClean="0">
                <a:effectLst/>
              </a:rPr>
            </a:br>
            <a:r>
              <a:rPr lang="en-US" sz="3200" dirty="0" smtClean="0">
                <a:effectLst/>
              </a:rPr>
              <a:t/>
            </a:r>
            <a:br>
              <a:rPr lang="en-US" sz="3200" dirty="0" smtClean="0">
                <a:effectLst/>
              </a:rPr>
            </a:br>
            <a:r>
              <a:rPr lang="en-US" sz="3200" dirty="0" smtClean="0">
                <a:effectLst/>
              </a:rPr>
              <a:t>          Chapter Twenty-Two</a:t>
            </a:r>
            <a:endParaRPr lang="en-US" sz="3200" dirty="0">
              <a:effectLst/>
            </a:endParaRPr>
          </a:p>
        </p:txBody>
      </p:sp>
      <p:sp>
        <p:nvSpPr>
          <p:cNvPr id="3" name="Subtitle 2"/>
          <p:cNvSpPr>
            <a:spLocks noGrp="1"/>
          </p:cNvSpPr>
          <p:nvPr>
            <p:ph type="subTitle" idx="1"/>
          </p:nvPr>
        </p:nvSpPr>
        <p:spPr>
          <a:xfrm>
            <a:off x="1432560" y="4572000"/>
            <a:ext cx="7406640" cy="1524000"/>
          </a:xfrm>
        </p:spPr>
        <p:txBody>
          <a:bodyPr/>
          <a:lstStyle/>
          <a:p>
            <a:r>
              <a:rPr lang="en-US" dirty="0" smtClean="0"/>
              <a:t>                Catherine </a:t>
            </a:r>
            <a:r>
              <a:rPr lang="en-US" dirty="0" err="1" smtClean="0"/>
              <a:t>Hrycyk</a:t>
            </a:r>
            <a:r>
              <a:rPr lang="en-US" dirty="0" smtClean="0"/>
              <a:t>, </a:t>
            </a:r>
            <a:r>
              <a:rPr lang="en-US" dirty="0" err="1" smtClean="0"/>
              <a:t>MScN</a:t>
            </a:r>
            <a:endParaRPr lang="en-US" dirty="0" smtClean="0"/>
          </a:p>
          <a:p>
            <a:r>
              <a:rPr lang="en-US" dirty="0" smtClean="0"/>
              <a:t>                           Nursing 50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35608" y="274320"/>
            <a:ext cx="7498080" cy="1021080"/>
          </a:xfrm>
        </p:spPr>
        <p:txBody>
          <a:bodyPr>
            <a:normAutofit/>
          </a:bodyPr>
          <a:lstStyle/>
          <a:p>
            <a:r>
              <a:rPr lang="en-US" sz="3600" dirty="0" smtClean="0">
                <a:effectLst/>
              </a:rPr>
              <a:t>Assessing Culture</a:t>
            </a:r>
            <a:endParaRPr lang="en-US" sz="3600" dirty="0">
              <a:effectLst/>
            </a:endParaRPr>
          </a:p>
        </p:txBody>
      </p:sp>
      <p:sp>
        <p:nvSpPr>
          <p:cNvPr id="5" name="Content Placeholder 4"/>
          <p:cNvSpPr>
            <a:spLocks noGrp="1"/>
          </p:cNvSpPr>
          <p:nvPr>
            <p:ph sz="half" idx="1"/>
          </p:nvPr>
        </p:nvSpPr>
        <p:spPr>
          <a:xfrm>
            <a:off x="1435608" y="1219200"/>
            <a:ext cx="3898392" cy="4968240"/>
          </a:xfrm>
        </p:spPr>
        <p:txBody>
          <a:bodyPr>
            <a:normAutofit/>
          </a:bodyPr>
          <a:lstStyle/>
          <a:p>
            <a:pPr>
              <a:buNone/>
            </a:pPr>
            <a:endParaRPr lang="en-US" dirty="0" smtClean="0"/>
          </a:p>
          <a:p>
            <a:pPr>
              <a:buNone/>
            </a:pPr>
            <a:r>
              <a:rPr lang="en-US" dirty="0" smtClean="0"/>
              <a:t>  -most important is to establish a warm and trusting relationship (to compensate for asking questions that might be considered revealing and personal!)</a:t>
            </a:r>
            <a:endParaRPr lang="en-US" dirty="0"/>
          </a:p>
        </p:txBody>
      </p:sp>
      <p:pic>
        <p:nvPicPr>
          <p:cNvPr id="1026" name="Picture 2" descr="C:\Users\Catherine\Desktop\trust.jpg"/>
          <p:cNvPicPr>
            <a:picLocks noGrp="1" noChangeAspect="1" noChangeArrowheads="1"/>
          </p:cNvPicPr>
          <p:nvPr>
            <p:ph sz="half" idx="2"/>
          </p:nvPr>
        </p:nvPicPr>
        <p:blipFill>
          <a:blip r:embed="rId2" cstate="print"/>
          <a:srcRect/>
          <a:stretch>
            <a:fillRect/>
          </a:stretch>
        </p:blipFill>
        <p:spPr bwMode="auto">
          <a:xfrm>
            <a:off x="5638800" y="2620168"/>
            <a:ext cx="3295650" cy="247173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35608" y="274638"/>
            <a:ext cx="7498080" cy="944562"/>
          </a:xfrm>
        </p:spPr>
        <p:txBody>
          <a:bodyPr>
            <a:normAutofit/>
          </a:bodyPr>
          <a:lstStyle/>
          <a:p>
            <a:endParaRPr lang="en-US" sz="3600" dirty="0">
              <a:effectLst/>
            </a:endParaRPr>
          </a:p>
        </p:txBody>
      </p:sp>
      <p:sp>
        <p:nvSpPr>
          <p:cNvPr id="6" name="Content Placeholder 5"/>
          <p:cNvSpPr>
            <a:spLocks noGrp="1"/>
          </p:cNvSpPr>
          <p:nvPr>
            <p:ph idx="1"/>
          </p:nvPr>
        </p:nvSpPr>
        <p:spPr>
          <a:xfrm>
            <a:off x="1435608" y="914400"/>
            <a:ext cx="7498080" cy="5486400"/>
          </a:xfrm>
        </p:spPr>
        <p:txBody>
          <a:bodyPr>
            <a:normAutofit lnSpcReduction="10000"/>
          </a:bodyPr>
          <a:lstStyle/>
          <a:p>
            <a:pPr>
              <a:buNone/>
            </a:pPr>
            <a:r>
              <a:rPr lang="en-US" dirty="0" smtClean="0"/>
              <a:t>Cultural Competence:</a:t>
            </a:r>
          </a:p>
          <a:p>
            <a:pPr>
              <a:buNone/>
            </a:pPr>
            <a:r>
              <a:rPr lang="en-US" dirty="0" smtClean="0"/>
              <a:t>  -provision of care for others based on nursing knowledge and understanding of values, customs, beliefs &amp; practices of the culture, requiring comm. skills, understanding and sensitivity</a:t>
            </a:r>
          </a:p>
          <a:p>
            <a:pPr>
              <a:buNone/>
            </a:pPr>
            <a:endParaRPr lang="en-US" dirty="0" smtClean="0"/>
          </a:p>
          <a:p>
            <a:pPr>
              <a:buNone/>
            </a:pPr>
            <a:r>
              <a:rPr lang="en-US" dirty="0" err="1" smtClean="0"/>
              <a:t>Transcultural</a:t>
            </a:r>
            <a:r>
              <a:rPr lang="en-US" dirty="0" smtClean="0"/>
              <a:t> Communication:</a:t>
            </a:r>
          </a:p>
          <a:p>
            <a:pPr>
              <a:buNone/>
            </a:pPr>
            <a:r>
              <a:rPr lang="en-US" dirty="0" smtClean="0"/>
              <a:t>  -both verbal and nonverbal communication, tone, acceptable greetings, etc</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a:bodyPr>
          <a:lstStyle/>
          <a:p>
            <a:r>
              <a:rPr lang="en-US" sz="3600" dirty="0" smtClean="0">
                <a:effectLst/>
              </a:rPr>
              <a:t>Culture</a:t>
            </a:r>
            <a:endParaRPr lang="en-US" sz="3600" dirty="0">
              <a:effectLst/>
            </a:endParaRPr>
          </a:p>
        </p:txBody>
      </p:sp>
      <p:sp>
        <p:nvSpPr>
          <p:cNvPr id="3" name="Content Placeholder 2"/>
          <p:cNvSpPr>
            <a:spLocks noGrp="1"/>
          </p:cNvSpPr>
          <p:nvPr>
            <p:ph idx="1"/>
          </p:nvPr>
        </p:nvSpPr>
        <p:spPr>
          <a:xfrm>
            <a:off x="1435608" y="1066800"/>
            <a:ext cx="7498080" cy="5410200"/>
          </a:xfrm>
        </p:spPr>
        <p:txBody>
          <a:bodyPr>
            <a:normAutofit lnSpcReduction="10000"/>
          </a:bodyPr>
          <a:lstStyle/>
          <a:p>
            <a:pPr>
              <a:buNone/>
            </a:pPr>
            <a:r>
              <a:rPr lang="en-US" dirty="0" smtClean="0"/>
              <a:t>Careful of the differences:</a:t>
            </a:r>
          </a:p>
          <a:p>
            <a:pPr>
              <a:buNone/>
            </a:pPr>
            <a:r>
              <a:rPr lang="en-US" dirty="0" smtClean="0"/>
              <a:t>  *don’t interpret nodding as agreement</a:t>
            </a:r>
          </a:p>
          <a:p>
            <a:pPr>
              <a:buNone/>
            </a:pPr>
            <a:r>
              <a:rPr lang="en-US" dirty="0" smtClean="0"/>
              <a:t>  *diff. cultures hold the role of women or healthcare personnel in varying esteem</a:t>
            </a:r>
          </a:p>
          <a:p>
            <a:pPr>
              <a:buNone/>
            </a:pPr>
            <a:r>
              <a:rPr lang="en-US" dirty="0" smtClean="0"/>
              <a:t>   *communication between upper &amp; lower classes may be affected (castes)</a:t>
            </a:r>
          </a:p>
          <a:p>
            <a:pPr>
              <a:buNone/>
            </a:pPr>
            <a:r>
              <a:rPr lang="en-US" dirty="0" smtClean="0"/>
              <a:t>   *certain groups less willing to disclose</a:t>
            </a:r>
          </a:p>
          <a:p>
            <a:pPr>
              <a:buNone/>
            </a:pPr>
            <a:r>
              <a:rPr lang="en-US" dirty="0" smtClean="0"/>
              <a:t>   *touching varies between cultures</a:t>
            </a:r>
          </a:p>
          <a:p>
            <a:pPr>
              <a:buNone/>
            </a:pPr>
            <a:r>
              <a:rPr lang="en-US" dirty="0" smtClean="0"/>
              <a:t>   *personal space differences</a:t>
            </a:r>
          </a:p>
          <a:p>
            <a:pPr>
              <a:buNone/>
            </a:pPr>
            <a:r>
              <a:rPr lang="en-US" dirty="0" smtClean="0"/>
              <a:t>   *eye contact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effectLst/>
              </a:rPr>
              <a:t> </a:t>
            </a:r>
            <a:endParaRPr lang="en-US" sz="3600" dirty="0">
              <a:effectLst/>
            </a:endParaRPr>
          </a:p>
        </p:txBody>
      </p:sp>
      <p:sp>
        <p:nvSpPr>
          <p:cNvPr id="3" name="Content Placeholder 2"/>
          <p:cNvSpPr>
            <a:spLocks noGrp="1"/>
          </p:cNvSpPr>
          <p:nvPr>
            <p:ph idx="1"/>
          </p:nvPr>
        </p:nvSpPr>
        <p:spPr>
          <a:xfrm>
            <a:off x="1435608" y="609600"/>
            <a:ext cx="7498080" cy="5791200"/>
          </a:xfrm>
        </p:spPr>
        <p:txBody>
          <a:bodyPr>
            <a:normAutofit/>
          </a:bodyPr>
          <a:lstStyle/>
          <a:p>
            <a:pPr>
              <a:buNone/>
            </a:pPr>
            <a:r>
              <a:rPr lang="en-US" dirty="0" smtClean="0"/>
              <a:t>Cultural Conflicts</a:t>
            </a:r>
          </a:p>
          <a:p>
            <a:pPr>
              <a:buNone/>
            </a:pPr>
            <a:r>
              <a:rPr lang="en-US" dirty="0" smtClean="0"/>
              <a:t>  -noncompliance on the part of the client can be caused by:  </a:t>
            </a:r>
          </a:p>
          <a:p>
            <a:pPr>
              <a:buNone/>
            </a:pPr>
            <a:r>
              <a:rPr lang="en-US" dirty="0" smtClean="0"/>
              <a:t>       *nurse’s incomplete understanding of culture or unrealistic expectations          </a:t>
            </a:r>
          </a:p>
          <a:p>
            <a:pPr>
              <a:buNone/>
            </a:pPr>
            <a:r>
              <a:rPr lang="en-US" dirty="0" smtClean="0"/>
              <a:t>       *lack of external symptoms of disease</a:t>
            </a:r>
          </a:p>
          <a:p>
            <a:pPr>
              <a:buNone/>
            </a:pPr>
            <a:r>
              <a:rPr lang="en-US" dirty="0" smtClean="0"/>
              <a:t>       * inconvenient or painful treatments</a:t>
            </a:r>
          </a:p>
          <a:p>
            <a:pPr>
              <a:buNone/>
            </a:pPr>
            <a:r>
              <a:rPr lang="en-US" dirty="0" smtClean="0"/>
              <a:t>       * lack of external support from family members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754562"/>
          </a:xfrm>
        </p:spPr>
        <p:txBody>
          <a:bodyPr>
            <a:normAutofit/>
          </a:bodyPr>
          <a:lstStyle/>
          <a:p>
            <a:r>
              <a:rPr lang="en-US" sz="3600" dirty="0" smtClean="0">
                <a:effectLst/>
              </a:rPr>
              <a:t>Culture Facts</a:t>
            </a:r>
            <a:br>
              <a:rPr lang="en-US" sz="3600" dirty="0" smtClean="0">
                <a:effectLst/>
              </a:rPr>
            </a:br>
            <a:r>
              <a:rPr lang="en-US" sz="3600" dirty="0" smtClean="0">
                <a:effectLst/>
              </a:rPr>
              <a:t/>
            </a:r>
            <a:br>
              <a:rPr lang="en-US" sz="3600" dirty="0" smtClean="0">
                <a:effectLst/>
              </a:rPr>
            </a:br>
            <a:r>
              <a:rPr lang="en-US" sz="3200" dirty="0" smtClean="0">
                <a:effectLst/>
              </a:rPr>
              <a:t>Passive Obedience</a:t>
            </a:r>
            <a:br>
              <a:rPr lang="en-US" sz="3200" dirty="0" smtClean="0">
                <a:effectLst/>
              </a:rPr>
            </a:br>
            <a:r>
              <a:rPr lang="en-US" sz="3200" dirty="0" smtClean="0">
                <a:effectLst/>
              </a:rPr>
              <a:t>   -what is it?</a:t>
            </a:r>
            <a:br>
              <a:rPr lang="en-US" sz="3200" dirty="0" smtClean="0">
                <a:effectLst/>
              </a:rPr>
            </a:br>
            <a:r>
              <a:rPr lang="en-US" sz="3200" dirty="0" smtClean="0">
                <a:effectLst/>
              </a:rPr>
              <a:t/>
            </a:r>
            <a:br>
              <a:rPr lang="en-US" sz="3200" dirty="0" smtClean="0">
                <a:effectLst/>
              </a:rPr>
            </a:br>
            <a:r>
              <a:rPr lang="en-US" sz="3200" dirty="0" smtClean="0">
                <a:effectLst/>
              </a:rPr>
              <a:t>Patient Compliance</a:t>
            </a:r>
            <a:br>
              <a:rPr lang="en-US" sz="3200" dirty="0" smtClean="0">
                <a:effectLst/>
              </a:rPr>
            </a:br>
            <a:r>
              <a:rPr lang="en-US" sz="3200" dirty="0" smtClean="0">
                <a:effectLst/>
              </a:rPr>
              <a:t>   -what would affect this?</a:t>
            </a:r>
            <a:r>
              <a:rPr lang="en-US" sz="3200" dirty="0" smtClean="0"/>
              <a:t/>
            </a:r>
            <a:br>
              <a:rPr lang="en-US" sz="3200" dirty="0" smtClean="0"/>
            </a:br>
            <a:endParaRPr lang="en-US" sz="3600" dirty="0">
              <a:effectLst/>
            </a:endParaRPr>
          </a:p>
        </p:txBody>
      </p:sp>
      <p:pic>
        <p:nvPicPr>
          <p:cNvPr id="3075" name="Picture 3" descr="C:\Users\Catherine\Desktop\images.jpg"/>
          <p:cNvPicPr>
            <a:picLocks noGrp="1" noChangeAspect="1" noChangeArrowheads="1"/>
          </p:cNvPicPr>
          <p:nvPr>
            <p:ph idx="1"/>
          </p:nvPr>
        </p:nvPicPr>
        <p:blipFill>
          <a:blip r:embed="rId3" cstate="print"/>
          <a:srcRect/>
          <a:stretch>
            <a:fillRect/>
          </a:stretch>
        </p:blipFill>
        <p:spPr bwMode="auto">
          <a:xfrm>
            <a:off x="1752600" y="4800600"/>
            <a:ext cx="2590800" cy="1762125"/>
          </a:xfrm>
          <a:prstGeom prst="rect">
            <a:avLst/>
          </a:prstGeom>
          <a:noFill/>
        </p:spPr>
      </p:pic>
      <p:pic>
        <p:nvPicPr>
          <p:cNvPr id="3076" name="Picture 4" descr="C:\Users\Catherine\Desktop\images1.jpg"/>
          <p:cNvPicPr>
            <a:picLocks noChangeAspect="1" noChangeArrowheads="1"/>
          </p:cNvPicPr>
          <p:nvPr/>
        </p:nvPicPr>
        <p:blipFill>
          <a:blip r:embed="rId4" cstate="print"/>
          <a:srcRect/>
          <a:stretch>
            <a:fillRect/>
          </a:stretch>
        </p:blipFill>
        <p:spPr bwMode="auto">
          <a:xfrm>
            <a:off x="5334000" y="4800600"/>
            <a:ext cx="2628900" cy="174307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effectLst/>
              </a:rPr>
              <a:t>Cultural Synergy</a:t>
            </a:r>
            <a:endParaRPr lang="en-US" sz="3600" dirty="0">
              <a:effectLst/>
            </a:endParaRPr>
          </a:p>
        </p:txBody>
      </p:sp>
      <p:sp>
        <p:nvSpPr>
          <p:cNvPr id="3" name="Content Placeholder 2"/>
          <p:cNvSpPr>
            <a:spLocks noGrp="1"/>
          </p:cNvSpPr>
          <p:nvPr>
            <p:ph idx="1"/>
          </p:nvPr>
        </p:nvSpPr>
        <p:spPr>
          <a:xfrm>
            <a:off x="1435608" y="2057400"/>
            <a:ext cx="7498080" cy="4191000"/>
          </a:xfrm>
        </p:spPr>
        <p:txBody>
          <a:bodyPr/>
          <a:lstStyle/>
          <a:p>
            <a:pPr>
              <a:buNone/>
            </a:pPr>
            <a:r>
              <a:rPr lang="en-US" dirty="0" smtClean="0"/>
              <a:t>Healthcare workers need to learn about other cultures and also, to immerse themselves in those cultures.  This helps the nurse selectively include values, customs and beliefs of other cultures into their own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143000"/>
            <a:ext cx="7498080" cy="2895600"/>
          </a:xfrm>
        </p:spPr>
        <p:txBody>
          <a:bodyPr>
            <a:normAutofit/>
          </a:bodyPr>
          <a:lstStyle/>
          <a:p>
            <a:r>
              <a:rPr lang="en-US" sz="3200" dirty="0" smtClean="0">
                <a:solidFill>
                  <a:schemeClr val="tx1"/>
                </a:solidFill>
                <a:effectLst/>
              </a:rPr>
              <a:t>See you next class……</a:t>
            </a:r>
            <a:br>
              <a:rPr lang="en-US" sz="3200" dirty="0" smtClean="0">
                <a:solidFill>
                  <a:schemeClr val="tx1"/>
                </a:solidFill>
                <a:effectLst/>
              </a:rPr>
            </a:br>
            <a:r>
              <a:rPr lang="en-US" sz="3200" dirty="0" smtClean="0">
                <a:solidFill>
                  <a:schemeClr val="tx1"/>
                </a:solidFill>
                <a:effectLst/>
              </a:rPr>
              <a:t>                                                            </a:t>
            </a:r>
            <a:br>
              <a:rPr lang="en-US" sz="3200" dirty="0" smtClean="0">
                <a:solidFill>
                  <a:schemeClr val="tx1"/>
                </a:solidFill>
                <a:effectLst/>
              </a:rPr>
            </a:br>
            <a:r>
              <a:rPr lang="en-US" sz="3200" dirty="0" smtClean="0">
                <a:solidFill>
                  <a:schemeClr val="tx1"/>
                </a:solidFill>
                <a:effectLst/>
              </a:rPr>
              <a:t>Please do your readings &amp; bring thoughtful questions!</a:t>
            </a:r>
            <a:endParaRPr lang="en-US" sz="3200" dirty="0"/>
          </a:p>
        </p:txBody>
      </p:sp>
      <p:pic>
        <p:nvPicPr>
          <p:cNvPr id="2050" name="Picture 2" descr="C:\Users\Catherine\Desktop\k12289912.jpg"/>
          <p:cNvPicPr>
            <a:picLocks noGrp="1" noChangeAspect="1" noChangeArrowheads="1"/>
          </p:cNvPicPr>
          <p:nvPr>
            <p:ph idx="1"/>
          </p:nvPr>
        </p:nvPicPr>
        <p:blipFill>
          <a:blip r:embed="rId2" cstate="print"/>
          <a:srcRect/>
          <a:stretch>
            <a:fillRect/>
          </a:stretch>
        </p:blipFill>
        <p:spPr bwMode="auto">
          <a:xfrm>
            <a:off x="3276600" y="3962400"/>
            <a:ext cx="2133600" cy="2133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Topics for today:</a:t>
            </a:r>
          </a:p>
          <a:p>
            <a:pPr>
              <a:buNone/>
            </a:pPr>
            <a:endParaRPr lang="en-US" dirty="0" smtClean="0"/>
          </a:p>
          <a:p>
            <a:pPr>
              <a:buNone/>
            </a:pPr>
            <a:r>
              <a:rPr lang="en-US" sz="2900" dirty="0" smtClean="0"/>
              <a:t>    *Culture terminology</a:t>
            </a:r>
          </a:p>
          <a:p>
            <a:pPr>
              <a:buNone/>
            </a:pPr>
            <a:r>
              <a:rPr lang="en-US" sz="2900" dirty="0" smtClean="0"/>
              <a:t>    *Melting Pot </a:t>
            </a:r>
            <a:r>
              <a:rPr lang="en-US" sz="2900" dirty="0" err="1" smtClean="0"/>
              <a:t>vs</a:t>
            </a:r>
            <a:r>
              <a:rPr lang="en-US" sz="2900" dirty="0" smtClean="0"/>
              <a:t> Salad Bowl</a:t>
            </a:r>
          </a:p>
          <a:p>
            <a:pPr>
              <a:buNone/>
            </a:pPr>
            <a:r>
              <a:rPr lang="en-US" sz="2900" dirty="0" smtClean="0"/>
              <a:t>    *Developing cultural awareness</a:t>
            </a:r>
          </a:p>
          <a:p>
            <a:pPr>
              <a:buNone/>
            </a:pPr>
            <a:r>
              <a:rPr lang="en-US" sz="2900" dirty="0" smtClean="0"/>
              <a:t>    *Assessing culture</a:t>
            </a:r>
          </a:p>
          <a:p>
            <a:pPr>
              <a:buNone/>
            </a:pPr>
            <a:r>
              <a:rPr lang="en-US" sz="2900" dirty="0" smtClean="0"/>
              <a:t>    *</a:t>
            </a:r>
            <a:r>
              <a:rPr lang="en-US" sz="2900" dirty="0" err="1" smtClean="0"/>
              <a:t>Transcultural</a:t>
            </a:r>
            <a:r>
              <a:rPr lang="en-US" sz="2900" dirty="0" smtClean="0"/>
              <a:t> communication</a:t>
            </a:r>
          </a:p>
          <a:p>
            <a:pPr>
              <a:buNone/>
            </a:pPr>
            <a:r>
              <a:rPr lang="en-US" sz="2900" dirty="0" smtClean="0"/>
              <a:t>    *Cultural conflict/ synergy</a:t>
            </a:r>
            <a:endParaRPr lang="en-US" sz="29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20762"/>
          </a:xfrm>
        </p:spPr>
        <p:txBody>
          <a:bodyPr>
            <a:normAutofit/>
          </a:bodyPr>
          <a:lstStyle/>
          <a:p>
            <a:r>
              <a:rPr lang="en-US" sz="3600" dirty="0" smtClean="0">
                <a:effectLst/>
              </a:rPr>
              <a:t>Culture</a:t>
            </a:r>
            <a:endParaRPr lang="en-US" sz="3600" dirty="0">
              <a:effectLst/>
            </a:endParaRPr>
          </a:p>
        </p:txBody>
      </p:sp>
      <p:sp>
        <p:nvSpPr>
          <p:cNvPr id="3" name="Content Placeholder 2"/>
          <p:cNvSpPr>
            <a:spLocks noGrp="1"/>
          </p:cNvSpPr>
          <p:nvPr>
            <p:ph idx="1"/>
          </p:nvPr>
        </p:nvSpPr>
        <p:spPr>
          <a:xfrm>
            <a:off x="914400" y="1295400"/>
            <a:ext cx="8077200" cy="5410200"/>
          </a:xfrm>
        </p:spPr>
        <p:txBody>
          <a:bodyPr>
            <a:normAutofit/>
          </a:bodyPr>
          <a:lstStyle/>
          <a:p>
            <a:r>
              <a:rPr lang="en-US" sz="2400" dirty="0" err="1" smtClean="0"/>
              <a:t>Def’n</a:t>
            </a:r>
            <a:r>
              <a:rPr lang="en-US" sz="2400" dirty="0" smtClean="0"/>
              <a:t>: a group’s acceptance of a set of attitudes, ideologies, values, beliefs and behaviors that influence the way that the members of the group express themselves</a:t>
            </a:r>
          </a:p>
          <a:p>
            <a:pPr>
              <a:buNone/>
            </a:pPr>
            <a:endParaRPr lang="en-US" sz="1000" dirty="0" smtClean="0"/>
          </a:p>
          <a:p>
            <a:r>
              <a:rPr lang="en-US" sz="2400" dirty="0" smtClean="0"/>
              <a:t>Cultural orientation- result of a learning process that starts at birth and continues through the lifespan (from one generation to the next)</a:t>
            </a:r>
          </a:p>
          <a:p>
            <a:pPr>
              <a:buNone/>
            </a:pPr>
            <a:endParaRPr lang="en-US" sz="1000" dirty="0" smtClean="0"/>
          </a:p>
          <a:p>
            <a:r>
              <a:rPr lang="en-US" sz="2400" dirty="0" smtClean="0"/>
              <a:t>Expression of culture- language, spirituality, works of art, groups customs and traditions, food preferences, response to illness, bereavement, decision-making and world philosophy.  Primarily unconscious</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r>
              <a:rPr lang="en-US" sz="3600" dirty="0" smtClean="0">
                <a:effectLst/>
              </a:rPr>
              <a:t>Culture</a:t>
            </a:r>
            <a:endParaRPr lang="en-US" sz="3600" dirty="0">
              <a:effectLst/>
            </a:endParaRPr>
          </a:p>
        </p:txBody>
      </p:sp>
      <p:pic>
        <p:nvPicPr>
          <p:cNvPr id="1026" name="Picture 2" descr="C:\Users\Catherine\Desktop\culture 3.jpg"/>
          <p:cNvPicPr>
            <a:picLocks noGrp="1" noChangeAspect="1" noChangeArrowheads="1"/>
          </p:cNvPicPr>
          <p:nvPr>
            <p:ph idx="1"/>
          </p:nvPr>
        </p:nvPicPr>
        <p:blipFill>
          <a:blip r:embed="rId3" cstate="print"/>
          <a:srcRect/>
          <a:stretch>
            <a:fillRect/>
          </a:stretch>
        </p:blipFill>
        <p:spPr bwMode="auto">
          <a:xfrm>
            <a:off x="1219200" y="1219200"/>
            <a:ext cx="2352675" cy="1943100"/>
          </a:xfrm>
          <a:prstGeom prst="rect">
            <a:avLst/>
          </a:prstGeom>
          <a:noFill/>
        </p:spPr>
      </p:pic>
      <p:pic>
        <p:nvPicPr>
          <p:cNvPr id="1027" name="Picture 3" descr="C:\Users\Catherine\Desktop\culture 2.jpg"/>
          <p:cNvPicPr>
            <a:picLocks noChangeAspect="1" noChangeArrowheads="1"/>
          </p:cNvPicPr>
          <p:nvPr/>
        </p:nvPicPr>
        <p:blipFill>
          <a:blip r:embed="rId4" cstate="print"/>
          <a:srcRect/>
          <a:stretch>
            <a:fillRect/>
          </a:stretch>
        </p:blipFill>
        <p:spPr bwMode="auto">
          <a:xfrm>
            <a:off x="5334000" y="1095870"/>
            <a:ext cx="3409950" cy="2361706"/>
          </a:xfrm>
          <a:prstGeom prst="rect">
            <a:avLst/>
          </a:prstGeom>
          <a:noFill/>
        </p:spPr>
      </p:pic>
      <p:pic>
        <p:nvPicPr>
          <p:cNvPr id="1028" name="Picture 4" descr="C:\Users\Catherine\Desktop\culture 1.jpg"/>
          <p:cNvPicPr>
            <a:picLocks noChangeAspect="1" noChangeArrowheads="1"/>
          </p:cNvPicPr>
          <p:nvPr/>
        </p:nvPicPr>
        <p:blipFill>
          <a:blip r:embed="rId5" cstate="print"/>
          <a:srcRect/>
          <a:stretch>
            <a:fillRect/>
          </a:stretch>
        </p:blipFill>
        <p:spPr bwMode="auto">
          <a:xfrm>
            <a:off x="1828800" y="4876800"/>
            <a:ext cx="1615611" cy="1295400"/>
          </a:xfrm>
          <a:prstGeom prst="rect">
            <a:avLst/>
          </a:prstGeom>
          <a:noFill/>
        </p:spPr>
      </p:pic>
      <p:pic>
        <p:nvPicPr>
          <p:cNvPr id="1029" name="Picture 5" descr="C:\Users\Catherine\Desktop\culture 4.jpg"/>
          <p:cNvPicPr>
            <a:picLocks noChangeAspect="1" noChangeArrowheads="1"/>
          </p:cNvPicPr>
          <p:nvPr/>
        </p:nvPicPr>
        <p:blipFill>
          <a:blip r:embed="rId6" cstate="print"/>
          <a:srcRect/>
          <a:stretch>
            <a:fillRect/>
          </a:stretch>
        </p:blipFill>
        <p:spPr bwMode="auto">
          <a:xfrm>
            <a:off x="6172200" y="4953000"/>
            <a:ext cx="1828800" cy="1135117"/>
          </a:xfrm>
          <a:prstGeom prst="rect">
            <a:avLst/>
          </a:prstGeom>
          <a:noFill/>
        </p:spPr>
      </p:pic>
      <p:pic>
        <p:nvPicPr>
          <p:cNvPr id="1030" name="Picture 6" descr="C:\Users\Catherine\Desktop\culture 5.jpg"/>
          <p:cNvPicPr>
            <a:picLocks noChangeAspect="1" noChangeArrowheads="1"/>
          </p:cNvPicPr>
          <p:nvPr/>
        </p:nvPicPr>
        <p:blipFill>
          <a:blip r:embed="rId7" cstate="print"/>
          <a:srcRect/>
          <a:stretch>
            <a:fillRect/>
          </a:stretch>
        </p:blipFill>
        <p:spPr bwMode="auto">
          <a:xfrm>
            <a:off x="3276601" y="3124200"/>
            <a:ext cx="3048000" cy="228305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219200"/>
            <a:ext cx="7498080" cy="3429000"/>
          </a:xfrm>
        </p:spPr>
        <p:txBody>
          <a:bodyPr>
            <a:normAutofit fontScale="90000"/>
          </a:bodyPr>
          <a:lstStyle/>
          <a:p>
            <a:r>
              <a:rPr lang="en-US" sz="3600" dirty="0" smtClean="0">
                <a:effectLst/>
              </a:rPr>
              <a:t>Culture</a:t>
            </a:r>
            <a:br>
              <a:rPr lang="en-US" sz="3600" dirty="0" smtClean="0">
                <a:effectLst/>
              </a:rPr>
            </a:br>
            <a:r>
              <a:rPr lang="en-US" sz="3600" dirty="0" smtClean="0">
                <a:effectLst/>
              </a:rPr>
              <a:t> </a:t>
            </a:r>
            <a:br>
              <a:rPr lang="en-US" sz="3600" dirty="0" smtClean="0">
                <a:effectLst/>
              </a:rPr>
            </a:br>
            <a:r>
              <a:rPr lang="en-US" sz="3600" dirty="0" smtClean="0">
                <a:effectLst/>
              </a:rPr>
              <a:t>-</a:t>
            </a:r>
            <a:r>
              <a:rPr lang="en-US" sz="2900" dirty="0" smtClean="0">
                <a:effectLst/>
              </a:rPr>
              <a:t>Individuals belong to several subcultures within their major culture</a:t>
            </a:r>
            <a:br>
              <a:rPr lang="en-US" sz="2900" dirty="0" smtClean="0">
                <a:effectLst/>
              </a:rPr>
            </a:br>
            <a:r>
              <a:rPr lang="en-US" sz="2900" dirty="0" smtClean="0">
                <a:effectLst/>
              </a:rPr>
              <a:t>  </a:t>
            </a:r>
            <a:br>
              <a:rPr lang="en-US" sz="2900" dirty="0" smtClean="0">
                <a:effectLst/>
              </a:rPr>
            </a:br>
            <a:r>
              <a:rPr lang="en-US" sz="2900" dirty="0" smtClean="0">
                <a:effectLst/>
              </a:rPr>
              <a:t>-Culture is a powerful influence on how clients </a:t>
            </a:r>
            <a:r>
              <a:rPr lang="en-US" sz="2900" i="1" dirty="0" smtClean="0">
                <a:effectLst/>
              </a:rPr>
              <a:t>and</a:t>
            </a:r>
            <a:r>
              <a:rPr lang="en-US" sz="2900" dirty="0" smtClean="0">
                <a:effectLst/>
              </a:rPr>
              <a:t> nurses interpret and respond to health care (don’t forget the culture of the healthcare world!) </a:t>
            </a:r>
            <a:br>
              <a:rPr lang="en-US" sz="2900" dirty="0" smtClean="0">
                <a:effectLst/>
              </a:rPr>
            </a:br>
            <a:r>
              <a:rPr lang="en-US" sz="3600" dirty="0" smtClean="0">
                <a:effectLst/>
              </a:rPr>
              <a:t/>
            </a:r>
            <a:br>
              <a:rPr lang="en-US" sz="3600" dirty="0" smtClean="0">
                <a:effectLst/>
              </a:rPr>
            </a:br>
            <a:r>
              <a:rPr lang="en-US" sz="3600" dirty="0" smtClean="0"/>
              <a:t/>
            </a:r>
            <a:br>
              <a:rPr lang="en-US" sz="3600" dirty="0" smtClean="0"/>
            </a:br>
            <a:endParaRPr lang="en-US" sz="3600" dirty="0">
              <a:effectLst/>
            </a:endParaRPr>
          </a:p>
        </p:txBody>
      </p:sp>
      <p:pic>
        <p:nvPicPr>
          <p:cNvPr id="2051" name="Picture 3" descr="C:\Users\Catherine\Desktop\images.jpg"/>
          <p:cNvPicPr>
            <a:picLocks noGrp="1" noChangeAspect="1" noChangeArrowheads="1"/>
          </p:cNvPicPr>
          <p:nvPr>
            <p:ph idx="1"/>
          </p:nvPr>
        </p:nvPicPr>
        <p:blipFill>
          <a:blip r:embed="rId3" cstate="print"/>
          <a:srcRect/>
          <a:stretch>
            <a:fillRect/>
          </a:stretch>
        </p:blipFill>
        <p:spPr bwMode="auto">
          <a:xfrm>
            <a:off x="3505200" y="4495800"/>
            <a:ext cx="2171700" cy="21050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r>
              <a:rPr lang="en-US" sz="3600" dirty="0" smtClean="0">
                <a:effectLst/>
              </a:rPr>
              <a:t>Culture</a:t>
            </a:r>
            <a:endParaRPr lang="en-US" sz="3600" dirty="0">
              <a:effectLst/>
            </a:endParaRPr>
          </a:p>
        </p:txBody>
      </p:sp>
      <p:sp>
        <p:nvSpPr>
          <p:cNvPr id="3" name="Content Placeholder 2"/>
          <p:cNvSpPr>
            <a:spLocks noGrp="1"/>
          </p:cNvSpPr>
          <p:nvPr>
            <p:ph idx="1"/>
          </p:nvPr>
        </p:nvSpPr>
        <p:spPr>
          <a:xfrm>
            <a:off x="1435608" y="1295400"/>
            <a:ext cx="7498080" cy="5257800"/>
          </a:xfrm>
        </p:spPr>
        <p:txBody>
          <a:bodyPr>
            <a:normAutofit fontScale="92500" lnSpcReduction="20000"/>
          </a:bodyPr>
          <a:lstStyle/>
          <a:p>
            <a:pPr>
              <a:buNone/>
            </a:pPr>
            <a:r>
              <a:rPr lang="en-US" sz="3000" dirty="0" smtClean="0"/>
              <a:t>Cultural diversity- explains the differences between cultures:</a:t>
            </a:r>
          </a:p>
          <a:p>
            <a:pPr>
              <a:buNone/>
            </a:pPr>
            <a:endParaRPr lang="en-US" sz="900" dirty="0" smtClean="0"/>
          </a:p>
          <a:p>
            <a:pPr>
              <a:buNone/>
            </a:pPr>
            <a:r>
              <a:rPr lang="en-US" sz="3000" dirty="0" smtClean="0"/>
              <a:t>    &gt;</a:t>
            </a:r>
            <a:r>
              <a:rPr lang="en-US" sz="3000" i="1" dirty="0" smtClean="0"/>
              <a:t>primary characteristics- </a:t>
            </a:r>
            <a:r>
              <a:rPr lang="en-US" sz="3000" dirty="0" smtClean="0"/>
              <a:t>race, color, </a:t>
            </a:r>
          </a:p>
          <a:p>
            <a:pPr>
              <a:buNone/>
            </a:pPr>
            <a:r>
              <a:rPr lang="en-US" sz="3000" dirty="0" smtClean="0"/>
              <a:t>      gender, age and religious beliefs</a:t>
            </a:r>
          </a:p>
          <a:p>
            <a:pPr>
              <a:buNone/>
            </a:pPr>
            <a:endParaRPr lang="en-US" sz="900" dirty="0" smtClean="0"/>
          </a:p>
          <a:p>
            <a:pPr>
              <a:buNone/>
            </a:pPr>
            <a:r>
              <a:rPr lang="en-US" sz="3000" dirty="0" smtClean="0"/>
              <a:t>    &gt;</a:t>
            </a:r>
            <a:r>
              <a:rPr lang="en-US" sz="3000" i="1" dirty="0" smtClean="0"/>
              <a:t>secondary characteristics </a:t>
            </a:r>
            <a:r>
              <a:rPr lang="en-US" sz="3000" dirty="0" smtClean="0"/>
              <a:t>socioeconomics status, education, occupation, time away from country of origin, gender issues, sexual orientation</a:t>
            </a:r>
          </a:p>
          <a:p>
            <a:pPr>
              <a:buNone/>
            </a:pPr>
            <a:endParaRPr lang="en-US" sz="3000" dirty="0" smtClean="0"/>
          </a:p>
          <a:p>
            <a:pPr>
              <a:buNone/>
            </a:pPr>
            <a:r>
              <a:rPr lang="en-US" sz="3000" dirty="0" smtClean="0"/>
              <a:t>Stereotyping- oversimplified belief, opinion, or conception about another person (or group) based on a limited amount of exposure or information</a:t>
            </a:r>
            <a:endParaRPr lang="en-US" sz="3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35608" y="274320"/>
            <a:ext cx="7498080" cy="2697480"/>
          </a:xfrm>
        </p:spPr>
        <p:txBody>
          <a:bodyPr>
            <a:normAutofit/>
          </a:bodyPr>
          <a:lstStyle/>
          <a:p>
            <a:r>
              <a:rPr lang="en-US" sz="3600" dirty="0" smtClean="0">
                <a:effectLst/>
              </a:rPr>
              <a:t>Melting Pot </a:t>
            </a:r>
            <a:r>
              <a:rPr lang="en-US" sz="3600" dirty="0" err="1" smtClean="0">
                <a:effectLst/>
              </a:rPr>
              <a:t>vs</a:t>
            </a:r>
            <a:r>
              <a:rPr lang="en-US" sz="3600" dirty="0" smtClean="0">
                <a:effectLst/>
              </a:rPr>
              <a:t> Salad Bowl</a:t>
            </a:r>
            <a:br>
              <a:rPr lang="en-US" sz="3600" dirty="0" smtClean="0">
                <a:effectLst/>
              </a:rPr>
            </a:br>
            <a:r>
              <a:rPr lang="en-US" sz="3600" dirty="0" smtClean="0">
                <a:effectLst/>
              </a:rPr>
              <a:t/>
            </a:r>
            <a:br>
              <a:rPr lang="en-US" sz="3600" dirty="0" smtClean="0">
                <a:effectLst/>
              </a:rPr>
            </a:br>
            <a:r>
              <a:rPr lang="en-US" sz="3200" dirty="0" smtClean="0">
                <a:effectLst/>
              </a:rPr>
              <a:t>Melting pot- acculturating (‘fitting in’)</a:t>
            </a:r>
            <a:br>
              <a:rPr lang="en-US" sz="3200" dirty="0" smtClean="0">
                <a:effectLst/>
              </a:rPr>
            </a:br>
            <a:r>
              <a:rPr lang="en-US" sz="3200" dirty="0" smtClean="0">
                <a:effectLst/>
              </a:rPr>
              <a:t>Salad bowl- multiculturalism</a:t>
            </a:r>
            <a:endParaRPr lang="en-US" sz="3200" dirty="0">
              <a:effectLst/>
            </a:endParaRPr>
          </a:p>
        </p:txBody>
      </p:sp>
      <p:pic>
        <p:nvPicPr>
          <p:cNvPr id="3074" name="Picture 2" descr="C:\Users\Catherine\Desktop\pot.jpg"/>
          <p:cNvPicPr>
            <a:picLocks noGrp="1" noChangeAspect="1" noChangeArrowheads="1"/>
          </p:cNvPicPr>
          <p:nvPr>
            <p:ph sz="half" idx="1"/>
          </p:nvPr>
        </p:nvPicPr>
        <p:blipFill>
          <a:blip r:embed="rId3" cstate="print"/>
          <a:srcRect/>
          <a:stretch>
            <a:fillRect/>
          </a:stretch>
        </p:blipFill>
        <p:spPr bwMode="auto">
          <a:xfrm>
            <a:off x="1752600" y="3048000"/>
            <a:ext cx="2590799" cy="3222387"/>
          </a:xfrm>
          <a:prstGeom prst="rect">
            <a:avLst/>
          </a:prstGeom>
          <a:noFill/>
        </p:spPr>
      </p:pic>
      <p:pic>
        <p:nvPicPr>
          <p:cNvPr id="3075" name="Picture 3" descr="C:\Users\Catherine\Desktop\bowl.jpg"/>
          <p:cNvPicPr>
            <a:picLocks noGrp="1" noChangeAspect="1" noChangeArrowheads="1"/>
          </p:cNvPicPr>
          <p:nvPr>
            <p:ph sz="half" idx="2"/>
          </p:nvPr>
        </p:nvPicPr>
        <p:blipFill>
          <a:blip r:embed="rId4" cstate="print"/>
          <a:srcRect/>
          <a:stretch>
            <a:fillRect/>
          </a:stretch>
        </p:blipFill>
        <p:spPr bwMode="auto">
          <a:xfrm>
            <a:off x="5486400" y="3124200"/>
            <a:ext cx="2576512" cy="321743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249362"/>
          </a:xfrm>
        </p:spPr>
        <p:txBody>
          <a:bodyPr>
            <a:normAutofit/>
          </a:bodyPr>
          <a:lstStyle/>
          <a:p>
            <a:r>
              <a:rPr lang="en-US" sz="3600" dirty="0" smtClean="0">
                <a:effectLst/>
              </a:rPr>
              <a:t>Culture</a:t>
            </a:r>
            <a:endParaRPr lang="en-US" sz="3600" dirty="0">
              <a:effectLst/>
            </a:endParaRPr>
          </a:p>
        </p:txBody>
      </p:sp>
      <p:sp>
        <p:nvSpPr>
          <p:cNvPr id="3" name="Content Placeholder 2"/>
          <p:cNvSpPr>
            <a:spLocks noGrp="1"/>
          </p:cNvSpPr>
          <p:nvPr>
            <p:ph idx="1"/>
          </p:nvPr>
        </p:nvSpPr>
        <p:spPr>
          <a:xfrm>
            <a:off x="1435608" y="1600200"/>
            <a:ext cx="7498080" cy="4648200"/>
          </a:xfrm>
        </p:spPr>
        <p:txBody>
          <a:bodyPr/>
          <a:lstStyle/>
          <a:p>
            <a:pPr>
              <a:buNone/>
            </a:pPr>
            <a:r>
              <a:rPr lang="en-US" dirty="0" smtClean="0"/>
              <a:t>US population trends:</a:t>
            </a:r>
          </a:p>
          <a:p>
            <a:pPr>
              <a:buNone/>
            </a:pPr>
            <a:r>
              <a:rPr lang="en-US" dirty="0" smtClean="0"/>
              <a:t>   -in year 2000, 30% of the US pop. was composed of minority groups, but only 10% of nurses in the US are composed of minority groups</a:t>
            </a:r>
          </a:p>
          <a:p>
            <a:pPr>
              <a:buNone/>
            </a:pPr>
            <a:endParaRPr lang="en-US" dirty="0" smtClean="0"/>
          </a:p>
          <a:p>
            <a:pPr>
              <a:buNone/>
            </a:pPr>
            <a:r>
              <a:rPr lang="en-US" dirty="0" smtClean="0"/>
              <a:t>   How would this help/hinder nursing care?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endParaRPr lang="en-US" sz="3600" dirty="0">
              <a:effectLst/>
            </a:endParaRPr>
          </a:p>
        </p:txBody>
      </p:sp>
      <p:sp>
        <p:nvSpPr>
          <p:cNvPr id="3" name="Content Placeholder 2"/>
          <p:cNvSpPr>
            <a:spLocks noGrp="1"/>
          </p:cNvSpPr>
          <p:nvPr>
            <p:ph idx="1"/>
          </p:nvPr>
        </p:nvSpPr>
        <p:spPr>
          <a:xfrm>
            <a:off x="1435608" y="838200"/>
            <a:ext cx="7498080" cy="5715000"/>
          </a:xfrm>
        </p:spPr>
        <p:txBody>
          <a:bodyPr>
            <a:normAutofit lnSpcReduction="10000"/>
          </a:bodyPr>
          <a:lstStyle/>
          <a:p>
            <a:pPr>
              <a:buNone/>
            </a:pPr>
            <a:r>
              <a:rPr lang="en-US" sz="3900" dirty="0" smtClean="0"/>
              <a:t>Cultural awareness</a:t>
            </a:r>
            <a:r>
              <a:rPr lang="en-US" dirty="0" smtClean="0"/>
              <a:t>:</a:t>
            </a:r>
          </a:p>
          <a:p>
            <a:pPr>
              <a:buNone/>
            </a:pPr>
            <a:r>
              <a:rPr lang="en-US" dirty="0" smtClean="0"/>
              <a:t>   -understanding the client’s perspective of what is happening in the healthcare setting</a:t>
            </a:r>
          </a:p>
          <a:p>
            <a:pPr>
              <a:buNone/>
            </a:pPr>
            <a:r>
              <a:rPr lang="en-US" dirty="0" smtClean="0"/>
              <a:t>   -as nurses develops this awareness, they are better able to recognize and value </a:t>
            </a:r>
            <a:r>
              <a:rPr lang="en-US" i="1" dirty="0" smtClean="0"/>
              <a:t>all</a:t>
            </a:r>
            <a:r>
              <a:rPr lang="en-US" dirty="0" smtClean="0"/>
              <a:t> aspects of a client’s culture </a:t>
            </a:r>
          </a:p>
          <a:p>
            <a:pPr>
              <a:buNone/>
            </a:pPr>
            <a:r>
              <a:rPr lang="en-US" dirty="0" smtClean="0"/>
              <a:t>   -begins with an understanding of one’s own cultural healthcare beliefs and cultural values (ID similarities and differences from those of the client, and appreciate both)</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110</TotalTime>
  <Words>573</Words>
  <Application>Microsoft Office PowerPoint</Application>
  <PresentationFormat>On-screen Show (4:3)</PresentationFormat>
  <Paragraphs>73</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            Cultural Diversity            Chapter Twenty-Two</vt:lpstr>
      <vt:lpstr>PowerPoint Presentation</vt:lpstr>
      <vt:lpstr>Culture</vt:lpstr>
      <vt:lpstr>Culture</vt:lpstr>
      <vt:lpstr>Culture   -Individuals belong to several subcultures within their major culture    -Culture is a powerful influence on how clients and nurses interpret and respond to health care (don’t forget the culture of the healthcare world!)    </vt:lpstr>
      <vt:lpstr>Culture</vt:lpstr>
      <vt:lpstr>Melting Pot vs Salad Bowl  Melting pot- acculturating (‘fitting in’) Salad bowl- multiculturalism</vt:lpstr>
      <vt:lpstr>Culture</vt:lpstr>
      <vt:lpstr>PowerPoint Presentation</vt:lpstr>
      <vt:lpstr>Assessing Culture</vt:lpstr>
      <vt:lpstr>PowerPoint Presentation</vt:lpstr>
      <vt:lpstr>Culture</vt:lpstr>
      <vt:lpstr> </vt:lpstr>
      <vt:lpstr>Culture Facts  Passive Obedience    -what is it?  Patient Compliance    -what would affect this? </vt:lpstr>
      <vt:lpstr>Cultural Synergy</vt:lpstr>
      <vt:lpstr>See you next class……                                                              Please do your readings &amp; bring thoughtful questions!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Diversity         Chapter Twenty-0ne</dc:title>
  <dc:creator>Catherine</dc:creator>
  <cp:lastModifiedBy>a</cp:lastModifiedBy>
  <cp:revision>18</cp:revision>
  <dcterms:created xsi:type="dcterms:W3CDTF">2013-04-16T01:21:16Z</dcterms:created>
  <dcterms:modified xsi:type="dcterms:W3CDTF">2013-07-11T16:21:16Z</dcterms:modified>
</cp:coreProperties>
</file>