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60"/>
  </p:normalViewPr>
  <p:slideViewPr>
    <p:cSldViewPr>
      <p:cViewPr varScale="1">
        <p:scale>
          <a:sx n="85" d="100"/>
          <a:sy n="85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6CE43-C3F8-4446-9761-0C144CF30403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3E677-CBD5-4FFF-8903-912CA4C70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96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Nsg</a:t>
            </a:r>
            <a:r>
              <a:rPr lang="en-US" dirty="0" smtClean="0"/>
              <a:t>. Theory-  helps to describe, explain, predict and control nursing activities to</a:t>
            </a:r>
            <a:r>
              <a:rPr lang="en-US" baseline="0" dirty="0" smtClean="0"/>
              <a:t> achieve the goals of client care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Looking at the 4 concepts</a:t>
            </a:r>
            <a:r>
              <a:rPr lang="en-US" baseline="0" dirty="0" smtClean="0"/>
              <a:t> of a theory: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 of Nursing- optimum level of functioning….NOT</a:t>
            </a:r>
            <a:r>
              <a:rPr lang="en-US" baseline="0" dirty="0" smtClean="0"/>
              <a:t> NECECSSARILY CURED!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a systematic and structured approach</a:t>
            </a:r>
            <a:r>
              <a:rPr lang="en-US" baseline="0" dirty="0" smtClean="0"/>
              <a:t> is one of the key elements that raises nursing from a task-oriented JOB to the level of a real PROFESSION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Medical model-</a:t>
            </a:r>
            <a:r>
              <a:rPr lang="en-US" baseline="0" dirty="0" smtClean="0"/>
              <a:t> illness oriented   Nursing model- can focus on prevention of disease and health maintenance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Perception- Victorian times….tiny waists.</a:t>
            </a:r>
            <a:r>
              <a:rPr lang="en-US" baseline="0" dirty="0" smtClean="0"/>
              <a:t>  Some cultures, size is desirable- sign of wealth!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environs- religious</a:t>
            </a:r>
            <a:r>
              <a:rPr lang="en-US" baseline="0" dirty="0" smtClean="0"/>
              <a:t> beliefs, sexual orientation, personality, emotional responses, etc. (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. Type A folk- ulcers and MIs)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Nurses involve the client as partners in care/ cure.  They are also involved</a:t>
            </a:r>
            <a:r>
              <a:rPr lang="en-US" baseline="0" dirty="0" smtClean="0"/>
              <a:t> in altering the environment.  EDUCATION!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systems are a combo of open and closed systems!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Feedback loops make the process circular!!  Can you give examples</a:t>
            </a:r>
            <a:r>
              <a:rPr lang="en-US" baseline="0" dirty="0" smtClean="0"/>
              <a:t> of feedback in healthcare???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A683451-E98C-4542-BD4B-CCFC36F29662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676400"/>
            <a:ext cx="7406640" cy="28194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Theories and Models of Nursing</a:t>
            </a:r>
            <a:b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            Chapter </a:t>
            </a:r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Three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572000"/>
            <a:ext cx="740664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r>
              <a:rPr lang="en-US" dirty="0" smtClean="0"/>
              <a:t>                            Nursing 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      General Systems Theory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Key Parts of Systems Theory</a:t>
            </a: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1.System:</a:t>
            </a: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Open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relatively free movement of info, matter, and energy into &amp; out of the system</a:t>
            </a: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: most living organisms are ‘open’</a:t>
            </a:r>
          </a:p>
          <a:p>
            <a:pPr marL="596646" indent="-51435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Closed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prevents any movement into &amp; out of the system.</a:t>
            </a: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   : totally static and unchanging</a:t>
            </a: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   : rocks!</a:t>
            </a:r>
          </a:p>
          <a:p>
            <a:pPr marL="596646" indent="-514350">
              <a:buNone/>
            </a:pP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    </a:t>
            </a:r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General Systems Theory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Open system: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43400" y="2819400"/>
            <a:ext cx="1524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Throughput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95600" y="25146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00400" y="3886200"/>
            <a:ext cx="1066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895600" y="3429000"/>
            <a:ext cx="1295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8288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019800" y="27432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19800" y="3505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019800" y="3810000"/>
            <a:ext cx="914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391400" y="30480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27" name="Bent Arrow 26"/>
          <p:cNvSpPr/>
          <p:nvPr/>
        </p:nvSpPr>
        <p:spPr>
          <a:xfrm rot="10800000">
            <a:off x="7086600" y="4343400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Left Arrow 27"/>
          <p:cNvSpPr/>
          <p:nvPr/>
        </p:nvSpPr>
        <p:spPr>
          <a:xfrm>
            <a:off x="5181600" y="4800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Arrow 28"/>
          <p:cNvSpPr/>
          <p:nvPr/>
        </p:nvSpPr>
        <p:spPr>
          <a:xfrm>
            <a:off x="3429000" y="4800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Bent Arrow 30"/>
          <p:cNvSpPr/>
          <p:nvPr/>
        </p:nvSpPr>
        <p:spPr>
          <a:xfrm rot="16200000">
            <a:off x="2008632" y="4315968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      General Systems Theory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2. Input and Output: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Input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any type of info, energy or material that enters the system from the environment through its boundaries. Human input?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Output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any info, energy or material that leaves the system and enters the environment through its boundaries.  Human output?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End product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a type of output that is not reusable as input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General Systems Theory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3. Throughput: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-a process that allows the input to be changed so that it is useful to the system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(example in text- gas in car is changed to a useful form of energy.  Similarly, food to a human)</a:t>
            </a:r>
          </a:p>
          <a:p>
            <a:pPr>
              <a:buNone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4. Feedback Loop: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-allows the system to monitor internal functioning so it can ↑ or ↓ the input or output and maintain the highest level of functioning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(‘quality control’)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General Systems Theory</a:t>
            </a:r>
            <a:endParaRPr lang="en-US" sz="3600" dirty="0"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Feedback Loop: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Positive Feedback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leads to change within the system, with the goal of improving the system (positive comments to students)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Negative Feedback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maintains stability, therefore does not produce change. 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Only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good if system is at peak level of functioning.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(athlete trying to ‘maintain’)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   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General Systems Theory</a:t>
            </a:r>
            <a:endParaRPr lang="en-US" sz="3600" dirty="0"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Open system: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43400" y="2819400"/>
            <a:ext cx="1524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Throughput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95600" y="25146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00400" y="3886200"/>
            <a:ext cx="1066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895600" y="3429000"/>
            <a:ext cx="1295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8288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019800" y="27432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19800" y="3505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019800" y="3810000"/>
            <a:ext cx="914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391400" y="30480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27" name="Bent Arrow 26"/>
          <p:cNvSpPr/>
          <p:nvPr/>
        </p:nvSpPr>
        <p:spPr>
          <a:xfrm rot="10800000">
            <a:off x="7086600" y="4343400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Left Arrow 27"/>
          <p:cNvSpPr/>
          <p:nvPr/>
        </p:nvSpPr>
        <p:spPr>
          <a:xfrm>
            <a:off x="5181600" y="4800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Arrow 28"/>
          <p:cNvSpPr/>
          <p:nvPr/>
        </p:nvSpPr>
        <p:spPr>
          <a:xfrm>
            <a:off x="3429000" y="4800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Bent Arrow 30"/>
          <p:cNvSpPr/>
          <p:nvPr/>
        </p:nvSpPr>
        <p:spPr>
          <a:xfrm rot="16200000">
            <a:off x="2008632" y="4315968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Nursing Theories/ Models</a:t>
            </a:r>
            <a:endParaRPr lang="en-US" sz="3600" dirty="0"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Help  describe, explain, predict and control nursing activities to achieve the goals of client care</a:t>
            </a:r>
          </a:p>
          <a:p>
            <a:r>
              <a:rPr lang="en-US" sz="2600" dirty="0" smtClean="0"/>
              <a:t>By using theories, nurses will be better able to use theoretical info in their practice to provide new ways of approaching nursing care and improving practice!</a:t>
            </a:r>
          </a:p>
          <a:p>
            <a:r>
              <a:rPr lang="en-US" sz="2600" dirty="0" smtClean="0"/>
              <a:t>Many nursing theories and theorists.  We will focus on </a:t>
            </a:r>
            <a:r>
              <a:rPr lang="en-US" sz="2600" u="sng" dirty="0" smtClean="0"/>
              <a:t>Orem’s Self-Care Model</a:t>
            </a:r>
            <a:r>
              <a:rPr lang="en-US" sz="2600" dirty="0" smtClean="0"/>
              <a:t> only, as it is what we follow here at De Anza.  (Cheer here!)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381000"/>
            <a:ext cx="7498080" cy="1219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 Orem’s Self-Care Model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Aimed at helping </a:t>
            </a:r>
            <a:r>
              <a:rPr lang="en-US" i="1" dirty="0" smtClean="0"/>
              <a:t>clients </a:t>
            </a:r>
            <a:r>
              <a:rPr lang="en-US" dirty="0" smtClean="0"/>
              <a:t>direct and carry out activities that either help maintain or improve their health</a:t>
            </a:r>
          </a:p>
          <a:p>
            <a:r>
              <a:rPr lang="en-US" i="1" dirty="0" smtClean="0"/>
              <a:t>Health is the responsibility of each individual!                             </a:t>
            </a:r>
            <a:endParaRPr lang="en-US" i="1" dirty="0"/>
          </a:p>
        </p:txBody>
      </p:sp>
      <p:pic>
        <p:nvPicPr>
          <p:cNvPr id="1026" name="Picture 2" descr="C:\Users\CATHER~1\AppData\Local\Temp\MP90042218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419600"/>
            <a:ext cx="1296516" cy="1828800"/>
          </a:xfrm>
          <a:prstGeom prst="rect">
            <a:avLst/>
          </a:prstGeom>
          <a:noFill/>
        </p:spPr>
      </p:pic>
      <p:pic>
        <p:nvPicPr>
          <p:cNvPr id="1027" name="Picture 3" descr="C:\Users\CATHER~1\AppData\Local\Temp\MP90040234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4419600"/>
            <a:ext cx="1524000" cy="1752600"/>
          </a:xfrm>
          <a:prstGeom prst="rect">
            <a:avLst/>
          </a:prstGeom>
          <a:noFill/>
        </p:spPr>
      </p:pic>
      <p:pic>
        <p:nvPicPr>
          <p:cNvPr id="1028" name="Picture 4" descr="C:\Users\CATHER~1\AppData\Local\Temp\MP90040890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4876800"/>
            <a:ext cx="1524000" cy="138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  Orem’s Self-Care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1816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Client:  </a:t>
            </a:r>
          </a:p>
          <a:p>
            <a:pPr>
              <a:buNone/>
            </a:pPr>
            <a:r>
              <a:rPr lang="en-US" sz="2600" dirty="0" smtClean="0"/>
              <a:t>    -the biologic, psychological and social being with the capacity for self-care</a:t>
            </a:r>
          </a:p>
          <a:p>
            <a:pPr>
              <a:buNone/>
            </a:pPr>
            <a:r>
              <a:rPr lang="en-US" sz="2600" dirty="0" smtClean="0"/>
              <a:t>    -’self-care’: practice of activities that individuals initiate and perform on their own behalf to maintain life, health and well-being</a:t>
            </a:r>
          </a:p>
          <a:p>
            <a:r>
              <a:rPr lang="en-US" sz="2600" dirty="0" smtClean="0"/>
              <a:t>Health:</a:t>
            </a:r>
          </a:p>
          <a:p>
            <a:pPr>
              <a:buNone/>
            </a:pPr>
            <a:r>
              <a:rPr lang="en-US" sz="2600" dirty="0" smtClean="0"/>
              <a:t>    -the person’s ability to live fully within a particular physical, biologic and social environment, achieving a higher level of </a:t>
            </a:r>
            <a:r>
              <a:rPr lang="en-US" sz="2600" dirty="0" err="1" smtClean="0"/>
              <a:t>fcning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-’healthy’: living life to the fullest with the capacity to maintain life through self-care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Orem’s Self-Care Model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Environment:</a:t>
            </a:r>
          </a:p>
          <a:p>
            <a:pPr>
              <a:buNone/>
            </a:pPr>
            <a:r>
              <a:rPr lang="en-US" sz="2600" dirty="0" smtClean="0"/>
              <a:t>     -the medium through which clients move as they conduct their daily activities</a:t>
            </a:r>
          </a:p>
          <a:p>
            <a:pPr>
              <a:buNone/>
            </a:pPr>
            <a:r>
              <a:rPr lang="en-US" sz="2600" dirty="0" smtClean="0"/>
              <a:t>     -generally viewed as a negative factor on a person’s health status because they may detract from the ability to provide self-care</a:t>
            </a:r>
          </a:p>
          <a:p>
            <a:r>
              <a:rPr lang="en-US" sz="2600" dirty="0" smtClean="0"/>
              <a:t>Nursing:</a:t>
            </a:r>
          </a:p>
          <a:p>
            <a:pPr>
              <a:buNone/>
            </a:pPr>
            <a:r>
              <a:rPr lang="en-US" sz="2600" dirty="0" smtClean="0"/>
              <a:t>     -goal- help client conduct self-care activities in order to reach </a:t>
            </a:r>
            <a:r>
              <a:rPr lang="en-US" sz="2600" i="1" dirty="0" smtClean="0"/>
              <a:t>optimum level of functioning</a:t>
            </a:r>
          </a:p>
          <a:p>
            <a:pPr>
              <a:buNone/>
            </a:pPr>
            <a:r>
              <a:rPr lang="en-US" sz="2600" i="1" dirty="0" smtClean="0"/>
              <a:t>     -</a:t>
            </a:r>
            <a:r>
              <a:rPr lang="en-US" sz="2600" dirty="0" smtClean="0"/>
              <a:t>methods:  </a:t>
            </a:r>
            <a:r>
              <a:rPr lang="en-US" sz="2600" i="1" dirty="0" smtClean="0"/>
              <a:t>wholly compensatory  -ICU</a:t>
            </a:r>
          </a:p>
          <a:p>
            <a:pPr>
              <a:buNone/>
            </a:pPr>
            <a:r>
              <a:rPr lang="en-US" sz="2600" i="1" dirty="0" smtClean="0"/>
              <a:t>                       partially compensatory- post op</a:t>
            </a:r>
          </a:p>
          <a:p>
            <a:pPr>
              <a:buNone/>
            </a:pPr>
            <a:r>
              <a:rPr lang="en-US" sz="2600" i="1" dirty="0" smtClean="0"/>
              <a:t>                       supportive/ educative- new </a:t>
            </a:r>
            <a:r>
              <a:rPr lang="en-US" sz="2600" i="1" dirty="0" err="1" smtClean="0"/>
              <a:t>dx</a:t>
            </a:r>
            <a:endParaRPr lang="en-US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Topics for today:</a:t>
            </a:r>
            <a:endParaRPr lang="en-US" sz="1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-Differences between theory &amp; model</a:t>
            </a:r>
          </a:p>
          <a:p>
            <a:pPr>
              <a:buNone/>
            </a:pPr>
            <a:r>
              <a:rPr lang="en-US" dirty="0" smtClean="0"/>
              <a:t>   -Common concepts to nursing models</a:t>
            </a:r>
          </a:p>
          <a:p>
            <a:pPr>
              <a:buNone/>
            </a:pPr>
            <a:r>
              <a:rPr lang="en-US" dirty="0" smtClean="0"/>
              <a:t>   -General systems theory</a:t>
            </a:r>
          </a:p>
          <a:p>
            <a:pPr>
              <a:buNone/>
            </a:pPr>
            <a:r>
              <a:rPr lang="en-US" dirty="0" smtClean="0"/>
              <a:t>   -Orem’s self-care model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5257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See you next class……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Please do your readings &amp; bring thoughtful questions!</a:t>
            </a:r>
          </a:p>
          <a:p>
            <a:endParaRPr lang="en-US" dirty="0"/>
          </a:p>
        </p:txBody>
      </p:sp>
      <p:pic>
        <p:nvPicPr>
          <p:cNvPr id="2050" name="Picture 2" descr="C:\Users\CATHER~1\AppData\Local\Temp\MP9001850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962400"/>
            <a:ext cx="2450592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Differences Between Theory and Model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Theory</a:t>
            </a:r>
            <a:r>
              <a:rPr lang="en-US" dirty="0" smtClean="0"/>
              <a:t>:  </a:t>
            </a:r>
          </a:p>
          <a:p>
            <a:pPr>
              <a:buNone/>
            </a:pPr>
            <a:r>
              <a:rPr lang="en-US" sz="2600" dirty="0" smtClean="0"/>
              <a:t>       a speculative statement involving some element of reality that has not been proven</a:t>
            </a:r>
          </a:p>
          <a:p>
            <a:r>
              <a:rPr lang="en-US" sz="2800" dirty="0" smtClean="0"/>
              <a:t>Nursing theory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explains apparent relationships b/w observed behaviors &amp; effect on client’s health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Goal of theory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describe &amp; explain a particular nursing action in order to make a hypothesis (or predict its outcome)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Differences Between Theory and Model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Model</a:t>
            </a:r>
            <a:r>
              <a:rPr lang="en-US" sz="2600" dirty="0" smtClean="0"/>
              <a:t>:</a:t>
            </a:r>
          </a:p>
          <a:p>
            <a:pPr>
              <a:buNone/>
            </a:pPr>
            <a:r>
              <a:rPr lang="en-US" sz="2600" dirty="0" smtClean="0"/>
              <a:t>      hypothetical representation of something that exists in reality</a:t>
            </a:r>
          </a:p>
          <a:p>
            <a:r>
              <a:rPr lang="en-US" sz="2600" dirty="0" smtClean="0"/>
              <a:t>Purpose of a model:</a:t>
            </a:r>
          </a:p>
          <a:p>
            <a:pPr>
              <a:buNone/>
            </a:pPr>
            <a:r>
              <a:rPr lang="en-US" sz="2600" dirty="0" smtClean="0"/>
              <a:t>      to attempt to explain a complex reality in a systematic and organized manner</a:t>
            </a:r>
          </a:p>
          <a:p>
            <a:pPr>
              <a:buNone/>
            </a:pPr>
            <a:r>
              <a:rPr lang="en-US" sz="2600" dirty="0" smtClean="0"/>
              <a:t>       </a:t>
            </a:r>
            <a:endParaRPr lang="en-US" sz="2600" dirty="0"/>
          </a:p>
        </p:txBody>
      </p:sp>
      <p:pic>
        <p:nvPicPr>
          <p:cNvPr id="1026" name="Picture 2" descr="C:\Users\CATHER~1\AppData\Local\Temp\MC91021634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572000"/>
            <a:ext cx="2438401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Concepts Common to Nursing Models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Four key concepts common to all</a:t>
            </a:r>
          </a:p>
          <a:p>
            <a:pPr>
              <a:buNone/>
            </a:pPr>
            <a:endParaRPr lang="en-US" sz="2800" dirty="0" smtClean="0"/>
          </a:p>
          <a:p>
            <a:pPr marL="596646" indent="-514350">
              <a:buNone/>
            </a:pPr>
            <a:r>
              <a:rPr lang="en-US" sz="2800" dirty="0" smtClean="0"/>
              <a:t>1. Patient  (client)</a:t>
            </a:r>
          </a:p>
          <a:p>
            <a:pPr marL="596646" indent="-514350">
              <a:buNone/>
            </a:pPr>
            <a:r>
              <a:rPr lang="en-US" sz="2800" dirty="0" smtClean="0"/>
              <a:t>       -a small group or a large collective of individuals (community)</a:t>
            </a:r>
          </a:p>
          <a:p>
            <a:pPr marL="596646" indent="-514350">
              <a:buNone/>
            </a:pPr>
            <a:r>
              <a:rPr lang="en-US" sz="2800" dirty="0" smtClean="0"/>
              <a:t>       -complex entities affected </a:t>
            </a:r>
          </a:p>
          <a:p>
            <a:pPr marL="596646" indent="-514350">
              <a:buNone/>
            </a:pPr>
            <a:r>
              <a:rPr lang="en-US" sz="2800" dirty="0" smtClean="0"/>
              <a:t>     by factors as mind, body and</a:t>
            </a:r>
          </a:p>
          <a:p>
            <a:pPr marL="596646" indent="-514350">
              <a:buNone/>
            </a:pPr>
            <a:r>
              <a:rPr lang="en-US" sz="2800" dirty="0" smtClean="0"/>
              <a:t>     environment</a:t>
            </a:r>
          </a:p>
          <a:p>
            <a:pPr marL="596646" indent="-514350">
              <a:buNone/>
            </a:pPr>
            <a:r>
              <a:rPr lang="en-US" sz="2800" dirty="0" smtClean="0"/>
              <a:t>       -need not have an illness</a:t>
            </a:r>
          </a:p>
          <a:p>
            <a:pPr marL="596646" indent="-514350">
              <a:buNone/>
            </a:pPr>
            <a:endParaRPr lang="en-US" dirty="0"/>
          </a:p>
        </p:txBody>
      </p:sp>
      <p:pic>
        <p:nvPicPr>
          <p:cNvPr id="2051" name="Picture 3" descr="C:\Users\CATHER~1\AppData\Local\Temp\MP9004393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038600"/>
            <a:ext cx="19050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 Concepts Common to Nursing Models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49530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2. Health 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-not an absence of disease, but seen as a continuum (moving depending on circumstances and health status)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-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perception of health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varies radically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depending on age &amp; culture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-health includes: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*cultural perception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*historical perception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*continuum of range of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health states               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CATHER~1\AppData\Local\Temp\MP9004089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3434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 Concepts Common to Nursing Models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3. Environment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-includes ‘simple’ physical environs to ‘larger picture’ (public sanitation, air &amp; water quality)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-also, interpersonal &amp; social interactions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-also, ‘internal environs’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CATHER~1\AppData\Local\Temp\MP900390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397248"/>
            <a:ext cx="3048000" cy="2174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 Concepts Common to Nursing Models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4.  Nursing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-delineates the function and role that nurses have in their relationship with clients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-historically, nursing provided all basic care, psychological support and relief of discomfort.  It is different now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CATHER~1\AppData\Local\Temp\MP9004097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876800"/>
            <a:ext cx="2667000" cy="1671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        General Systems Theory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System acts as a whole because of the interdependence of its parts</a:t>
            </a:r>
          </a:p>
          <a:p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When a part fails, the whole system suffers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(Example- 9/11: economic system failure with repercussions to airline, hotels, home buying) 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Elements of many nursing models are found in general systems theory</a:t>
            </a:r>
          </a:p>
          <a:p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Parts have common function: make system work well to achieve its overall purpose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190</TotalTime>
  <Words>1206</Words>
  <Application>Microsoft Office PowerPoint</Application>
  <PresentationFormat>On-screen Show (4:3)</PresentationFormat>
  <Paragraphs>150</Paragraphs>
  <Slides>20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  Theories and Models of Nursing                    Chapter Three  </vt:lpstr>
      <vt:lpstr>PowerPoint Presentation</vt:lpstr>
      <vt:lpstr>Differences Between Theory and Model</vt:lpstr>
      <vt:lpstr>Differences Between Theory and Model</vt:lpstr>
      <vt:lpstr> Concepts Common to Nursing Models</vt:lpstr>
      <vt:lpstr>  Concepts Common to Nursing Models</vt:lpstr>
      <vt:lpstr>  Concepts Common to Nursing Models</vt:lpstr>
      <vt:lpstr>  Concepts Common to Nursing Models</vt:lpstr>
      <vt:lpstr>        General Systems Theory</vt:lpstr>
      <vt:lpstr>      General Systems Theory</vt:lpstr>
      <vt:lpstr>     General Systems Theory</vt:lpstr>
      <vt:lpstr>      General Systems Theory</vt:lpstr>
      <vt:lpstr>     General Systems Theory</vt:lpstr>
      <vt:lpstr>      General Systems Theory</vt:lpstr>
      <vt:lpstr>     General Systems Theory</vt:lpstr>
      <vt:lpstr>        Nursing Theories/ Models</vt:lpstr>
      <vt:lpstr>       Orem’s Self-Care Model</vt:lpstr>
      <vt:lpstr>        Orem’s Self-Care Model</vt:lpstr>
      <vt:lpstr>      Orem’s Self-Care Model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and Models of Nursing                    Chapter Four</dc:title>
  <dc:creator>Catherine</dc:creator>
  <cp:lastModifiedBy>a</cp:lastModifiedBy>
  <cp:revision>24</cp:revision>
  <dcterms:created xsi:type="dcterms:W3CDTF">2013-04-12T06:10:51Z</dcterms:created>
  <dcterms:modified xsi:type="dcterms:W3CDTF">2015-07-09T16:45:01Z</dcterms:modified>
</cp:coreProperties>
</file>