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BB70B-E9A4-4473-85B3-1F39AACCF33E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D4736-B323-4A93-92AC-44EDF07B38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97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D89AEA-30C0-44A6-8544-A2761F0C4D0B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9898"/>
            <a:ext cx="7620000" cy="322150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</a:rPr>
              <a:t>The Process of Educating Nurses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Chapter Five</a:t>
            </a: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648200"/>
            <a:ext cx="7406640" cy="1752600"/>
          </a:xfrm>
        </p:spPr>
        <p:txBody>
          <a:bodyPr/>
          <a:lstStyle/>
          <a:p>
            <a:pPr algn="ctr"/>
            <a:r>
              <a:rPr lang="en-US" dirty="0" smtClean="0"/>
              <a:t>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pPr algn="ctr"/>
            <a:r>
              <a:rPr lang="en-US" dirty="0" smtClean="0"/>
              <a:t>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574280" cy="49530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7</a:t>
            </a:r>
            <a:r>
              <a:rPr lang="en-US" sz="2800" dirty="0" smtClean="0">
                <a:solidFill>
                  <a:srgbClr val="00B0F0"/>
                </a:solidFill>
              </a:rPr>
              <a:t>.</a:t>
            </a:r>
            <a:r>
              <a:rPr lang="en-US" sz="2800" dirty="0" smtClean="0"/>
              <a:t>  Education for Advanced Practice:  'expanded role' for nurses who obtain certification.  Allowed to practice at a higher and more independent level (depending on state regulations).</a:t>
            </a:r>
          </a:p>
          <a:p>
            <a:pPr>
              <a:buNone/>
            </a:pPr>
            <a:r>
              <a:rPr lang="en-US" sz="2800" dirty="0" smtClean="0"/>
              <a:t>   -PCP, CRNA, CNS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latin typeface="AR BLANCA" pitchFamily="2" charset="0"/>
              </a:rPr>
              <a:t>  Schools need to educate nurses to meet the needs, challenges and demands of a more sophisticated and technologic society!!!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790688" cy="2895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endParaRPr lang="en-US" sz="3200" dirty="0"/>
          </a:p>
        </p:txBody>
      </p:sp>
      <p:pic>
        <p:nvPicPr>
          <p:cNvPr id="1026" name="Picture 2" descr="C:\Users\Catherine\Desktop\7018309-scarborough-england--may-20-her-royal-highness-queen-elizabeth-ii-at-opening-of-royal-open-air-thea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751998"/>
            <a:ext cx="2114550" cy="2651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   -Trends in society affecting healthcare</a:t>
            </a:r>
          </a:p>
          <a:p>
            <a:pPr>
              <a:buNone/>
            </a:pPr>
            <a:r>
              <a:rPr lang="en-US" sz="3000" dirty="0" smtClean="0"/>
              <a:t>   -Changes in healthcare which influence nursing education</a:t>
            </a:r>
          </a:p>
          <a:p>
            <a:pPr>
              <a:buNone/>
            </a:pPr>
            <a:r>
              <a:rPr lang="en-US" sz="3000" dirty="0" smtClean="0"/>
              <a:t>   -The Pew Report</a:t>
            </a:r>
          </a:p>
          <a:p>
            <a:pPr>
              <a:buNone/>
            </a:pPr>
            <a:r>
              <a:rPr lang="en-US" sz="3000" dirty="0" smtClean="0"/>
              <a:t>   -ANA position paper on education for nurses</a:t>
            </a:r>
          </a:p>
          <a:p>
            <a:pPr>
              <a:buNone/>
            </a:pPr>
            <a:r>
              <a:rPr lang="en-US" sz="3000" dirty="0" smtClean="0"/>
              <a:t>   -Types of educational programs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Trends in Society Affecting Healthcare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876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Changing demographics and ↑ cultural diversity</a:t>
            </a:r>
          </a:p>
          <a:p>
            <a:r>
              <a:rPr lang="en-US" sz="2600" dirty="0" smtClean="0"/>
              <a:t>Technology explosion</a:t>
            </a:r>
          </a:p>
          <a:p>
            <a:r>
              <a:rPr lang="en-US" sz="2600" dirty="0" smtClean="0"/>
              <a:t>Economic and social globalization</a:t>
            </a:r>
          </a:p>
          <a:p>
            <a:r>
              <a:rPr lang="en-US" sz="2600" dirty="0" smtClean="0"/>
              <a:t>Better educated consumers, alternate healthcare practices, palliative care</a:t>
            </a:r>
          </a:p>
          <a:p>
            <a:r>
              <a:rPr lang="en-US" sz="2600" dirty="0" smtClean="0"/>
              <a:t>Increased complex healthcare</a:t>
            </a:r>
          </a:p>
          <a:p>
            <a:r>
              <a:rPr lang="en-US" sz="2600" dirty="0" smtClean="0"/>
              <a:t>Managed care, ↑↑↑ healthcare costs</a:t>
            </a:r>
          </a:p>
          <a:p>
            <a:r>
              <a:rPr lang="en-US" sz="2600" dirty="0" smtClean="0"/>
              <a:t>Governmental healthcare </a:t>
            </a:r>
            <a:r>
              <a:rPr lang="en-US" sz="2600" dirty="0" err="1" smtClean="0"/>
              <a:t>regs</a:t>
            </a:r>
            <a:r>
              <a:rPr lang="en-US" sz="2600" dirty="0" smtClean="0"/>
              <a:t> &amp; policies</a:t>
            </a:r>
          </a:p>
          <a:p>
            <a:r>
              <a:rPr lang="en-US" sz="2600" dirty="0" smtClean="0"/>
              <a:t>Nursing shortage</a:t>
            </a:r>
          </a:p>
          <a:p>
            <a:r>
              <a:rPr lang="en-US" sz="2600" dirty="0" smtClean="0"/>
              <a:t>Advances in nursing research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255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Changes in Healthcare that Influence Nursing Education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>
            <a:noAutofit/>
          </a:bodyPr>
          <a:lstStyle/>
          <a:p>
            <a:r>
              <a:rPr lang="en-US" dirty="0" smtClean="0"/>
              <a:t>A market-driven healthcare economy</a:t>
            </a:r>
          </a:p>
          <a:p>
            <a:r>
              <a:rPr lang="en-US" dirty="0" smtClean="0"/>
              <a:t>Use of managed care for financing coverage</a:t>
            </a:r>
          </a:p>
          <a:p>
            <a:r>
              <a:rPr lang="en-US" dirty="0" smtClean="0"/>
              <a:t>↑ age and diversity of the US population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huge</a:t>
            </a:r>
            <a:r>
              <a:rPr lang="en-US" dirty="0" smtClean="0"/>
              <a:t> shortage of nurses</a:t>
            </a:r>
          </a:p>
          <a:p>
            <a:r>
              <a:rPr lang="en-US" dirty="0" smtClean="0"/>
              <a:t>Leaps in healthcare and info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The Pew Report- 1990s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Recommendations:</a:t>
            </a:r>
          </a:p>
          <a:p>
            <a:pPr>
              <a:buNone/>
            </a:pPr>
            <a:r>
              <a:rPr lang="en-US" sz="3000" dirty="0" smtClean="0"/>
              <a:t>   -expand the scientific basis of nursing programs</a:t>
            </a:r>
          </a:p>
          <a:p>
            <a:pPr>
              <a:buNone/>
            </a:pPr>
            <a:r>
              <a:rPr lang="en-US" sz="3000" dirty="0" smtClean="0"/>
              <a:t>   -promote interdisciplinary education</a:t>
            </a:r>
          </a:p>
          <a:p>
            <a:pPr>
              <a:buNone/>
            </a:pPr>
            <a:r>
              <a:rPr lang="en-US" sz="3000" dirty="0" smtClean="0"/>
              <a:t>   -develop cultural sensitivity</a:t>
            </a:r>
          </a:p>
          <a:p>
            <a:pPr>
              <a:buNone/>
            </a:pPr>
            <a:r>
              <a:rPr lang="en-US" sz="3000" dirty="0" smtClean="0"/>
              <a:t>   -establish new alliances with managed care companies and government</a:t>
            </a:r>
          </a:p>
          <a:p>
            <a:pPr>
              <a:buNone/>
            </a:pPr>
            <a:r>
              <a:rPr lang="en-US" sz="3000" dirty="0" smtClean="0"/>
              <a:t>   -↑ the use of computer technology and interactive software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Nurses of the Future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Need to combine acute care education with community-based education in order to meet the needs of both using:</a:t>
            </a:r>
          </a:p>
          <a:p>
            <a:pPr>
              <a:buNone/>
            </a:pPr>
            <a:r>
              <a:rPr lang="en-US" dirty="0" smtClean="0"/>
              <a:t>    &gt;</a:t>
            </a:r>
            <a:r>
              <a:rPr lang="en-US" i="1" dirty="0" smtClean="0"/>
              <a:t>critical thinking- </a:t>
            </a:r>
            <a:r>
              <a:rPr lang="en-US" dirty="0" smtClean="0"/>
              <a:t>ability to use basic core knowledge and decision-making skills in deciding and resolving situations (good judgment)</a:t>
            </a:r>
          </a:p>
          <a:p>
            <a:pPr>
              <a:buNone/>
            </a:pPr>
            <a:r>
              <a:rPr lang="en-US" dirty="0" smtClean="0"/>
              <a:t>    &gt;</a:t>
            </a:r>
            <a:r>
              <a:rPr lang="en-US" i="1" dirty="0" smtClean="0"/>
              <a:t>case management- </a:t>
            </a:r>
            <a:r>
              <a:rPr lang="en-US" dirty="0" smtClean="0"/>
              <a:t>coordinating care with an individual client or on a system-wide basis.  Driven by cost-effective care as individual moves from one level to another thru the system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ANA Position Paper on Education for Nurses- 1965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81600"/>
          </a:xfrm>
        </p:spPr>
        <p:txBody>
          <a:bodyPr>
            <a:noAutofit/>
          </a:bodyPr>
          <a:lstStyle/>
          <a:p>
            <a:r>
              <a:rPr lang="en-US" sz="2900" dirty="0" smtClean="0"/>
              <a:t>Purpose of ANA- to ensure high quality nursing care by fostering high standards of nursing practice and furthering the professional and educational advancement of nurses</a:t>
            </a:r>
          </a:p>
          <a:p>
            <a:r>
              <a:rPr lang="en-US" sz="2900" i="1" dirty="0" smtClean="0"/>
              <a:t>Paper: BSN education should be the basic level of preparation for professional nurses!!!!! (thus, ↑ the number of BSN prepared nurses)</a:t>
            </a:r>
          </a:p>
          <a:p>
            <a:r>
              <a:rPr lang="en-US" sz="2900" i="1" dirty="0" smtClean="0"/>
              <a:t>AACN said the same in 1996</a:t>
            </a:r>
          </a:p>
          <a:p>
            <a:r>
              <a:rPr lang="en-US" sz="2900" dirty="0" smtClean="0"/>
              <a:t>So, have there been any changes???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All programs require clinical experience to gain certain knowledge and skills</a:t>
            </a:r>
          </a:p>
          <a:p>
            <a:pPr>
              <a:buNone/>
            </a:pPr>
            <a:endParaRPr lang="en-US" sz="1000" dirty="0" smtClean="0"/>
          </a:p>
          <a:p>
            <a:pPr marL="596646" indent="-514350">
              <a:buAutoNum type="arabicPeriod"/>
            </a:pPr>
            <a:r>
              <a:rPr lang="en-US" sz="3000" dirty="0" smtClean="0"/>
              <a:t>Diploma Schools:  hospital-based, ‘free labor’.  Were 3 year programs, for hospital positions</a:t>
            </a:r>
          </a:p>
          <a:p>
            <a:pPr marL="596646" indent="-514350">
              <a:buAutoNum type="arabicPeriod"/>
            </a:pPr>
            <a:r>
              <a:rPr lang="en-US" sz="3000" dirty="0" smtClean="0"/>
              <a:t>LPN/ LVN: (technical nurse) 9-12 month programs in hospitals, vocational/ trade schools for hospitals, </a:t>
            </a:r>
            <a:r>
              <a:rPr lang="en-US" sz="3000" dirty="0" err="1" smtClean="0"/>
              <a:t>nsg</a:t>
            </a:r>
            <a:r>
              <a:rPr lang="en-US" sz="3000" dirty="0" smtClean="0"/>
              <a:t> home or homecare </a:t>
            </a:r>
          </a:p>
          <a:p>
            <a:pPr marL="596646" indent="-514350">
              <a:buAutoNum type="arabicPeriod"/>
            </a:pPr>
            <a:r>
              <a:rPr lang="en-US" sz="3000" dirty="0" smtClean="0"/>
              <a:t>ADN:  (technical nurse) 2 year program in community colleges for hospital/ inpatient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66888" cy="5029200"/>
          </a:xfrm>
        </p:spPr>
        <p:txBody>
          <a:bodyPr>
            <a:normAutofit/>
          </a:bodyPr>
          <a:lstStyle/>
          <a:p>
            <a:pPr marL="596646" indent="-514350">
              <a:buAutoNum type="arabicPeriod" startAt="4"/>
            </a:pPr>
            <a:r>
              <a:rPr lang="en-US" sz="3000" dirty="0" smtClean="0"/>
              <a:t>BSN: 4-5 years in Universities and Colleges, for inpatient and community</a:t>
            </a:r>
          </a:p>
          <a:p>
            <a:pPr marL="596646" indent="-514350">
              <a:buAutoNum type="arabicPeriod" startAt="4"/>
            </a:pPr>
            <a:r>
              <a:rPr lang="en-US" sz="3000" dirty="0" smtClean="0"/>
              <a:t>Ladder/ Articulation: allows nurses to upgrade their </a:t>
            </a:r>
            <a:r>
              <a:rPr lang="en-US" sz="3000" dirty="0" err="1" smtClean="0"/>
              <a:t>educaiton</a:t>
            </a:r>
            <a:r>
              <a:rPr lang="en-US" sz="3000" dirty="0" smtClean="0"/>
              <a:t> and move from one </a:t>
            </a:r>
            <a:r>
              <a:rPr lang="en-US" sz="3000" dirty="0" err="1" smtClean="0"/>
              <a:t>ed</a:t>
            </a:r>
            <a:r>
              <a:rPr lang="en-US" sz="3000" dirty="0" smtClean="0"/>
              <a:t> level to another with ease and without loss of credits from previous </a:t>
            </a:r>
            <a:r>
              <a:rPr lang="en-US" sz="3000" dirty="0" err="1" smtClean="0"/>
              <a:t>ed</a:t>
            </a:r>
            <a:r>
              <a:rPr lang="en-US" sz="3000" dirty="0" smtClean="0"/>
              <a:t>  (LVN→ADN; LVN→BSN; ADN→BSN) </a:t>
            </a:r>
          </a:p>
          <a:p>
            <a:pPr marL="596646" indent="-514350">
              <a:buAutoNum type="arabicPeriod" startAt="4"/>
            </a:pPr>
            <a:r>
              <a:rPr lang="en-US" sz="3000" dirty="0" smtClean="0"/>
              <a:t>Master's &amp; Doctoral:                                  MSN- specialist: </a:t>
            </a:r>
            <a:r>
              <a:rPr lang="en-US" sz="3000" dirty="0" smtClean="0">
                <a:latin typeface="Times New Roman"/>
                <a:cs typeface="Times New Roman"/>
              </a:rPr>
              <a:t>[ ] </a:t>
            </a:r>
            <a:r>
              <a:rPr lang="en-US" sz="3000" dirty="0" smtClean="0">
                <a:cs typeface="Times New Roman"/>
              </a:rPr>
              <a:t>area of study           PhD- generalist: but at higher level than BSN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</TotalTime>
  <Words>558</Words>
  <Application>Microsoft Office PowerPoint</Application>
  <PresentationFormat>On-screen Show (4:3)</PresentationFormat>
  <Paragraphs>63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The Process of Educating Nurses  Chapter Five</vt:lpstr>
      <vt:lpstr>PowerPoint Presentation</vt:lpstr>
      <vt:lpstr>Trends in Society Affecting Healthcare</vt:lpstr>
      <vt:lpstr>Changes in Healthcare that Influence Nursing Education</vt:lpstr>
      <vt:lpstr>The Pew Report- 1990s</vt:lpstr>
      <vt:lpstr>Nurses of the Future</vt:lpstr>
      <vt:lpstr>ANA Position Paper on Education for Nurses- 1965</vt:lpstr>
      <vt:lpstr>Types of Educational Programs</vt:lpstr>
      <vt:lpstr>Types of Educational Programs</vt:lpstr>
      <vt:lpstr>Types of Educational Programs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Process of Educating Nurses  Chapter Five</dc:title>
  <dc:creator>Catherine</dc:creator>
  <cp:lastModifiedBy>a</cp:lastModifiedBy>
  <cp:revision>15</cp:revision>
  <dcterms:created xsi:type="dcterms:W3CDTF">2013-04-22T00:56:21Z</dcterms:created>
  <dcterms:modified xsi:type="dcterms:W3CDTF">2013-07-11T16:31:47Z</dcterms:modified>
</cp:coreProperties>
</file>