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6" autoAdjust="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66C83-9E27-4F7E-BDE4-1911775D88AD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9DF28-DFAE-45FB-B1FD-8C7898A55E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9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DF28-DFAE-45FB-B1FD-8C7898A55E0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DF28-DFAE-45FB-B1FD-8C7898A55E0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DF28-DFAE-45FB-B1FD-8C7898A55E0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DF28-DFAE-45FB-B1FD-8C7898A55E0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DF28-DFAE-45FB-B1FD-8C7898A55E0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DF28-DFAE-45FB-B1FD-8C7898A55E0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DF28-DFAE-45FB-B1FD-8C7898A55E0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DF28-DFAE-45FB-B1FD-8C7898A55E0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DF28-DFAE-45FB-B1FD-8C7898A55E0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DF28-DFAE-45FB-B1FD-8C7898A55E0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DF28-DFAE-45FB-B1FD-8C7898A55E0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DF28-DFAE-45FB-B1FD-8C7898A55E0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90846-6461-4F32-85A9-F0E582154453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35E021-FCF7-40B0-8E8D-2D021FDD13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90846-6461-4F32-85A9-F0E582154453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35E021-FCF7-40B0-8E8D-2D021FDD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90846-6461-4F32-85A9-F0E582154453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35E021-FCF7-40B0-8E8D-2D021FDD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90846-6461-4F32-85A9-F0E582154453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35E021-FCF7-40B0-8E8D-2D021FDD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90846-6461-4F32-85A9-F0E582154453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35E021-FCF7-40B0-8E8D-2D021FDD13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90846-6461-4F32-85A9-F0E582154453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35E021-FCF7-40B0-8E8D-2D021FDD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90846-6461-4F32-85A9-F0E582154453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35E021-FCF7-40B0-8E8D-2D021FDD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90846-6461-4F32-85A9-F0E582154453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35E021-FCF7-40B0-8E8D-2D021FDD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90846-6461-4F32-85A9-F0E582154453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35E021-FCF7-40B0-8E8D-2D021FDD13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90846-6461-4F32-85A9-F0E582154453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35E021-FCF7-40B0-8E8D-2D021FDD1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90846-6461-4F32-85A9-F0E582154453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35E021-FCF7-40B0-8E8D-2D021FDD13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7790846-6461-4F32-85A9-F0E582154453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035E021-FCF7-40B0-8E8D-2D021FDD13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219201"/>
            <a:ext cx="7086600" cy="2133599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/>
              </a:rPr>
              <a:t>   Ethics in Nursing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   Chapter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Six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953000"/>
            <a:ext cx="7406640" cy="1219200"/>
          </a:xfrm>
        </p:spPr>
        <p:txBody>
          <a:bodyPr>
            <a:normAutofit/>
          </a:bodyPr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Catherine </a:t>
            </a:r>
            <a:r>
              <a:rPr lang="en-US" sz="2600" dirty="0" err="1" smtClean="0">
                <a:solidFill>
                  <a:schemeClr val="tx1"/>
                </a:solidFill>
              </a:rPr>
              <a:t>Hrycyk</a:t>
            </a:r>
            <a:r>
              <a:rPr lang="en-US" sz="2600" dirty="0" smtClean="0">
                <a:solidFill>
                  <a:schemeClr val="tx1"/>
                </a:solidFill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</a:rPr>
              <a:t>MScN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Nursing 50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49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Key Concepts in Ethics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5029200"/>
          </a:xfrm>
        </p:spPr>
        <p:txBody>
          <a:bodyPr>
            <a:normAutofit/>
          </a:bodyPr>
          <a:lstStyle/>
          <a:p>
            <a:pPr marL="596646" indent="-514350">
              <a:buAutoNum type="arabicPeriod" startAt="7"/>
            </a:pPr>
            <a:r>
              <a:rPr lang="en-US" sz="2800" i="1" dirty="0" smtClean="0"/>
              <a:t>Standard of Best Interest- </a:t>
            </a:r>
            <a:r>
              <a:rPr lang="en-US" sz="2800" dirty="0" smtClean="0"/>
              <a:t>decision made about a client’s healthcare when they are unable to make the informed decision themselves(healthcare worker and family together)</a:t>
            </a:r>
          </a:p>
          <a:p>
            <a:pPr marL="596646" indent="-514350">
              <a:buNone/>
            </a:pPr>
            <a:r>
              <a:rPr lang="en-US" sz="2800" dirty="0" smtClean="0"/>
              <a:t>      </a:t>
            </a:r>
          </a:p>
          <a:p>
            <a:pPr marL="596646" indent="-514350">
              <a:buNone/>
            </a:pPr>
            <a:r>
              <a:rPr lang="en-US" sz="2800" dirty="0" smtClean="0"/>
              <a:t>DPOAHC- durable power of attorney for health care- legally designated person to make decisions for an individual  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49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Key Concepts in Ethics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800600"/>
          </a:xfrm>
        </p:spPr>
        <p:txBody>
          <a:bodyPr>
            <a:normAutofit/>
          </a:bodyPr>
          <a:lstStyle/>
          <a:p>
            <a:pPr marL="596646" indent="-514350">
              <a:buAutoNum type="arabicPeriod" startAt="8"/>
            </a:pPr>
            <a:r>
              <a:rPr lang="en-US" sz="2800" i="1" dirty="0" smtClean="0"/>
              <a:t>Obligations</a:t>
            </a:r>
            <a:r>
              <a:rPr lang="en-US" sz="2800" dirty="0" smtClean="0"/>
              <a:t>-  demands made on an individual, a profession, a society or a government to fulfill and honor the rights of others</a:t>
            </a:r>
          </a:p>
          <a:p>
            <a:pPr marL="596646" indent="-514350">
              <a:buNone/>
            </a:pPr>
            <a:endParaRPr lang="en-US" sz="1200" dirty="0" smtClean="0"/>
          </a:p>
          <a:p>
            <a:pPr marL="596646" indent="-514350">
              <a:buNone/>
            </a:pPr>
            <a:r>
              <a:rPr lang="en-US" sz="2800" dirty="0" smtClean="0"/>
              <a:t>       -legal: formal statements of law and are enforceable under the law</a:t>
            </a:r>
          </a:p>
          <a:p>
            <a:pPr marL="596646" indent="-514350">
              <a:buNone/>
            </a:pPr>
            <a:r>
              <a:rPr lang="en-US" sz="2800" dirty="0" smtClean="0"/>
              <a:t>       -moral: based on moral or ethical principles, but are not enforceable by law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Key Concepts in Ethics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AutoNum type="arabicPeriod" startAt="9"/>
            </a:pPr>
            <a:r>
              <a:rPr lang="en-US" sz="2800" i="1" dirty="0" smtClean="0"/>
              <a:t>Rights-  </a:t>
            </a:r>
            <a:r>
              <a:rPr lang="en-US" sz="2800" dirty="0" smtClean="0"/>
              <a:t>something owed to an individual according to just claims, legal guarantees, or moral and ethical principles</a:t>
            </a:r>
          </a:p>
          <a:p>
            <a:pPr marL="596646" indent="-514350">
              <a:buNone/>
            </a:pPr>
            <a:endParaRPr lang="en-US" sz="1000" dirty="0" smtClean="0"/>
          </a:p>
          <a:p>
            <a:pPr marL="596646" indent="-514350">
              <a:buNone/>
            </a:pPr>
            <a:r>
              <a:rPr lang="en-US" sz="2800" dirty="0" smtClean="0"/>
              <a:t>     -welfare: (aka legal) based on legal entitlements to some good or benefit</a:t>
            </a:r>
          </a:p>
          <a:p>
            <a:pPr marL="596646" indent="-514350">
              <a:buNone/>
            </a:pPr>
            <a:r>
              <a:rPr lang="en-US" sz="2800" dirty="0" smtClean="0"/>
              <a:t>     -ethical: (aka moral)  based on moral or ethical principles</a:t>
            </a:r>
          </a:p>
          <a:p>
            <a:pPr marL="596646" indent="-514350">
              <a:buNone/>
            </a:pPr>
            <a:r>
              <a:rPr lang="en-US" sz="2800" dirty="0" smtClean="0"/>
              <a:t>     -option: based on fundamental belief in the dignity and freedom of humans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Ethical Systems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00"/>
            <a:ext cx="7790688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Utilitarianism</a:t>
            </a:r>
          </a:p>
          <a:p>
            <a:pPr>
              <a:buNone/>
            </a:pPr>
            <a:r>
              <a:rPr lang="en-US" sz="3000" dirty="0" smtClean="0"/>
              <a:t>    - called ‘teleology’ or situational ethics</a:t>
            </a:r>
          </a:p>
          <a:p>
            <a:pPr>
              <a:buNone/>
            </a:pPr>
            <a:r>
              <a:rPr lang="en-US" sz="3000" dirty="0" smtClean="0"/>
              <a:t>    -ethical system of utility</a:t>
            </a:r>
          </a:p>
          <a:p>
            <a:pPr>
              <a:buNone/>
            </a:pPr>
            <a:r>
              <a:rPr lang="en-US" sz="3000" dirty="0" smtClean="0"/>
              <a:t>    -defines good as happiness or</a:t>
            </a:r>
          </a:p>
          <a:p>
            <a:pPr>
              <a:buNone/>
            </a:pPr>
            <a:r>
              <a:rPr lang="en-US" sz="3000" dirty="0" smtClean="0"/>
              <a:t>     pleasure</a:t>
            </a:r>
          </a:p>
          <a:p>
            <a:pPr>
              <a:buNone/>
            </a:pPr>
            <a:r>
              <a:rPr lang="en-US" sz="3000" dirty="0" smtClean="0"/>
              <a:t>       *doing the greatest good for the</a:t>
            </a:r>
          </a:p>
          <a:p>
            <a:pPr>
              <a:buNone/>
            </a:pPr>
            <a:r>
              <a:rPr lang="en-US" sz="3000" dirty="0" smtClean="0"/>
              <a:t>         greatest number</a:t>
            </a:r>
          </a:p>
          <a:p>
            <a:pPr>
              <a:buNone/>
            </a:pPr>
            <a:r>
              <a:rPr lang="en-US" sz="3000" dirty="0" smtClean="0"/>
              <a:t>       *the end justifies the means</a:t>
            </a:r>
            <a:endParaRPr lang="en-US" sz="3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Ethical Systems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7866888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500" dirty="0" smtClean="0"/>
              <a:t>Deontology</a:t>
            </a:r>
          </a:p>
          <a:p>
            <a:pPr>
              <a:buNone/>
            </a:pPr>
            <a:r>
              <a:rPr lang="en-US" sz="3000" dirty="0" smtClean="0"/>
              <a:t>     -based on moral rules and unchanging principles</a:t>
            </a:r>
          </a:p>
          <a:p>
            <a:pPr>
              <a:buNone/>
            </a:pPr>
            <a:r>
              <a:rPr lang="en-US" sz="3000" dirty="0" smtClean="0"/>
              <a:t>     -duty-based ethics- standards exist for the ethical choices and judgments are fixed and do not change when the situation changes</a:t>
            </a:r>
          </a:p>
          <a:p>
            <a:pPr>
              <a:buNone/>
            </a:pPr>
            <a:r>
              <a:rPr lang="en-US" sz="3000" dirty="0" smtClean="0"/>
              <a:t>     -useful in making ethical decisions in healthcare because it holds that an ethical judgment based on principles will be the same in a variety of similar situations regardless of time, location, or individuals involved</a:t>
            </a:r>
            <a:endParaRPr lang="en-US" sz="3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Application of Ethical Theories</a:t>
            </a:r>
            <a:endParaRPr lang="en-US" sz="3600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4026408" cy="451104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Nursing Code of Ethics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-the ethical principles that govern nursing, and offer guidance to the individual practitioner in making decisions</a:t>
            </a:r>
            <a:endParaRPr lang="en-US" dirty="0"/>
          </a:p>
        </p:txBody>
      </p:sp>
      <p:pic>
        <p:nvPicPr>
          <p:cNvPr id="2050" name="Picture 2" descr="C:\Users\Catherine\Desktop\ethic tre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81200"/>
            <a:ext cx="2326386" cy="32190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94488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Ethical Decision-Making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657600" y="1447800"/>
            <a:ext cx="54864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Goal: to determine right and wrong in situations where clear demarcations are not readily apparent</a:t>
            </a:r>
          </a:p>
          <a:p>
            <a:pPr>
              <a:buNone/>
            </a:pPr>
            <a:r>
              <a:rPr lang="en-US" dirty="0" smtClean="0"/>
              <a:t>*collect, analyze and interpret data</a:t>
            </a:r>
          </a:p>
          <a:p>
            <a:pPr>
              <a:buNone/>
            </a:pPr>
            <a:r>
              <a:rPr lang="en-US" dirty="0" smtClean="0"/>
              <a:t>*state the dilemma</a:t>
            </a:r>
          </a:p>
          <a:p>
            <a:pPr>
              <a:buNone/>
            </a:pPr>
            <a:r>
              <a:rPr lang="en-US" dirty="0" smtClean="0"/>
              <a:t>*consider the choices</a:t>
            </a:r>
          </a:p>
          <a:p>
            <a:pPr>
              <a:buNone/>
            </a:pPr>
            <a:r>
              <a:rPr lang="en-US" dirty="0" smtClean="0"/>
              <a:t>*analyze the advantage &amp; disadvantage of each course of action</a:t>
            </a:r>
          </a:p>
          <a:p>
            <a:pPr>
              <a:buNone/>
            </a:pPr>
            <a:r>
              <a:rPr lang="en-US" dirty="0" smtClean="0"/>
              <a:t>* make the decision &amp; act on it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076" name="Picture 4" descr="C:\Users\Catherine\Desktop\images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895600"/>
            <a:ext cx="2619375" cy="1968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Catherine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999969"/>
            <a:ext cx="5791200" cy="4913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533400"/>
            <a:ext cx="7498080" cy="3429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See you next class……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                                                            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Please do your readings &amp; bring thoughtful questions!</a:t>
            </a:r>
            <a:endParaRPr lang="en-US" sz="3200" dirty="0"/>
          </a:p>
        </p:txBody>
      </p:sp>
      <p:pic>
        <p:nvPicPr>
          <p:cNvPr id="5122" name="Picture 2" descr="C:\Users\Catherine\Desktop\tumblr_mazdp4vAuE1qfezw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581400"/>
            <a:ext cx="28956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-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Values</a:t>
            </a:r>
            <a:r>
              <a:rPr lang="en-US" sz="3000" smtClean="0">
                <a:latin typeface="Arial" pitchFamily="34" charset="0"/>
                <a:cs typeface="Arial" pitchFamily="34" charset="0"/>
              </a:rPr>
              <a:t>, morals, laws &amp; ethics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    -Key concepts in ethics</a:t>
            </a:r>
          </a:p>
          <a:p>
            <a:pPr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    -Ethical systems</a:t>
            </a:r>
          </a:p>
          <a:p>
            <a:pPr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    -Application of ethical theories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Values, Morals, Laws &amp; Ethics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Values:</a:t>
            </a:r>
          </a:p>
          <a:p>
            <a:pPr>
              <a:buNone/>
            </a:pPr>
            <a:r>
              <a:rPr lang="en-US" sz="2600" dirty="0" smtClean="0"/>
              <a:t>   -ideals or concepts that give meaning to an individual’s life</a:t>
            </a:r>
          </a:p>
          <a:p>
            <a:pPr>
              <a:buNone/>
            </a:pPr>
            <a:r>
              <a:rPr lang="en-US" sz="2600" dirty="0" smtClean="0"/>
              <a:t>   -derived from societal norms, religion and family orientation</a:t>
            </a:r>
          </a:p>
          <a:p>
            <a:pPr>
              <a:buNone/>
            </a:pPr>
            <a:r>
              <a:rPr lang="en-US" sz="2600" dirty="0" smtClean="0"/>
              <a:t>   -serve as framework for making decisions &amp; taking action in daily life</a:t>
            </a:r>
          </a:p>
          <a:p>
            <a:pPr>
              <a:buNone/>
            </a:pPr>
            <a:r>
              <a:rPr lang="en-US" sz="2600" dirty="0" smtClean="0"/>
              <a:t>   -change as life situations change, as person ages and when situations cause values conflicts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Values, Morals, Laws &amp; Ethics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Morals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600" dirty="0" smtClean="0"/>
              <a:t>-fundamental standards of right and wrong that an individual learns and internalizes, usually in early childhood</a:t>
            </a:r>
          </a:p>
          <a:p>
            <a:pPr>
              <a:buNone/>
            </a:pPr>
            <a:r>
              <a:rPr lang="en-US" sz="2600" dirty="0" smtClean="0"/>
              <a:t>   -based on religious </a:t>
            </a:r>
            <a:r>
              <a:rPr lang="en-US" sz="2600" i="1" dirty="0" smtClean="0"/>
              <a:t>beliefs</a:t>
            </a:r>
            <a:r>
              <a:rPr lang="en-US" sz="2600" dirty="0" smtClean="0"/>
              <a:t>, but society plays an important part in the development</a:t>
            </a:r>
          </a:p>
          <a:p>
            <a:pPr>
              <a:buNone/>
            </a:pPr>
            <a:r>
              <a:rPr lang="en-US" sz="2600" dirty="0" smtClean="0"/>
              <a:t>   -</a:t>
            </a:r>
            <a:r>
              <a:rPr lang="en-US" sz="2600" i="1" dirty="0" smtClean="0"/>
              <a:t>behavio</a:t>
            </a:r>
            <a:r>
              <a:rPr lang="en-US" sz="2600" dirty="0" smtClean="0"/>
              <a:t>r is in accordance with a group norm, customs or traditions</a:t>
            </a:r>
          </a:p>
          <a:p>
            <a:pPr>
              <a:buNone/>
            </a:pPr>
            <a:r>
              <a:rPr lang="en-US" sz="2600" dirty="0" smtClean="0"/>
              <a:t>   -valued behaviors and beliefs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Values, Morals, Laws &amp; Ethics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Laws:</a:t>
            </a:r>
          </a:p>
          <a:p>
            <a:pPr>
              <a:buNone/>
            </a:pPr>
            <a:r>
              <a:rPr lang="en-US" sz="2800" dirty="0" smtClean="0"/>
              <a:t>   -rules of social conduct made by humans to protect society</a:t>
            </a:r>
          </a:p>
          <a:p>
            <a:pPr>
              <a:buNone/>
            </a:pPr>
            <a:r>
              <a:rPr lang="en-US" sz="2800" dirty="0" smtClean="0"/>
              <a:t>   -based on fairness and justice</a:t>
            </a:r>
          </a:p>
          <a:p>
            <a:pPr>
              <a:buNone/>
            </a:pPr>
            <a:r>
              <a:rPr lang="en-US" sz="2800" dirty="0" smtClean="0"/>
              <a:t>   -to preserve the species &amp; promote peaceful and productive interactions between individuals or groups by protecting rights</a:t>
            </a:r>
          </a:p>
          <a:p>
            <a:pPr>
              <a:buNone/>
            </a:pPr>
            <a:r>
              <a:rPr lang="en-US" sz="2800" dirty="0" smtClean="0"/>
              <a:t>   -enforceable by some type of police force</a:t>
            </a:r>
          </a:p>
          <a:p>
            <a:pPr>
              <a:buNone/>
            </a:pPr>
            <a:r>
              <a:rPr lang="en-US" sz="2800" dirty="0" smtClean="0"/>
              <a:t>   -applied equally to all persons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Values, Morals, Laws &amp; Ethics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Ethics:</a:t>
            </a:r>
          </a:p>
          <a:p>
            <a:pPr>
              <a:buNone/>
            </a:pPr>
            <a:r>
              <a:rPr lang="en-US" sz="2600" dirty="0" smtClean="0"/>
              <a:t>   -declarations of what is right or wrong and of ‘what ought to be’</a:t>
            </a:r>
          </a:p>
          <a:p>
            <a:pPr>
              <a:buNone/>
            </a:pPr>
            <a:r>
              <a:rPr lang="en-US" sz="2600" dirty="0" smtClean="0"/>
              <a:t>   -usually presented as systems of value behaviors and beliefs</a:t>
            </a:r>
          </a:p>
          <a:p>
            <a:pPr>
              <a:buNone/>
            </a:pPr>
            <a:r>
              <a:rPr lang="en-US" sz="2600" dirty="0" smtClean="0"/>
              <a:t>   -serve the purpose of governing conduct to ensure the protection of an individual’s rights</a:t>
            </a:r>
          </a:p>
          <a:p>
            <a:pPr>
              <a:buNone/>
            </a:pPr>
            <a:r>
              <a:rPr lang="en-US" sz="2600" dirty="0" smtClean="0"/>
              <a:t>   -exist on several levels- individual or small group to entire society</a:t>
            </a:r>
          </a:p>
          <a:p>
            <a:pPr>
              <a:buNone/>
            </a:pPr>
            <a:r>
              <a:rPr lang="en-US" sz="2600" dirty="0" smtClean="0"/>
              <a:t>   -no enforcement for violation of ethics</a:t>
            </a:r>
            <a:endParaRPr lang="en-US" sz="2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02108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Values, Morals, Laws &amp; Ethics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66800" y="1524000"/>
            <a:ext cx="4572000" cy="510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600" dirty="0" smtClean="0"/>
              <a:t>Code of Ethics:</a:t>
            </a:r>
          </a:p>
          <a:p>
            <a:pPr>
              <a:buNone/>
            </a:pPr>
            <a:r>
              <a:rPr lang="en-US" sz="2600" dirty="0" smtClean="0"/>
              <a:t>-written list of professional values and standards of conduct</a:t>
            </a:r>
          </a:p>
          <a:p>
            <a:pPr>
              <a:buNone/>
            </a:pPr>
            <a:r>
              <a:rPr lang="en-US" sz="2600" dirty="0" smtClean="0"/>
              <a:t>-framework for decision making for profession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2600" dirty="0" smtClean="0"/>
              <a:t>Ethical Dilemma:</a:t>
            </a:r>
          </a:p>
          <a:p>
            <a:pPr>
              <a:buNone/>
            </a:pPr>
            <a:r>
              <a:rPr lang="en-US" sz="2600" dirty="0" smtClean="0"/>
              <a:t>-situation that requires an individual to make a choice between two equally unfavorable alternatives</a:t>
            </a:r>
          </a:p>
          <a:p>
            <a:pPr>
              <a:buNone/>
            </a:pPr>
            <a:r>
              <a:rPr lang="en-US" sz="2600" dirty="0" smtClean="0"/>
              <a:t>-no simple right or wrong answer</a:t>
            </a:r>
          </a:p>
        </p:txBody>
      </p:sp>
      <p:pic>
        <p:nvPicPr>
          <p:cNvPr id="1026" name="Picture 2" descr="C:\Users\Catherine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133600"/>
            <a:ext cx="26289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Key Concepts in Ethics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498080" cy="5029200"/>
          </a:xfrm>
        </p:spPr>
        <p:txBody>
          <a:bodyPr>
            <a:normAutofit/>
          </a:bodyPr>
          <a:lstStyle/>
          <a:p>
            <a:pPr marL="596646" indent="-514350">
              <a:buAutoNum type="arabicPeriod"/>
            </a:pPr>
            <a:r>
              <a:rPr lang="en-US" sz="2800" i="1" dirty="0" smtClean="0"/>
              <a:t>Autonomy</a:t>
            </a:r>
            <a:r>
              <a:rPr lang="en-US" sz="2800" dirty="0" smtClean="0"/>
              <a:t>- right to self determination, independence and freedom (</a:t>
            </a:r>
            <a:r>
              <a:rPr lang="en-US" sz="2800" dirty="0" err="1" smtClean="0"/>
              <a:t>eg</a:t>
            </a:r>
            <a:r>
              <a:rPr lang="en-US" sz="2800" dirty="0" smtClean="0"/>
              <a:t>.  make own decisions)</a:t>
            </a:r>
          </a:p>
          <a:p>
            <a:pPr marL="596646" indent="-514350">
              <a:buAutoNum type="arabicPeriod"/>
            </a:pPr>
            <a:r>
              <a:rPr lang="en-US" sz="2800" i="1" dirty="0" smtClean="0"/>
              <a:t>Justice</a:t>
            </a:r>
            <a:r>
              <a:rPr lang="en-US" sz="2800" dirty="0" smtClean="0"/>
              <a:t>- obligation to be fair to </a:t>
            </a:r>
            <a:r>
              <a:rPr lang="en-US" sz="2800" i="1" dirty="0" smtClean="0"/>
              <a:t>all</a:t>
            </a:r>
            <a:r>
              <a:rPr lang="en-US" sz="2800" dirty="0" smtClean="0"/>
              <a:t> people: race, marital status, medical diagnosis, social standing, religious belief, sexual preference, etc. </a:t>
            </a:r>
          </a:p>
          <a:p>
            <a:pPr marL="596646" indent="-514350">
              <a:buAutoNum type="arabicPeriod"/>
            </a:pPr>
            <a:r>
              <a:rPr lang="en-US" sz="2800" i="1" dirty="0" smtClean="0"/>
              <a:t>Fidelity</a:t>
            </a:r>
            <a:r>
              <a:rPr lang="en-US" sz="2800" dirty="0" smtClean="0"/>
              <a:t>-  obligation of an individual to be faithful to commitments made to self and others.  (Accountability!)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Key Concepts in Ethics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498080" cy="4724400"/>
          </a:xfrm>
        </p:spPr>
        <p:txBody>
          <a:bodyPr>
            <a:normAutofit/>
          </a:bodyPr>
          <a:lstStyle/>
          <a:p>
            <a:pPr marL="596646" indent="-514350">
              <a:buAutoNum type="arabicPeriod" startAt="4"/>
            </a:pPr>
            <a:r>
              <a:rPr lang="en-US" i="1" dirty="0" smtClean="0"/>
              <a:t>Beneficence</a:t>
            </a:r>
            <a:r>
              <a:rPr lang="en-US" dirty="0" smtClean="0"/>
              <a:t>- primary goal of health</a:t>
            </a:r>
          </a:p>
          <a:p>
            <a:pPr marL="596646" indent="-514350">
              <a:buNone/>
            </a:pPr>
            <a:r>
              <a:rPr lang="en-US" dirty="0" smtClean="0"/>
              <a:t>     care is ‘doing good’ for clients</a:t>
            </a:r>
          </a:p>
          <a:p>
            <a:pPr>
              <a:buNone/>
            </a:pPr>
            <a:endParaRPr lang="en-US" sz="1000" dirty="0" smtClean="0"/>
          </a:p>
          <a:p>
            <a:pPr marL="596646" indent="-514350">
              <a:buAutoNum type="arabicPeriod" startAt="5"/>
            </a:pPr>
            <a:r>
              <a:rPr lang="en-US" i="1" dirty="0" err="1" smtClean="0"/>
              <a:t>Nonmaleficence</a:t>
            </a:r>
            <a:r>
              <a:rPr lang="en-US" dirty="0" smtClean="0"/>
              <a:t>- ‘do no harm’ to</a:t>
            </a:r>
          </a:p>
          <a:p>
            <a:pPr marL="596646" indent="-514350">
              <a:buNone/>
            </a:pPr>
            <a:r>
              <a:rPr lang="en-US" dirty="0" smtClean="0"/>
              <a:t>    clients, intentionally or unintentionally</a:t>
            </a:r>
          </a:p>
          <a:p>
            <a:pPr>
              <a:buNone/>
            </a:pPr>
            <a:endParaRPr lang="en-US" sz="1000" dirty="0" smtClean="0"/>
          </a:p>
          <a:p>
            <a:pPr marL="596646" indent="-514350">
              <a:buAutoNum type="arabicPeriod" startAt="6"/>
            </a:pPr>
            <a:r>
              <a:rPr lang="en-US" dirty="0" smtClean="0"/>
              <a:t>Veracity- principle of truthfulness. </a:t>
            </a:r>
          </a:p>
          <a:p>
            <a:pPr marL="596646" indent="-514350">
              <a:buNone/>
            </a:pPr>
            <a:r>
              <a:rPr lang="en-US" dirty="0" smtClean="0"/>
              <a:t>     Healthcare worker </a:t>
            </a:r>
            <a:r>
              <a:rPr lang="en-US" i="1" dirty="0" smtClean="0"/>
              <a:t>must</a:t>
            </a:r>
            <a:r>
              <a:rPr lang="en-US" dirty="0" smtClean="0"/>
              <a:t> tell truth and not mislead intentionally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2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108</TotalTime>
  <Words>854</Words>
  <Application>Microsoft Office PowerPoint</Application>
  <PresentationFormat>On-screen Show (4:3)</PresentationFormat>
  <Paragraphs>109</Paragraphs>
  <Slides>18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   Ethics in Nursing     Chapter Six</vt:lpstr>
      <vt:lpstr>Slide 2</vt:lpstr>
      <vt:lpstr>Values, Morals, Laws &amp; Ethics</vt:lpstr>
      <vt:lpstr>Values, Morals, Laws &amp; Ethics</vt:lpstr>
      <vt:lpstr>Values, Morals, Laws &amp; Ethics</vt:lpstr>
      <vt:lpstr>Values, Morals, Laws &amp; Ethics</vt:lpstr>
      <vt:lpstr>Values, Morals, Laws &amp; Ethics</vt:lpstr>
      <vt:lpstr>Key Concepts in Ethics</vt:lpstr>
      <vt:lpstr>Key Concepts in Ethics</vt:lpstr>
      <vt:lpstr>Key Concepts in Ethics</vt:lpstr>
      <vt:lpstr>Key Concepts in Ethics</vt:lpstr>
      <vt:lpstr>Key Concepts in Ethics</vt:lpstr>
      <vt:lpstr>Ethical Systems</vt:lpstr>
      <vt:lpstr>Ethical Systems</vt:lpstr>
      <vt:lpstr>Application of Ethical Theories</vt:lpstr>
      <vt:lpstr>Ethical Decision-Making</vt:lpstr>
      <vt:lpstr>Slide 17</vt:lpstr>
      <vt:lpstr>See you next class……                                                              Please do your readings &amp; bring thoughtful questions!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Ethics in Nursing     Chapter Seven</dc:title>
  <dc:creator>Catherine</dc:creator>
  <cp:lastModifiedBy>Catherine</cp:lastModifiedBy>
  <cp:revision>16</cp:revision>
  <dcterms:created xsi:type="dcterms:W3CDTF">2013-04-24T21:49:16Z</dcterms:created>
  <dcterms:modified xsi:type="dcterms:W3CDTF">2015-05-02T00:38:44Z</dcterms:modified>
</cp:coreProperties>
</file>