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0" autoAdjust="0"/>
    <p:restoredTop sz="94660"/>
  </p:normalViewPr>
  <p:slideViewPr>
    <p:cSldViewPr>
      <p:cViewPr varScale="1">
        <p:scale>
          <a:sx n="86" d="100"/>
          <a:sy n="86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40E7E9-B3F9-42FA-87EF-987EDDD07F16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3BBF22-70F0-48B0-9F82-B48BB623A3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Abortion- Roe v. Wade- did NOT deal with ethical or moral basis of the act, but of self-determination</a:t>
            </a:r>
          </a:p>
          <a:p>
            <a:r>
              <a:rPr lang="en-US" dirty="0" smtClean="0"/>
              <a:t>Conflict- when life begins </a:t>
            </a:r>
            <a:r>
              <a:rPr lang="en-US" dirty="0" err="1" smtClean="0"/>
              <a:t>vs</a:t>
            </a:r>
            <a:r>
              <a:rPr lang="en-US" dirty="0" smtClean="0"/>
              <a:t> freedom</a:t>
            </a:r>
            <a:r>
              <a:rPr lang="en-US" baseline="0" dirty="0" smtClean="0"/>
              <a:t> of choice        Stem Cell- since the umbilical cord and placenta are discarded after birth, ok?  Who owns that material?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3BBF22-70F0-48B0-9F82-B48BB623A32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Insurance Companies-</a:t>
            </a:r>
            <a:r>
              <a:rPr lang="en-US" baseline="0" dirty="0" smtClean="0"/>
              <a:t> if call….no info</a:t>
            </a:r>
          </a:p>
          <a:p>
            <a:r>
              <a:rPr lang="en-US" baseline="0" dirty="0" smtClean="0"/>
              <a:t>Self-determination- nurses should refuse to participate in mandatory, involuntary screening of clients)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3BBF22-70F0-48B0-9F82-B48BB623A32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Equal access- regardless</a:t>
            </a:r>
            <a:r>
              <a:rPr lang="en-US" baseline="0" dirty="0" smtClean="0"/>
              <a:t> of income, race sex, religious beliefs or diagnosis (universal healthcare)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3BBF22-70F0-48B0-9F82-B48BB623A32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Needs</a:t>
            </a:r>
            <a:r>
              <a:rPr lang="en-US" baseline="0" dirty="0" smtClean="0"/>
              <a:t> to be witnessed by 2 people unrelated to client</a:t>
            </a:r>
          </a:p>
          <a:p>
            <a:r>
              <a:rPr lang="en-US" baseline="0" dirty="0" smtClean="0"/>
              <a:t>Now a required part of the health care of all clients (Omnibus Budget Reconciliation Act of 1990)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3BBF22-70F0-48B0-9F82-B48BB623A32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Passive- DNR,</a:t>
            </a:r>
            <a:r>
              <a:rPr lang="en-US" baseline="0" dirty="0" smtClean="0"/>
              <a:t> living wills, and withdrawal of ventilators or life support.  If DNR:  who writes the order?  If competent, </a:t>
            </a:r>
            <a:r>
              <a:rPr lang="en-US" b="1" baseline="0" dirty="0" smtClean="0"/>
              <a:t>only</a:t>
            </a:r>
            <a:r>
              <a:rPr lang="en-US" baseline="0" dirty="0" smtClean="0"/>
              <a:t> the patient.  Still must be written by MD</a:t>
            </a:r>
          </a:p>
          <a:p>
            <a:r>
              <a:rPr lang="en-US" baseline="0" dirty="0" smtClean="0"/>
              <a:t>Is assisted suicide (Dr. Kevorkian) an homicide?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3BBF22-70F0-48B0-9F82-B48BB623A32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3BBF22-70F0-48B0-9F82-B48BB623A32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0D91BD-6E8F-40B2-A2C9-57DB47E124A1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A144AB-5B50-44FD-B122-82F8B19EA5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0D91BD-6E8F-40B2-A2C9-57DB47E124A1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A144AB-5B50-44FD-B122-82F8B19EA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0D91BD-6E8F-40B2-A2C9-57DB47E124A1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A144AB-5B50-44FD-B122-82F8B19EA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0D91BD-6E8F-40B2-A2C9-57DB47E124A1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A144AB-5B50-44FD-B122-82F8B19EA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0D91BD-6E8F-40B2-A2C9-57DB47E124A1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A144AB-5B50-44FD-B122-82F8B19EA5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0D91BD-6E8F-40B2-A2C9-57DB47E124A1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A144AB-5B50-44FD-B122-82F8B19EA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0D91BD-6E8F-40B2-A2C9-57DB47E124A1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A144AB-5B50-44FD-B122-82F8B19EA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0D91BD-6E8F-40B2-A2C9-57DB47E124A1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A144AB-5B50-44FD-B122-82F8B19EA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0D91BD-6E8F-40B2-A2C9-57DB47E124A1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A144AB-5B50-44FD-B122-82F8B19EA5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0D91BD-6E8F-40B2-A2C9-57DB47E124A1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A144AB-5B50-44FD-B122-82F8B19EA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0D91BD-6E8F-40B2-A2C9-57DB47E124A1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A144AB-5B50-44FD-B122-82F8B19EA5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10D91BD-6E8F-40B2-A2C9-57DB47E124A1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0A144AB-5B50-44FD-B122-82F8B19EA5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295401"/>
            <a:ext cx="7086600" cy="230505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effectLst/>
              </a:rPr>
              <a:t>Bioethical Issues</a:t>
            </a:r>
            <a:br>
              <a:rPr lang="en-US" sz="3200" dirty="0" smtClean="0">
                <a:effectLst/>
              </a:rPr>
            </a:br>
            <a:r>
              <a:rPr lang="en-US" sz="3200" dirty="0" smtClean="0">
                <a:effectLst/>
              </a:rPr>
              <a:t/>
            </a:r>
            <a:br>
              <a:rPr lang="en-US" sz="3200" dirty="0" smtClean="0">
                <a:effectLst/>
              </a:rPr>
            </a:br>
            <a:r>
              <a:rPr lang="en-US" sz="3200" smtClean="0">
                <a:effectLst/>
              </a:rPr>
              <a:t>Chapter </a:t>
            </a:r>
            <a:r>
              <a:rPr lang="en-US" sz="3200" smtClean="0">
                <a:effectLst/>
              </a:rPr>
              <a:t>Seven</a:t>
            </a:r>
            <a:endParaRPr lang="en-US" sz="3200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029200"/>
            <a:ext cx="64008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Catherine </a:t>
            </a:r>
            <a:r>
              <a:rPr lang="en-US" dirty="0" err="1" smtClean="0"/>
              <a:t>Hrycyk</a:t>
            </a:r>
            <a:r>
              <a:rPr lang="en-US" dirty="0" smtClean="0"/>
              <a:t>, </a:t>
            </a:r>
            <a:r>
              <a:rPr lang="en-US" dirty="0" err="1" smtClean="0"/>
              <a:t>MScN</a:t>
            </a:r>
            <a:endParaRPr lang="en-US" dirty="0" smtClean="0"/>
          </a:p>
          <a:p>
            <a:pPr algn="ctr"/>
            <a:r>
              <a:rPr lang="en-US" dirty="0" smtClean="0"/>
              <a:t>Nursing 50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Catherine\Desktop\euthanasia-500x5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52400"/>
            <a:ext cx="6400800" cy="640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Right to Self-Determination</a:t>
            </a:r>
            <a:endParaRPr lang="en-US" sz="3600" dirty="0">
              <a:effectLst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-</a:t>
            </a:r>
            <a:r>
              <a:rPr lang="en-US" sz="3000" dirty="0" smtClean="0"/>
              <a:t>can a client who is mentally competent MAKE these decisions?  What about the right to self-determination?</a:t>
            </a:r>
          </a:p>
          <a:p>
            <a:pPr>
              <a:buNone/>
            </a:pPr>
            <a:endParaRPr lang="en-US" sz="3000" dirty="0" smtClean="0"/>
          </a:p>
          <a:p>
            <a:pPr>
              <a:buNone/>
            </a:pPr>
            <a:r>
              <a:rPr lang="en-US" sz="3000" dirty="0" smtClean="0"/>
              <a:t>-opposed- legally, ethically and morally wrong.  Can a patient really think clearly about these issues if they are in pain, on medications or are depressed?  What about </a:t>
            </a:r>
            <a:r>
              <a:rPr lang="en-US" sz="3000" dirty="0" err="1" smtClean="0"/>
              <a:t>nonmaleficence</a:t>
            </a:r>
            <a:r>
              <a:rPr lang="en-US" sz="3000" dirty="0" smtClean="0"/>
              <a:t>? 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943088" cy="4297362"/>
          </a:xfrm>
        </p:spPr>
        <p:txBody>
          <a:bodyPr>
            <a:normAutofit/>
          </a:bodyPr>
          <a:lstStyle/>
          <a:p>
            <a:pPr marL="596646" indent="-514350"/>
            <a:r>
              <a:rPr lang="en-US" sz="3600" dirty="0" smtClean="0">
                <a:effectLst/>
              </a:rPr>
              <a:t>Common Ethical Situations</a:t>
            </a:r>
            <a:br>
              <a:rPr lang="en-US" sz="3600" dirty="0" smtClean="0">
                <a:effectLst/>
              </a:rPr>
            </a:br>
            <a:r>
              <a:rPr lang="en-US" sz="3600" dirty="0" smtClean="0">
                <a:effectLst/>
              </a:rPr>
              <a:t/>
            </a:r>
            <a:br>
              <a:rPr lang="en-US" sz="3600" dirty="0" smtClean="0">
                <a:effectLst/>
              </a:rPr>
            </a:br>
            <a:r>
              <a:rPr lang="en-US" sz="3600" dirty="0" smtClean="0">
                <a:effectLst/>
              </a:rPr>
              <a:t>7.  </a:t>
            </a:r>
            <a:r>
              <a:rPr lang="en-US" sz="2900" dirty="0" smtClean="0">
                <a:effectLst/>
              </a:rPr>
              <a:t>HIV and AIDS Issues</a:t>
            </a:r>
            <a:br>
              <a:rPr lang="en-US" sz="2900" dirty="0" smtClean="0">
                <a:effectLst/>
              </a:rPr>
            </a:br>
            <a:r>
              <a:rPr lang="en-US" sz="2600" dirty="0" smtClean="0">
                <a:effectLst/>
              </a:rPr>
              <a:t/>
            </a:r>
            <a:br>
              <a:rPr lang="en-US" sz="2600" dirty="0" smtClean="0">
                <a:effectLst/>
              </a:rPr>
            </a:br>
            <a:r>
              <a:rPr lang="en-US" sz="2600" dirty="0" smtClean="0">
                <a:effectLst/>
              </a:rPr>
              <a:t>  -right to privacy- confidential diagnosis (what is the big deal?)</a:t>
            </a:r>
            <a:br>
              <a:rPr lang="en-US" sz="2600" dirty="0" smtClean="0">
                <a:effectLst/>
              </a:rPr>
            </a:br>
            <a:r>
              <a:rPr lang="en-US" sz="2600" dirty="0" smtClean="0">
                <a:effectLst/>
              </a:rPr>
              <a:t>  -right to care- can a nurse refuse to care for an AIDS patient?</a:t>
            </a:r>
            <a:br>
              <a:rPr lang="en-US" sz="2600" dirty="0" smtClean="0">
                <a:effectLst/>
              </a:rPr>
            </a:br>
            <a:endParaRPr lang="en-US" sz="2600" dirty="0">
              <a:effectLst/>
            </a:endParaRPr>
          </a:p>
        </p:txBody>
      </p:sp>
      <p:pic>
        <p:nvPicPr>
          <p:cNvPr id="1026" name="Picture 2" descr="C:\Users\Catherine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4191000"/>
            <a:ext cx="1840630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Ethical Issues for Children</a:t>
            </a:r>
            <a:endParaRPr lang="en-US" sz="3600" dirty="0">
              <a:effectLst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143000" y="1524000"/>
            <a:ext cx="46482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Child Abuse</a:t>
            </a:r>
          </a:p>
          <a:p>
            <a:pPr>
              <a:buNone/>
            </a:pPr>
            <a:r>
              <a:rPr lang="en-US" dirty="0" smtClean="0"/>
              <a:t>  -must be reported by anyone who </a:t>
            </a:r>
            <a:r>
              <a:rPr lang="en-US" i="1" dirty="0" smtClean="0"/>
              <a:t>suspects </a:t>
            </a:r>
            <a:r>
              <a:rPr lang="en-US" dirty="0" smtClean="0"/>
              <a:t>abuse</a:t>
            </a:r>
          </a:p>
          <a:p>
            <a:pPr>
              <a:buNone/>
            </a:pPr>
            <a:r>
              <a:rPr lang="en-US" i="1" dirty="0" smtClean="0"/>
              <a:t>  -neglect </a:t>
            </a:r>
            <a:r>
              <a:rPr lang="en-US" dirty="0" smtClean="0"/>
              <a:t>harder to pinpoint because of lack of/ ‘fuzzy’ evidence</a:t>
            </a:r>
          </a:p>
          <a:p>
            <a:pPr>
              <a:buNone/>
            </a:pPr>
            <a:r>
              <a:rPr lang="en-US" i="1" dirty="0" smtClean="0"/>
              <a:t>  -</a:t>
            </a:r>
            <a:r>
              <a:rPr lang="en-US" dirty="0" smtClean="0"/>
              <a:t>conflicting ethical principle is right to family privacy and self-determination</a:t>
            </a:r>
            <a:endParaRPr lang="en-US" dirty="0"/>
          </a:p>
        </p:txBody>
      </p:sp>
      <p:pic>
        <p:nvPicPr>
          <p:cNvPr id="2050" name="Picture 2" descr="C:\Users\Catherine\Desktop\images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2438400"/>
            <a:ext cx="2124075" cy="2152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866888" cy="1066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Ethical Issues for Children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981200"/>
            <a:ext cx="5257800" cy="420624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Informed consent and children</a:t>
            </a:r>
          </a:p>
          <a:p>
            <a:pPr>
              <a:buNone/>
            </a:pPr>
            <a:r>
              <a:rPr lang="en-US" dirty="0" smtClean="0"/>
              <a:t>  - as dependents, not usually attributed the right to self-determination</a:t>
            </a:r>
          </a:p>
          <a:p>
            <a:pPr>
              <a:buNone/>
            </a:pPr>
            <a:r>
              <a:rPr lang="en-US" dirty="0" smtClean="0"/>
              <a:t>  -a three-way relationship is the best option ( healthcare professional, parent and child)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3074" name="Picture 2" descr="C:\Users\Catherine\Desktop\images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2667000"/>
            <a:ext cx="325755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435608" y="1066800"/>
            <a:ext cx="7498080" cy="44958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effectLst/>
              </a:rPr>
              <a:t>See you next class……</a:t>
            </a:r>
            <a:br>
              <a:rPr lang="en-US" sz="3200" dirty="0" smtClean="0">
                <a:effectLst/>
              </a:rPr>
            </a:br>
            <a:r>
              <a:rPr lang="en-US" sz="3200" dirty="0" smtClean="0">
                <a:effectLst/>
              </a:rPr>
              <a:t>                                                            </a:t>
            </a:r>
            <a:br>
              <a:rPr lang="en-US" sz="3200" dirty="0" smtClean="0">
                <a:effectLst/>
              </a:rPr>
            </a:br>
            <a:r>
              <a:rPr lang="en-US" sz="3200" dirty="0" smtClean="0">
                <a:effectLst/>
              </a:rPr>
              <a:t>Please do your readings &amp; bring thoughtful questions!</a:t>
            </a:r>
            <a:r>
              <a:rPr lang="en-US" sz="3000" dirty="0" smtClean="0"/>
              <a:t/>
            </a:r>
            <a:br>
              <a:rPr lang="en-US" sz="3000" dirty="0" smtClean="0"/>
            </a:br>
            <a:endParaRPr lang="en-US" sz="3000" dirty="0"/>
          </a:p>
        </p:txBody>
      </p:sp>
      <p:pic>
        <p:nvPicPr>
          <p:cNvPr id="4098" name="Picture 2" descr="C:\Users\Catherine\Desktop\guy-waving-bye-hi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3352800"/>
            <a:ext cx="2265846" cy="28585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15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143000"/>
            <a:ext cx="7498080" cy="510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Topics for today: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-Common ‘medical’ ethical issues</a:t>
            </a:r>
          </a:p>
          <a:p>
            <a:pPr>
              <a:buNone/>
            </a:pPr>
            <a:r>
              <a:rPr lang="en-US" dirty="0" smtClean="0"/>
              <a:t>   -Advanced directives</a:t>
            </a:r>
          </a:p>
          <a:p>
            <a:pPr>
              <a:buNone/>
            </a:pPr>
            <a:r>
              <a:rPr lang="en-US" dirty="0" smtClean="0"/>
              <a:t>   -Euthanasia</a:t>
            </a:r>
          </a:p>
          <a:p>
            <a:pPr>
              <a:buNone/>
            </a:pPr>
            <a:r>
              <a:rPr lang="en-US" dirty="0" smtClean="0"/>
              <a:t>   -Right to self-determination</a:t>
            </a:r>
          </a:p>
          <a:p>
            <a:pPr>
              <a:buNone/>
            </a:pPr>
            <a:r>
              <a:rPr lang="en-US" dirty="0" smtClean="0"/>
              <a:t>   -Ethical issues for children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Bioethical Issues</a:t>
            </a:r>
            <a:endParaRPr lang="en-US" sz="3600" dirty="0">
              <a:effectLst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5498592" cy="46634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*Earliest code of ethics had nurses’ prime responsibility to be </a:t>
            </a:r>
            <a:r>
              <a:rPr lang="en-US" i="1" dirty="0" smtClean="0"/>
              <a:t>obedient</a:t>
            </a:r>
            <a:r>
              <a:rPr lang="en-US" dirty="0" smtClean="0"/>
              <a:t> to physicians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dirty="0" smtClean="0"/>
              <a:t>*Present codes of ethics have nurses’ prime responsibility to </a:t>
            </a:r>
            <a:r>
              <a:rPr lang="en-US" i="1" dirty="0" smtClean="0"/>
              <a:t>client well-being’</a:t>
            </a:r>
          </a:p>
          <a:p>
            <a:pPr>
              <a:buNone/>
            </a:pPr>
            <a:endParaRPr lang="en-US" sz="1000" i="1" dirty="0" smtClean="0"/>
          </a:p>
          <a:p>
            <a:pPr>
              <a:buNone/>
            </a:pPr>
            <a:r>
              <a:rPr lang="en-US" dirty="0" smtClean="0"/>
              <a:t>*Change is due to ↑ self-awareness, independence and a growing accountability </a:t>
            </a:r>
          </a:p>
        </p:txBody>
      </p:sp>
      <p:pic>
        <p:nvPicPr>
          <p:cNvPr id="1026" name="Picture 2" descr="C:\Users\Catherine\Desktop\index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3657600"/>
            <a:ext cx="2021967" cy="1342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Common Ethical Situations</a:t>
            </a:r>
            <a:endParaRPr lang="en-US" sz="3600" dirty="0">
              <a:effectLst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435608" y="1600200"/>
            <a:ext cx="7498080" cy="46482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100" dirty="0" smtClean="0"/>
              <a:t>1.  Abortion</a:t>
            </a:r>
          </a:p>
          <a:p>
            <a:pPr>
              <a:buNone/>
            </a:pPr>
            <a:r>
              <a:rPr lang="en-US" sz="2600" dirty="0" smtClean="0"/>
              <a:t>  -religious, ethical, social and legal implications.  Still a political issue.</a:t>
            </a:r>
          </a:p>
          <a:p>
            <a:pPr>
              <a:buNone/>
            </a:pPr>
            <a:r>
              <a:rPr lang="en-US" sz="2600" dirty="0" smtClean="0"/>
              <a:t>    *matter of convenience</a:t>
            </a:r>
          </a:p>
          <a:p>
            <a:pPr>
              <a:buNone/>
            </a:pPr>
            <a:r>
              <a:rPr lang="en-US" sz="2600" dirty="0" smtClean="0"/>
              <a:t>    *conflict of rights</a:t>
            </a:r>
          </a:p>
          <a:p>
            <a:pPr>
              <a:buNone/>
            </a:pPr>
            <a:r>
              <a:rPr lang="en-US" sz="2600" dirty="0" smtClean="0"/>
              <a:t>    *nurse’s values- as client advocate, </a:t>
            </a:r>
            <a:r>
              <a:rPr lang="en-US" sz="2600" i="1" dirty="0" smtClean="0"/>
              <a:t>can the</a:t>
            </a:r>
          </a:p>
          <a:p>
            <a:pPr>
              <a:buNone/>
            </a:pPr>
            <a:r>
              <a:rPr lang="en-US" sz="2600" i="1" dirty="0" smtClean="0"/>
              <a:t>     nurse be for or against abortion</a:t>
            </a:r>
          </a:p>
          <a:p>
            <a:pPr>
              <a:buNone/>
            </a:pPr>
            <a:endParaRPr lang="en-US" sz="2600" i="1" dirty="0" smtClean="0"/>
          </a:p>
          <a:p>
            <a:pPr>
              <a:buNone/>
            </a:pPr>
            <a:r>
              <a:rPr lang="en-US" sz="3100" dirty="0" smtClean="0"/>
              <a:t>2.  Use of Fetal Tissue </a:t>
            </a:r>
          </a:p>
          <a:p>
            <a:pPr>
              <a:buNone/>
            </a:pPr>
            <a:r>
              <a:rPr lang="en-US" sz="2600" dirty="0" smtClean="0"/>
              <a:t>  -stem cell research- hot topic, especially here in California (data recently on the use of stem cells from mice)</a:t>
            </a: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Common Ethical Situations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19200"/>
            <a:ext cx="7498080" cy="533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600" dirty="0" smtClean="0"/>
              <a:t>3.  Genetics and Genetic Research</a:t>
            </a:r>
          </a:p>
          <a:p>
            <a:pPr>
              <a:buNone/>
            </a:pPr>
            <a:r>
              <a:rPr lang="en-US" sz="2600" dirty="0" smtClean="0"/>
              <a:t>  </a:t>
            </a:r>
            <a:r>
              <a:rPr lang="en-US" sz="2200" dirty="0" smtClean="0"/>
              <a:t>-mandatory screening? (detecting genetic health patterns in newborns can be a positive thing, but what about insurance companies)</a:t>
            </a:r>
          </a:p>
          <a:p>
            <a:pPr>
              <a:buNone/>
            </a:pPr>
            <a:r>
              <a:rPr lang="en-US" sz="2200" dirty="0" smtClean="0"/>
              <a:t>  -informed consent (parents </a:t>
            </a:r>
            <a:r>
              <a:rPr lang="en-US" sz="2200" dirty="0" err="1" smtClean="0"/>
              <a:t>vs</a:t>
            </a:r>
            <a:r>
              <a:rPr lang="en-US" sz="2200" dirty="0" smtClean="0"/>
              <a:t> insurance co.)</a:t>
            </a:r>
          </a:p>
          <a:p>
            <a:pPr>
              <a:buNone/>
            </a:pPr>
            <a:r>
              <a:rPr lang="en-US" sz="2200" dirty="0" smtClean="0"/>
              <a:t>  -confidentiality</a:t>
            </a:r>
          </a:p>
          <a:p>
            <a:pPr>
              <a:buNone/>
            </a:pPr>
            <a:r>
              <a:rPr lang="en-US" sz="2200" dirty="0" smtClean="0"/>
              <a:t>  -emotional impact</a:t>
            </a:r>
          </a:p>
          <a:p>
            <a:pPr>
              <a:buNone/>
            </a:pPr>
            <a:r>
              <a:rPr lang="en-US" sz="2200" dirty="0" smtClean="0"/>
              <a:t>  -self-determination</a:t>
            </a:r>
          </a:p>
          <a:p>
            <a:pPr>
              <a:buNone/>
            </a:pPr>
            <a:r>
              <a:rPr lang="en-US" sz="2600" dirty="0" smtClean="0"/>
              <a:t>4.  Organ Transplant</a:t>
            </a:r>
          </a:p>
          <a:p>
            <a:pPr>
              <a:buNone/>
            </a:pPr>
            <a:r>
              <a:rPr lang="en-US" sz="2200" dirty="0" smtClean="0"/>
              <a:t>  -when the donor is a child-when can </a:t>
            </a:r>
            <a:r>
              <a:rPr lang="en-US" sz="2200" i="1" dirty="0" smtClean="0"/>
              <a:t>they</a:t>
            </a:r>
            <a:r>
              <a:rPr lang="en-US" sz="2200" dirty="0" smtClean="0"/>
              <a:t> have a say in the decision (can they be forced to donate?)</a:t>
            </a:r>
          </a:p>
          <a:p>
            <a:pPr>
              <a:buNone/>
            </a:pPr>
            <a:r>
              <a:rPr lang="en-US" sz="2200" dirty="0" smtClean="0"/>
              <a:t>  -when does death occur- brain death</a:t>
            </a:r>
          </a:p>
          <a:p>
            <a:pPr>
              <a:buNone/>
            </a:pPr>
            <a:r>
              <a:rPr lang="en-US" sz="2200" dirty="0" smtClean="0"/>
              <a:t>  -selection of recipient- who gets what?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Common Ethical Situations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752600"/>
            <a:ext cx="749808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600" dirty="0" smtClean="0"/>
              <a:t>5.  Use of Scarce Resources in Prolonging Life</a:t>
            </a:r>
          </a:p>
          <a:p>
            <a:pPr>
              <a:buNone/>
            </a:pPr>
            <a:r>
              <a:rPr lang="en-US" sz="2600" dirty="0" smtClean="0"/>
              <a:t>  -preserve life at any cost?</a:t>
            </a:r>
          </a:p>
          <a:p>
            <a:pPr>
              <a:buNone/>
            </a:pPr>
            <a:r>
              <a:rPr lang="en-US" sz="2600" dirty="0" smtClean="0"/>
              <a:t>  -ethics of tube-feeding (</a:t>
            </a:r>
            <a:r>
              <a:rPr lang="en-US" sz="2600" dirty="0" err="1" smtClean="0"/>
              <a:t>Sciavo</a:t>
            </a:r>
            <a:r>
              <a:rPr lang="en-US" sz="2600" dirty="0" smtClean="0"/>
              <a:t>, 19 years coma)</a:t>
            </a:r>
          </a:p>
          <a:p>
            <a:pPr>
              <a:buNone/>
            </a:pPr>
            <a:r>
              <a:rPr lang="en-US" sz="2600" dirty="0" smtClean="0"/>
              <a:t>  -should care be restricted?  (equal access!)</a:t>
            </a:r>
          </a:p>
          <a:p>
            <a:pPr>
              <a:buNone/>
            </a:pP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6.  Right to Die</a:t>
            </a:r>
          </a:p>
          <a:p>
            <a:pPr>
              <a:buNone/>
            </a:pPr>
            <a:r>
              <a:rPr lang="en-US" sz="2600" dirty="0" smtClean="0"/>
              <a:t>  -‘euthanasia’ and ‘assisted suicide’</a:t>
            </a:r>
          </a:p>
          <a:p>
            <a:pPr>
              <a:buNone/>
            </a:pPr>
            <a:r>
              <a:rPr lang="en-US" sz="2600" dirty="0" smtClean="0"/>
              <a:t>  -no extraordinary measures- CPR? Ventilation?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944880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Advanced Directives</a:t>
            </a:r>
            <a:endParaRPr lang="en-US" sz="3600" dirty="0">
              <a:effectLst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914400" y="1295400"/>
            <a:ext cx="5105400" cy="533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-</a:t>
            </a:r>
            <a:r>
              <a:rPr lang="en-US" sz="2600" dirty="0" smtClean="0"/>
              <a:t>are the client’s wishes about future health care, in a </a:t>
            </a:r>
            <a:r>
              <a:rPr lang="en-US" sz="2600" i="1" dirty="0" smtClean="0"/>
              <a:t>documented</a:t>
            </a:r>
            <a:r>
              <a:rPr lang="en-US" sz="2600" dirty="0" smtClean="0"/>
              <a:t> format</a:t>
            </a:r>
          </a:p>
          <a:p>
            <a:pPr>
              <a:buNone/>
            </a:pPr>
            <a:r>
              <a:rPr lang="en-US" sz="2600" dirty="0" smtClean="0"/>
              <a:t>-should include a designated decision-maker (moral surrogate), if client becomes unable to make own decisions</a:t>
            </a:r>
          </a:p>
          <a:p>
            <a:pPr>
              <a:buNone/>
            </a:pPr>
            <a:r>
              <a:rPr lang="en-US" sz="2600" dirty="0" smtClean="0"/>
              <a:t>-in form of a </a:t>
            </a:r>
            <a:r>
              <a:rPr lang="en-US" sz="2600" i="1" dirty="0" smtClean="0"/>
              <a:t>living will </a:t>
            </a:r>
            <a:r>
              <a:rPr lang="en-US" sz="2600" dirty="0" smtClean="0"/>
              <a:t>or </a:t>
            </a:r>
            <a:r>
              <a:rPr lang="en-US" sz="2600" i="1" dirty="0" smtClean="0"/>
              <a:t>durable power of attorney</a:t>
            </a:r>
          </a:p>
          <a:p>
            <a:pPr>
              <a:buNone/>
            </a:pPr>
            <a:r>
              <a:rPr lang="en-US" sz="2600" i="1" dirty="0" smtClean="0"/>
              <a:t>-</a:t>
            </a:r>
            <a:r>
              <a:rPr lang="en-US" sz="2600" dirty="0" smtClean="0"/>
              <a:t>specifies what procedures, surgeries, meds or treatments can be used </a:t>
            </a:r>
            <a:endParaRPr lang="en-US" sz="2600" dirty="0"/>
          </a:p>
        </p:txBody>
      </p:sp>
      <p:pic>
        <p:nvPicPr>
          <p:cNvPr id="1026" name="Picture 2" descr="C:\Users\Catherine\Desktop\images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88242" y="2895600"/>
            <a:ext cx="2727158" cy="259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Advanced Directives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435608" y="1295400"/>
            <a:ext cx="7498080" cy="5257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Problems with Living Wills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sz="3000" dirty="0" smtClean="0"/>
              <a:t>-what exactly did the person know about the disease state and treatments that might later affect care?</a:t>
            </a:r>
          </a:p>
          <a:p>
            <a:pPr>
              <a:buNone/>
            </a:pPr>
            <a:r>
              <a:rPr lang="en-US" sz="3000" dirty="0" smtClean="0"/>
              <a:t>  -beneficence and </a:t>
            </a:r>
            <a:r>
              <a:rPr lang="en-US" sz="3000" dirty="0" err="1" smtClean="0"/>
              <a:t>nonmaleficence</a:t>
            </a:r>
            <a:r>
              <a:rPr lang="en-US" sz="3000" dirty="0" smtClean="0"/>
              <a:t>- is difficult to determine whether the primary duty of health-care provider is to produce benefit or prevent harm</a:t>
            </a:r>
          </a:p>
          <a:p>
            <a:pPr>
              <a:buNone/>
            </a:pPr>
            <a:r>
              <a:rPr lang="en-US" sz="3000" dirty="0" smtClean="0"/>
              <a:t>  -lack of clarity- language is broad and vague (not specific enough to include all forms of treatment)</a:t>
            </a:r>
          </a:p>
          <a:p>
            <a:pPr>
              <a:buNone/>
            </a:pPr>
            <a:r>
              <a:rPr lang="en-US" sz="3000" dirty="0" smtClean="0"/>
              <a:t>  -legality of living will if travelling to another state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Euthanasia</a:t>
            </a:r>
            <a:endParaRPr lang="en-US" sz="3600" dirty="0">
              <a:effectLst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143000" y="1524000"/>
            <a:ext cx="4876800" cy="46634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-a ‘good or peaceful death’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-passive- allowing to die without any extraordinary interventions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-active- practice of hastening a death thru some act or procedure (‘mercy killing’) such as pain meds, poison, gun, knife, etc</a:t>
            </a:r>
            <a:endParaRPr lang="en-US" dirty="0"/>
          </a:p>
        </p:txBody>
      </p:sp>
      <p:pic>
        <p:nvPicPr>
          <p:cNvPr id="2050" name="Picture 2" descr="C:\Users\Catherine\Desktop\images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2133600"/>
            <a:ext cx="2590800" cy="3368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106</TotalTime>
  <Words>823</Words>
  <Application>Microsoft Office PowerPoint</Application>
  <PresentationFormat>On-screen Show (4:3)</PresentationFormat>
  <Paragraphs>94</Paragraphs>
  <Slides>15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Solstice</vt:lpstr>
      <vt:lpstr>Bioethical Issues  Chapter Seven</vt:lpstr>
      <vt:lpstr>Slide 2</vt:lpstr>
      <vt:lpstr>Bioethical Issues</vt:lpstr>
      <vt:lpstr>Common Ethical Situations</vt:lpstr>
      <vt:lpstr>Common Ethical Situations</vt:lpstr>
      <vt:lpstr>Common Ethical Situations</vt:lpstr>
      <vt:lpstr>Advanced Directives</vt:lpstr>
      <vt:lpstr>Advanced Directives</vt:lpstr>
      <vt:lpstr>Euthanasia</vt:lpstr>
      <vt:lpstr>Slide 10</vt:lpstr>
      <vt:lpstr>Right to Self-Determination</vt:lpstr>
      <vt:lpstr>Common Ethical Situations  7.  HIV and AIDS Issues    -right to privacy- confidential diagnosis (what is the big deal?)   -right to care- can a nurse refuse to care for an AIDS patient? </vt:lpstr>
      <vt:lpstr>Ethical Issues for Children</vt:lpstr>
      <vt:lpstr>Ethical Issues for Children</vt:lpstr>
      <vt:lpstr>See you next class……                                                              Please do your readings &amp; bring thoughtful questions!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Bioethical Issues  Chapter Eight</dc:title>
  <dc:creator>Catherine</dc:creator>
  <cp:lastModifiedBy>Catherine</cp:lastModifiedBy>
  <cp:revision>14</cp:revision>
  <dcterms:created xsi:type="dcterms:W3CDTF">2013-04-26T22:38:14Z</dcterms:created>
  <dcterms:modified xsi:type="dcterms:W3CDTF">2015-05-02T00:38:25Z</dcterms:modified>
</cp:coreProperties>
</file>