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725" autoAdjust="0"/>
  </p:normalViewPr>
  <p:slideViewPr>
    <p:cSldViewPr>
      <p:cViewPr varScale="1">
        <p:scale>
          <a:sx n="83" d="100"/>
          <a:sy n="83" d="100"/>
        </p:scale>
        <p:origin x="-118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D86C69-85C8-4989-8025-F311568EBCF1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3B31F-294F-476C-BB0B-461866AF0B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3904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3B31F-294F-476C-BB0B-461866AF0B4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3B31F-294F-476C-BB0B-461866AF0B4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3B31F-294F-476C-BB0B-461866AF0B4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3B31F-294F-476C-BB0B-461866AF0B4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3B31F-294F-476C-BB0B-461866AF0B4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83B31F-294F-476C-BB0B-461866AF0B4D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05197-7D1F-4C4B-AE66-D099EC6AA36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842CF-E017-4B0E-B65F-55485725C1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05197-7D1F-4C4B-AE66-D099EC6AA36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842CF-E017-4B0E-B65F-55485725C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05197-7D1F-4C4B-AE66-D099EC6AA36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842CF-E017-4B0E-B65F-55485725C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05197-7D1F-4C4B-AE66-D099EC6AA36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842CF-E017-4B0E-B65F-55485725C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05197-7D1F-4C4B-AE66-D099EC6AA36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842CF-E017-4B0E-B65F-55485725C1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05197-7D1F-4C4B-AE66-D099EC6AA36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842CF-E017-4B0E-B65F-55485725C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05197-7D1F-4C4B-AE66-D099EC6AA36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842CF-E017-4B0E-B65F-55485725C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05197-7D1F-4C4B-AE66-D099EC6AA36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842CF-E017-4B0E-B65F-55485725C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05197-7D1F-4C4B-AE66-D099EC6AA36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842CF-E017-4B0E-B65F-55485725C1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05197-7D1F-4C4B-AE66-D099EC6AA36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842CF-E017-4B0E-B65F-55485725C17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0D05197-7D1F-4C4B-AE66-D099EC6AA36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97842CF-E017-4B0E-B65F-55485725C1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D05197-7D1F-4C4B-AE66-D099EC6AA36E}" type="datetimeFigureOut">
              <a:rPr lang="en-US" smtClean="0"/>
              <a:pPr/>
              <a:t>5/1/2015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97842CF-E017-4B0E-B65F-55485725C17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8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359898"/>
            <a:ext cx="7620000" cy="306910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>
                <a:effectLst/>
              </a:rPr>
              <a:t>Nursing Law and Liability</a:t>
            </a:r>
            <a:br>
              <a:rPr lang="en-US" sz="3200" dirty="0" smtClean="0">
                <a:effectLst/>
              </a:rPr>
            </a:br>
            <a:r>
              <a:rPr lang="en-US" sz="3200" dirty="0" smtClean="0">
                <a:effectLst/>
              </a:rPr>
              <a:t/>
            </a:r>
            <a:br>
              <a:rPr lang="en-US" sz="3200" dirty="0" smtClean="0">
                <a:effectLst/>
              </a:rPr>
            </a:br>
            <a:r>
              <a:rPr lang="en-US" sz="3200" smtClean="0">
                <a:effectLst/>
              </a:rPr>
              <a:t>Chapter </a:t>
            </a:r>
            <a:r>
              <a:rPr lang="en-US" sz="3200" smtClean="0">
                <a:effectLst/>
              </a:rPr>
              <a:t>Eight</a:t>
            </a:r>
            <a:endParaRPr lang="en-US" sz="3200" dirty="0"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72000"/>
            <a:ext cx="7696200" cy="1447800"/>
          </a:xfrm>
        </p:spPr>
        <p:txBody>
          <a:bodyPr/>
          <a:lstStyle/>
          <a:p>
            <a:pPr algn="ctr"/>
            <a:r>
              <a:rPr lang="en-US" dirty="0" smtClean="0"/>
              <a:t>Catherine </a:t>
            </a:r>
            <a:r>
              <a:rPr lang="en-US" dirty="0" err="1" smtClean="0"/>
              <a:t>Hrycyk</a:t>
            </a:r>
            <a:r>
              <a:rPr lang="en-US" dirty="0" smtClean="0"/>
              <a:t>, </a:t>
            </a:r>
            <a:r>
              <a:rPr lang="en-US" dirty="0" err="1" smtClean="0"/>
              <a:t>MScN</a:t>
            </a:r>
            <a:endParaRPr lang="en-US" dirty="0" smtClean="0"/>
          </a:p>
          <a:p>
            <a:pPr algn="ctr"/>
            <a:r>
              <a:rPr lang="en-US" dirty="0" smtClean="0"/>
              <a:t>Nursing 50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609600"/>
            <a:ext cx="7866888" cy="6096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Intentional Tort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 Assault- unjustifiable attempt to touch another or the threat of doing so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Battery- harmful or unwarranted contact with another without consent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False Imprisonment- a competent pt is confined/ restrained with the intent of preventing him from leaving the hospital (or use of threats or medications that interfere with ability to leave the facility)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Abandonment of clients- breach of contract, can cause injury</a:t>
            </a:r>
          </a:p>
          <a:p>
            <a:pPr>
              <a:buFont typeface="Wingdings" pitchFamily="2" charset="2"/>
              <a:buChar char="q"/>
            </a:pPr>
            <a:r>
              <a:rPr lang="en-US" sz="2600" dirty="0" smtClean="0"/>
              <a:t>Intentional infliction of emotional distress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914400"/>
            <a:ext cx="7498080" cy="5334000"/>
          </a:xfrm>
        </p:spPr>
        <p:txBody>
          <a:bodyPr/>
          <a:lstStyle/>
          <a:p>
            <a:pPr>
              <a:buNone/>
            </a:pPr>
            <a:r>
              <a:rPr lang="en-US" u="sng" dirty="0" smtClean="0"/>
              <a:t>Quasi-Intentional Tort</a:t>
            </a:r>
          </a:p>
          <a:p>
            <a:pPr>
              <a:buNone/>
            </a:pPr>
            <a:r>
              <a:rPr lang="en-US" dirty="0" smtClean="0"/>
              <a:t>  -mix of unintentional and intentional</a:t>
            </a:r>
          </a:p>
          <a:p>
            <a:pPr>
              <a:buNone/>
            </a:pPr>
            <a:r>
              <a:rPr lang="en-US" dirty="0" smtClean="0"/>
              <a:t>  -a voluntary act that causes injury or distress </a:t>
            </a:r>
            <a:r>
              <a:rPr lang="en-US" i="1" dirty="0" smtClean="0"/>
              <a:t>without intent </a:t>
            </a:r>
            <a:r>
              <a:rPr lang="en-US" dirty="0" smtClean="0"/>
              <a:t>to injure or cause distress</a:t>
            </a:r>
          </a:p>
          <a:p>
            <a:pPr>
              <a:buNone/>
            </a:pPr>
            <a:r>
              <a:rPr lang="en-US" dirty="0" smtClean="0"/>
              <a:t>  -usually involve situations of communication with violate a person’s reputation, personal privacy or civil rights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48768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143000" y="1524000"/>
            <a:ext cx="3581400" cy="46634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600" dirty="0" smtClean="0"/>
              <a:t>-Defamation of Character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*libel- written</a:t>
            </a:r>
          </a:p>
          <a:p>
            <a:pPr>
              <a:buNone/>
            </a:pPr>
            <a:endParaRPr lang="en-US" sz="2600" dirty="0" smtClean="0"/>
          </a:p>
          <a:p>
            <a:pPr>
              <a:buNone/>
            </a:pPr>
            <a:r>
              <a:rPr lang="en-US" sz="2600" dirty="0" smtClean="0"/>
              <a:t>*Slander- spoken</a:t>
            </a:r>
            <a:endParaRPr lang="en-US" sz="2600" dirty="0"/>
          </a:p>
        </p:txBody>
      </p:sp>
      <p:pic>
        <p:nvPicPr>
          <p:cNvPr id="2050" name="Picture 2" descr="C:\Users\Catherine\Desktop\libel-definition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914400"/>
            <a:ext cx="2609850" cy="2870835"/>
          </a:xfrm>
          <a:prstGeom prst="rect">
            <a:avLst/>
          </a:prstGeom>
          <a:noFill/>
        </p:spPr>
      </p:pic>
      <p:pic>
        <p:nvPicPr>
          <p:cNvPr id="2051" name="Picture 3" descr="C:\Users\Catherine\Desktop\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4343400"/>
            <a:ext cx="2143125" cy="2143125"/>
          </a:xfrm>
          <a:prstGeom prst="rect">
            <a:avLst/>
          </a:prstGeom>
          <a:noFill/>
        </p:spPr>
      </p:pic>
      <p:pic>
        <p:nvPicPr>
          <p:cNvPr id="2052" name="Picture 4" descr="C:\Users\Catherine\Desktop\images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62400" y="1752600"/>
            <a:ext cx="2171700" cy="2105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914400" y="685800"/>
            <a:ext cx="4343400" cy="55016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-Invasion of Privacy-</a:t>
            </a:r>
          </a:p>
          <a:p>
            <a:pPr>
              <a:buNone/>
            </a:pPr>
            <a:r>
              <a:rPr lang="en-US" dirty="0" smtClean="0"/>
              <a:t>  violation of right to protect against unreasonable  &amp; unwarranted interference with one’s personal life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-Breach of Confidentiality</a:t>
            </a:r>
          </a:p>
          <a:p>
            <a:pPr>
              <a:buNone/>
            </a:pPr>
            <a:r>
              <a:rPr lang="en-US" dirty="0" smtClean="0"/>
              <a:t>  trust and confidence are violated by public revelation of confidential communication without client consent</a:t>
            </a:r>
            <a:endParaRPr lang="en-US" dirty="0"/>
          </a:p>
        </p:txBody>
      </p:sp>
      <p:pic>
        <p:nvPicPr>
          <p:cNvPr id="3074" name="Picture 2" descr="C:\Users\Catherine\Desktop\images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1200" y="381000"/>
            <a:ext cx="2752725" cy="1657350"/>
          </a:xfrm>
          <a:prstGeom prst="rect">
            <a:avLst/>
          </a:prstGeom>
          <a:noFill/>
        </p:spPr>
      </p:pic>
      <p:pic>
        <p:nvPicPr>
          <p:cNvPr id="3075" name="Picture 3" descr="C:\Users\Catherine\Desktop\031706confidentialit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223742"/>
            <a:ext cx="2792678" cy="431675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66800" y="274320"/>
            <a:ext cx="7866888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Good Samaritan </a:t>
            </a:r>
            <a:endParaRPr lang="en-US" sz="3600" dirty="0">
              <a:effectLst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>
          <a:xfrm>
            <a:off x="914400" y="1447800"/>
            <a:ext cx="4267200" cy="47396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Good Samaritan Act</a:t>
            </a:r>
          </a:p>
          <a:p>
            <a:pPr>
              <a:buNone/>
            </a:pPr>
            <a:r>
              <a:rPr lang="en-US" dirty="0" smtClean="0"/>
              <a:t>-protects healthcare</a:t>
            </a:r>
          </a:p>
          <a:p>
            <a:pPr>
              <a:buNone/>
            </a:pPr>
            <a:r>
              <a:rPr lang="en-US" dirty="0" smtClean="0"/>
              <a:t> providers in emergency</a:t>
            </a:r>
          </a:p>
          <a:p>
            <a:pPr>
              <a:buNone/>
            </a:pPr>
            <a:r>
              <a:rPr lang="en-US" dirty="0" smtClean="0"/>
              <a:t> situations </a:t>
            </a:r>
            <a:r>
              <a:rPr lang="en-US" i="1" dirty="0" smtClean="0"/>
              <a:t>within the</a:t>
            </a:r>
          </a:p>
          <a:p>
            <a:pPr>
              <a:buNone/>
            </a:pPr>
            <a:r>
              <a:rPr lang="en-US" i="1" dirty="0" smtClean="0"/>
              <a:t> scope of their</a:t>
            </a:r>
          </a:p>
          <a:p>
            <a:pPr>
              <a:buNone/>
            </a:pPr>
            <a:r>
              <a:rPr lang="en-US" i="1" dirty="0" smtClean="0"/>
              <a:t> professional education!</a:t>
            </a:r>
          </a:p>
          <a:p>
            <a:pPr>
              <a:buNone/>
            </a:pPr>
            <a:r>
              <a:rPr lang="en-US" i="1" dirty="0" smtClean="0"/>
              <a:t>-</a:t>
            </a:r>
            <a:r>
              <a:rPr lang="en-US" dirty="0" smtClean="0"/>
              <a:t>what if you had to perform a </a:t>
            </a:r>
            <a:r>
              <a:rPr lang="en-US" dirty="0" err="1" smtClean="0"/>
              <a:t>tracheostomy</a:t>
            </a:r>
            <a:r>
              <a:rPr lang="en-US" dirty="0" smtClean="0"/>
              <a:t>?  What would Prudence B. Reasonable do?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098" name="Picture 2" descr="C:\Users\Catherine\Desktop\images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0200" y="381000"/>
            <a:ext cx="3560583" cy="2667000"/>
          </a:xfrm>
          <a:prstGeom prst="rect">
            <a:avLst/>
          </a:prstGeom>
          <a:noFill/>
        </p:spPr>
      </p:pic>
      <p:pic>
        <p:nvPicPr>
          <p:cNvPr id="4099" name="Picture 3" descr="C:\Users\Catherine\Desktop\images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0" y="3166028"/>
            <a:ext cx="2362200" cy="3504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435608" y="1066800"/>
            <a:ext cx="7498080" cy="518160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Dispute Forums:</a:t>
            </a:r>
          </a:p>
          <a:p>
            <a:r>
              <a:rPr lang="en-US" dirty="0" smtClean="0"/>
              <a:t>Lawsuits:</a:t>
            </a:r>
          </a:p>
          <a:p>
            <a:pPr>
              <a:buNone/>
            </a:pPr>
            <a:r>
              <a:rPr lang="en-US" dirty="0" smtClean="0"/>
              <a:t>  -please read over facing a lawsuit on your own.</a:t>
            </a:r>
          </a:p>
          <a:p>
            <a:r>
              <a:rPr lang="en-US" dirty="0" smtClean="0"/>
              <a:t>Mediation:</a:t>
            </a:r>
          </a:p>
          <a:p>
            <a:pPr>
              <a:buNone/>
            </a:pPr>
            <a:r>
              <a:rPr lang="en-US" dirty="0" smtClean="0"/>
              <a:t>  -trying to find common ground</a:t>
            </a:r>
          </a:p>
          <a:p>
            <a:r>
              <a:rPr lang="en-US" dirty="0" smtClean="0"/>
              <a:t>Arbitration:</a:t>
            </a:r>
          </a:p>
          <a:p>
            <a:pPr>
              <a:buNone/>
            </a:pPr>
            <a:r>
              <a:rPr lang="en-US" dirty="0" smtClean="0"/>
              <a:t>  -neutral third party makes the decision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790688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Issues in Health-Care Litigation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447800"/>
            <a:ext cx="7866888" cy="49530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Informed consent- person performing the procedure is the one to get the consent.  Informed means </a:t>
            </a:r>
            <a:r>
              <a:rPr lang="en-US" i="1" dirty="0" smtClean="0"/>
              <a:t>informed</a:t>
            </a:r>
            <a:r>
              <a:rPr lang="en-US" dirty="0" smtClean="0"/>
              <a:t>!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Patient Self-Determination Act- all federally-funded institutions must inform clients of their right to prepare advanced directives  (living will, medical durable power of attorney)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DNR orders- needs a written order in the medical record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Issues in Health-Care Litigation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Standards of Care- what would a reasonable and prudent nurse do in the same situation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Nurse Practice Act- defines nursing and sets standards in each state</a:t>
            </a:r>
          </a:p>
          <a:p>
            <a:pPr>
              <a:buNone/>
            </a:pPr>
            <a:r>
              <a:rPr lang="en-US" dirty="0" smtClean="0"/>
              <a:t>   -defines scope of practice, license requirements, IDs grounds for disciplinary actions, oversees the practice of nursing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Preventing Lawsuits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Medical documentation- complete, accurate, legible (thanks computers), no opinions, in chronological order, signed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Establish rapport with clients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Keep current on your nursing skills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Have some knowledge of the client</a:t>
            </a:r>
          </a:p>
          <a:p>
            <a:pPr>
              <a:buNone/>
            </a:pPr>
            <a:r>
              <a:rPr lang="en-US" dirty="0" smtClean="0"/>
              <a:t>    (be direct, problem-solving </a:t>
            </a:r>
            <a:r>
              <a:rPr lang="en-US" i="1" dirty="0" smtClean="0"/>
              <a:t>with </a:t>
            </a:r>
            <a:r>
              <a:rPr lang="en-US" dirty="0" smtClean="0"/>
              <a:t>the client, have client involved in own care, careful documentation if client is lawsuit prone)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77962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>
                <a:effectLst/>
              </a:rPr>
              <a:t>And don’t forget to get professional liability insurance!</a:t>
            </a:r>
            <a:endParaRPr lang="en-US" sz="3600" dirty="0">
              <a:effectLst/>
            </a:endParaRPr>
          </a:p>
        </p:txBody>
      </p:sp>
      <p:pic>
        <p:nvPicPr>
          <p:cNvPr id="5122" name="Picture 2" descr="C:\Users\Catherine\Desktop\hi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2362200"/>
            <a:ext cx="5414643" cy="3307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Topics for today: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-Sources of Law</a:t>
            </a:r>
          </a:p>
          <a:p>
            <a:pPr>
              <a:buNone/>
            </a:pPr>
            <a:r>
              <a:rPr lang="en-US" dirty="0" smtClean="0"/>
              <a:t>   -Divisions of Law</a:t>
            </a:r>
          </a:p>
          <a:p>
            <a:pPr>
              <a:buNone/>
            </a:pPr>
            <a:r>
              <a:rPr lang="en-US" dirty="0" smtClean="0"/>
              <a:t>   -Good Samaritan Act</a:t>
            </a:r>
          </a:p>
          <a:p>
            <a:pPr>
              <a:buNone/>
            </a:pPr>
            <a:r>
              <a:rPr lang="en-US" dirty="0" smtClean="0"/>
              <a:t>   -Issues in Health-Care Litigation</a:t>
            </a:r>
          </a:p>
          <a:p>
            <a:pPr>
              <a:buNone/>
            </a:pPr>
            <a:r>
              <a:rPr lang="en-US" dirty="0" smtClean="0"/>
              <a:t>   -Preventing Lawsuits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1066800"/>
            <a:ext cx="7498080" cy="2514600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effectLst/>
              </a:rPr>
              <a:t>See you next class……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                                                            </a:t>
            </a:r>
            <a:br>
              <a:rPr lang="en-US" sz="3600" dirty="0" smtClean="0"/>
            </a:br>
            <a:r>
              <a:rPr lang="en-US" sz="3600" dirty="0" smtClean="0">
                <a:effectLst/>
              </a:rPr>
              <a:t>Please do our readings &amp; bring thoughtful questions!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6146" name="Picture 2" descr="C:\Users\Catherine\Desktop\Dog-Waving-Goodby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3505200"/>
            <a:ext cx="4685554" cy="31136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020762"/>
          </a:xfrm>
        </p:spPr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Sources of Law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447800"/>
            <a:ext cx="7790688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Statutory Law:</a:t>
            </a:r>
          </a:p>
          <a:p>
            <a:pPr>
              <a:buNone/>
            </a:pPr>
            <a:r>
              <a:rPr lang="en-US" dirty="0" smtClean="0"/>
              <a:t>   </a:t>
            </a:r>
            <a:r>
              <a:rPr lang="en-US" sz="3000" dirty="0" smtClean="0"/>
              <a:t>-written and enacted by the US Congress, state legislatures &amp; other government entities</a:t>
            </a:r>
          </a:p>
          <a:p>
            <a:pPr>
              <a:buNone/>
            </a:pPr>
            <a:r>
              <a:rPr lang="en-US" sz="3000" dirty="0" smtClean="0"/>
              <a:t>   -laws that govern the profession of nursing are mostly written at the state level, because licensure is a state issue</a:t>
            </a:r>
          </a:p>
          <a:p>
            <a:pPr>
              <a:buNone/>
            </a:pPr>
            <a:r>
              <a:rPr lang="en-US" sz="3000" dirty="0" smtClean="0"/>
              <a:t>   -include the Nurse Practice Act- it enables the state boards of nursing, individual licensure procedures and schedule of fees for the state</a:t>
            </a: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Sources of Law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1676400"/>
            <a:ext cx="7498080" cy="4572000"/>
          </a:xfrm>
        </p:spPr>
        <p:txBody>
          <a:bodyPr/>
          <a:lstStyle/>
          <a:p>
            <a:r>
              <a:rPr lang="en-US" dirty="0" smtClean="0"/>
              <a:t>Common Law:</a:t>
            </a:r>
          </a:p>
          <a:p>
            <a:pPr>
              <a:buNone/>
            </a:pPr>
            <a:r>
              <a:rPr lang="en-US" dirty="0" smtClean="0"/>
              <a:t>   -evolved from decisions of previous legal cases that form a </a:t>
            </a:r>
            <a:r>
              <a:rPr lang="en-US" i="1" dirty="0" smtClean="0"/>
              <a:t>precedent</a:t>
            </a:r>
          </a:p>
          <a:p>
            <a:pPr>
              <a:buNone/>
            </a:pPr>
            <a:r>
              <a:rPr lang="en-US" i="1" dirty="0" smtClean="0"/>
              <a:t>  </a:t>
            </a:r>
            <a:r>
              <a:rPr lang="en-US" dirty="0" smtClean="0"/>
              <a:t>(to precede = to come before)</a:t>
            </a:r>
          </a:p>
          <a:p>
            <a:r>
              <a:rPr lang="en-US" dirty="0" smtClean="0"/>
              <a:t>Include laws involving negligence or malpractice for nurses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Divisions of Law- Criminal</a:t>
            </a:r>
            <a:endParaRPr lang="en-US" sz="3600" dirty="0">
              <a:effectLst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Criminal Law:</a:t>
            </a:r>
          </a:p>
          <a:p>
            <a:pPr>
              <a:buNone/>
            </a:pPr>
            <a:r>
              <a:rPr lang="en-US" dirty="0" smtClean="0"/>
              <a:t>   -concerned with providing protection for all members of society</a:t>
            </a:r>
          </a:p>
          <a:p>
            <a:pPr>
              <a:buNone/>
            </a:pPr>
            <a:r>
              <a:rPr lang="en-US" dirty="0" smtClean="0"/>
              <a:t>   -punishment is to fit the crime</a:t>
            </a:r>
          </a:p>
          <a:p>
            <a:pPr>
              <a:buNone/>
            </a:pPr>
            <a:r>
              <a:rPr lang="en-US" dirty="0" smtClean="0"/>
              <a:t>   -nurses:  failing to renew license</a:t>
            </a:r>
          </a:p>
          <a:p>
            <a:pPr>
              <a:buNone/>
            </a:pPr>
            <a:r>
              <a:rPr lang="en-US" dirty="0" smtClean="0"/>
              <a:t>               :  illegal diversion of drugs</a:t>
            </a:r>
          </a:p>
          <a:p>
            <a:pPr>
              <a:buNone/>
            </a:pPr>
            <a:r>
              <a:rPr lang="en-US" dirty="0" smtClean="0"/>
              <a:t>               :  assisted suicide</a:t>
            </a:r>
          </a:p>
          <a:p>
            <a:pPr>
              <a:buNone/>
            </a:pPr>
            <a:r>
              <a:rPr lang="en-US" dirty="0" smtClean="0"/>
              <a:t>               :  intentional/ unintentional</a:t>
            </a:r>
          </a:p>
          <a:p>
            <a:pPr>
              <a:buNone/>
            </a:pPr>
            <a:r>
              <a:rPr lang="en-US" dirty="0" smtClean="0"/>
              <a:t>                  deaths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Catherine\Desktop\image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457200"/>
            <a:ext cx="2619375" cy="1743075"/>
          </a:xfrm>
          <a:prstGeom prst="rect">
            <a:avLst/>
          </a:prstGeom>
          <a:noFill/>
        </p:spPr>
      </p:pic>
      <p:pic>
        <p:nvPicPr>
          <p:cNvPr id="1027" name="Picture 3" descr="C:\Users\Catherine\Desktop\07152011_jail_0124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667000"/>
            <a:ext cx="2514600" cy="3771900"/>
          </a:xfrm>
          <a:prstGeom prst="rect">
            <a:avLst/>
          </a:prstGeom>
          <a:noFill/>
        </p:spPr>
      </p:pic>
      <p:pic>
        <p:nvPicPr>
          <p:cNvPr id="1028" name="Picture 4" descr="C:\Users\Catherine\Desktop\19295367_BG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3429000"/>
            <a:ext cx="2743200" cy="2743200"/>
          </a:xfrm>
          <a:prstGeom prst="rect">
            <a:avLst/>
          </a:prstGeom>
          <a:noFill/>
        </p:spPr>
      </p:pic>
      <p:pic>
        <p:nvPicPr>
          <p:cNvPr id="1029" name="Picture 5" descr="C:\Users\Catherine\Desktop\1961_06_20joanpleun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76800" y="304800"/>
            <a:ext cx="4000500" cy="2733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effectLst/>
              </a:rPr>
              <a:t>Divisions of Law- Civil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866888" cy="4648200"/>
          </a:xfrm>
        </p:spPr>
        <p:txBody>
          <a:bodyPr/>
          <a:lstStyle/>
          <a:p>
            <a:r>
              <a:rPr lang="en-US" dirty="0" smtClean="0"/>
              <a:t>Civil Law:</a:t>
            </a:r>
          </a:p>
          <a:p>
            <a:pPr>
              <a:buNone/>
            </a:pPr>
            <a:r>
              <a:rPr lang="en-US" dirty="0" smtClean="0"/>
              <a:t>    -violation of one individual’s rights by another individual</a:t>
            </a:r>
          </a:p>
          <a:p>
            <a:pPr>
              <a:buNone/>
            </a:pPr>
            <a:r>
              <a:rPr lang="en-US" dirty="0" smtClean="0"/>
              <a:t>    -</a:t>
            </a:r>
            <a:r>
              <a:rPr lang="en-US" i="1" dirty="0" smtClean="0"/>
              <a:t>tort law: </a:t>
            </a:r>
            <a:r>
              <a:rPr lang="en-US" dirty="0" smtClean="0"/>
              <a:t>branch involving most nurses</a:t>
            </a:r>
          </a:p>
          <a:p>
            <a:pPr>
              <a:buNone/>
            </a:pPr>
            <a:r>
              <a:rPr lang="en-US" i="1" dirty="0" smtClean="0"/>
              <a:t>    -tort:</a:t>
            </a:r>
            <a:r>
              <a:rPr lang="en-US" dirty="0" smtClean="0"/>
              <a:t> wrongful act committed against a person or his/ her property independent of a contract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435608" y="838200"/>
            <a:ext cx="7498080" cy="5410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u="sng" dirty="0" smtClean="0"/>
              <a:t>Unintentional Tort</a:t>
            </a:r>
          </a:p>
          <a:p>
            <a:pPr>
              <a:buNone/>
            </a:pPr>
            <a:r>
              <a:rPr lang="en-US" dirty="0" smtClean="0"/>
              <a:t>   -</a:t>
            </a:r>
            <a:r>
              <a:rPr lang="en-US" sz="2600" dirty="0" smtClean="0"/>
              <a:t>negligence: </a:t>
            </a:r>
            <a:r>
              <a:rPr lang="en-US" sz="2600" i="1" dirty="0" smtClean="0"/>
              <a:t>omission</a:t>
            </a:r>
            <a:r>
              <a:rPr lang="en-US" sz="2600" dirty="0" smtClean="0"/>
              <a:t> of something a reasonable and prudent person </a:t>
            </a:r>
            <a:r>
              <a:rPr lang="en-US" sz="2600" i="1" dirty="0" smtClean="0"/>
              <a:t>would</a:t>
            </a:r>
            <a:r>
              <a:rPr lang="en-US" sz="2600" dirty="0" smtClean="0"/>
              <a:t> do in a similar situation </a:t>
            </a:r>
          </a:p>
          <a:p>
            <a:pPr>
              <a:buNone/>
            </a:pPr>
            <a:r>
              <a:rPr lang="en-US" sz="2600" dirty="0" smtClean="0"/>
              <a:t>   (“Prudence, be reasonable!”)</a:t>
            </a:r>
          </a:p>
          <a:p>
            <a:pPr>
              <a:buNone/>
            </a:pPr>
            <a:r>
              <a:rPr lang="en-US" sz="2600" dirty="0" smtClean="0"/>
              <a:t>                       or</a:t>
            </a:r>
          </a:p>
          <a:p>
            <a:pPr>
              <a:buNone/>
            </a:pPr>
            <a:r>
              <a:rPr lang="en-US" sz="2600" dirty="0" smtClean="0"/>
              <a:t>                       </a:t>
            </a:r>
            <a:r>
              <a:rPr lang="en-US" sz="2600" i="1" dirty="0" smtClean="0"/>
              <a:t>commission </a:t>
            </a:r>
            <a:r>
              <a:rPr lang="en-US" sz="2600" dirty="0" smtClean="0"/>
              <a:t>of something a reasonable person </a:t>
            </a:r>
            <a:r>
              <a:rPr lang="en-US" sz="2600" i="1" dirty="0" smtClean="0"/>
              <a:t>would not </a:t>
            </a:r>
            <a:r>
              <a:rPr lang="en-US" sz="2600" dirty="0" smtClean="0"/>
              <a:t>do in a similar situation</a:t>
            </a:r>
          </a:p>
          <a:p>
            <a:pPr>
              <a:buNone/>
            </a:pPr>
            <a:r>
              <a:rPr lang="en-US" sz="2600" i="1" dirty="0" smtClean="0"/>
              <a:t>   </a:t>
            </a:r>
            <a:r>
              <a:rPr lang="en-US" sz="2600" dirty="0" smtClean="0"/>
              <a:t>(“What were you thinking?”)</a:t>
            </a:r>
          </a:p>
          <a:p>
            <a:pPr>
              <a:buNone/>
            </a:pPr>
            <a:r>
              <a:rPr lang="en-US" sz="2600" i="1" dirty="0" smtClean="0"/>
              <a:t>   -</a:t>
            </a:r>
            <a:r>
              <a:rPr lang="en-US" sz="2600" dirty="0" smtClean="0"/>
              <a:t>malpractice is the type of negligence for which professionals can be sued.  It indicates professional misconduct or unreasonable lack of skill in performing professional duties.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152400"/>
            <a:ext cx="7498080" cy="1143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762000"/>
            <a:ext cx="7790688" cy="5486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 smtClean="0"/>
              <a:t>Intentional Tort</a:t>
            </a:r>
          </a:p>
          <a:p>
            <a:pPr>
              <a:buNone/>
            </a:pPr>
            <a:r>
              <a:rPr lang="en-US" dirty="0" smtClean="0"/>
              <a:t>   -a willful act that violates another’s rights or property.  Has three requirements:</a:t>
            </a:r>
          </a:p>
          <a:p>
            <a:pPr>
              <a:buNone/>
            </a:pPr>
            <a:r>
              <a:rPr lang="en-US" dirty="0" smtClean="0"/>
              <a:t>          *the person </a:t>
            </a:r>
            <a:r>
              <a:rPr lang="en-US" i="1" dirty="0" smtClean="0"/>
              <a:t>intended</a:t>
            </a:r>
            <a:r>
              <a:rPr lang="en-US" dirty="0" smtClean="0"/>
              <a:t> to bring about the consequences, </a:t>
            </a:r>
          </a:p>
          <a:p>
            <a:pPr>
              <a:buNone/>
            </a:pPr>
            <a:r>
              <a:rPr lang="en-US" dirty="0" smtClean="0"/>
              <a:t>           *intended to interfere with someone’s property</a:t>
            </a:r>
          </a:p>
          <a:p>
            <a:pPr>
              <a:buNone/>
            </a:pPr>
            <a:r>
              <a:rPr lang="en-US" dirty="0" smtClean="0"/>
              <a:t>           *was a substantial factor in bringing about the injury or consequence)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247</TotalTime>
  <Words>807</Words>
  <Application>Microsoft Office PowerPoint</Application>
  <PresentationFormat>On-screen Show (4:3)</PresentationFormat>
  <Paragraphs>103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Solstice</vt:lpstr>
      <vt:lpstr>Nursing Law and Liability  Chapter Eight</vt:lpstr>
      <vt:lpstr>Slide 2</vt:lpstr>
      <vt:lpstr>Sources of Law</vt:lpstr>
      <vt:lpstr>Sources of Law</vt:lpstr>
      <vt:lpstr>Divisions of Law- Criminal</vt:lpstr>
      <vt:lpstr>Slide 6</vt:lpstr>
      <vt:lpstr>Divisions of Law- Civil</vt:lpstr>
      <vt:lpstr>Slide 8</vt:lpstr>
      <vt:lpstr>Slide 9</vt:lpstr>
      <vt:lpstr>Slide 10</vt:lpstr>
      <vt:lpstr>Slide 11</vt:lpstr>
      <vt:lpstr>Slide 12</vt:lpstr>
      <vt:lpstr>Slide 13</vt:lpstr>
      <vt:lpstr>Good Samaritan </vt:lpstr>
      <vt:lpstr>Slide 15</vt:lpstr>
      <vt:lpstr>Issues in Health-Care Litigation</vt:lpstr>
      <vt:lpstr>Issues in Health-Care Litigation</vt:lpstr>
      <vt:lpstr>Preventing Lawsuits</vt:lpstr>
      <vt:lpstr>And don’t forget to get professional liability insurance!</vt:lpstr>
      <vt:lpstr>See you next class……                                                              Please do our readings &amp; bring thoughtful questions!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Nursing Law and Liability  Chapter Nine</dc:title>
  <dc:creator>Catherine</dc:creator>
  <cp:lastModifiedBy>Catherine</cp:lastModifiedBy>
  <cp:revision>28</cp:revision>
  <dcterms:created xsi:type="dcterms:W3CDTF">2013-05-12T15:30:01Z</dcterms:created>
  <dcterms:modified xsi:type="dcterms:W3CDTF">2015-05-02T00:38:57Z</dcterms:modified>
</cp:coreProperties>
</file>