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80" r:id="rId2"/>
    <p:sldId id="316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9" r:id="rId13"/>
    <p:sldId id="281" r:id="rId14"/>
    <p:sldId id="282" r:id="rId15"/>
    <p:sldId id="284" r:id="rId16"/>
    <p:sldId id="287" r:id="rId17"/>
    <p:sldId id="289" r:id="rId18"/>
    <p:sldId id="290" r:id="rId19"/>
    <p:sldId id="292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17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8" r:id="rId38"/>
    <p:sldId id="312" r:id="rId39"/>
    <p:sldId id="313" r:id="rId40"/>
    <p:sldId id="314" r:id="rId41"/>
    <p:sldId id="31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2508" initials="S" lastIdx="4" clrIdx="0"/>
  <p:cmAuthor id="1" name="pg4701" initials="p" lastIdx="2" clrIdx="1"/>
  <p:cmAuthor id="2" name="Reed Elsevier" initials="R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17" autoAdjust="0"/>
  </p:normalViewPr>
  <p:slideViewPr>
    <p:cSldViewPr>
      <p:cViewPr varScale="1">
        <p:scale>
          <a:sx n="67" d="100"/>
          <a:sy n="67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159E-C62F-5743-99ED-967B5ECDC992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CC06-6195-E546-8A5F-6B1C50AF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88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D323-1B29-4B5B-BD30-0BD440BD2066}" type="datetimeFigureOut">
              <a:rPr lang="en-US" smtClean="0"/>
              <a:pPr/>
              <a:t>5/19/2018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3875-EA1B-4397-A3BC-D7D9814E1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12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E4A7-A78D-4F10-9A58-BF890A9253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39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2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7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0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8E4A7-A78D-4F10-9A58-BF890A92538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30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4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1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38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875-EA1B-4397-A3BC-D7D9814E12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7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2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19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37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D2F5-9E01-44F9-BB6C-9CCBD4C7CBE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875-EA1B-4397-A3BC-D7D9814E123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0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875-EA1B-4397-A3BC-D7D9814E12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0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3875-EA1B-4397-A3BC-D7D9814E12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4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4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5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F47B5-3742-4F81-A76E-A934DDA87B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8406960-E86C-5648-AE75-8D1FB7716307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42EAA8F4-2E73-B844-80D4-D897390026ED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9853-DBFC-8644-A2DC-850570C3EC2B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12D6-0581-5244-969C-11363CC3A066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929E-C83E-D446-AC0B-42EFF4D54830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1E4C-D032-194D-A591-EBCE5B5B40EE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774A-E3A1-3D48-8A29-C4663C2D9255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8792FD3-9FE5-4A46-AF54-0CE21951BD61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4B7DFC8-FA2E-0747-94C3-9D7E49910935}" type="datetime1">
              <a:rPr lang="en-US" smtClean="0"/>
              <a:t>5/19/2018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2826-047A-AA4B-939A-A8529F7E1147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A887-F77D-2543-9B5C-CF8A1C4911BC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6D4-AFA7-1A4E-B183-F5ED60D19C9C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7AFB-48DC-8A4C-BFDE-6C905BE22C23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F2CB8588-3499-A04D-8313-27A8DE28ADAB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/>
              <a:t>Copyright © 2017 by Saunders, an imprint of Elsevier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E209008-EE08-064E-8D9C-54C62EF431E3}" type="datetime1">
              <a:rPr lang="en-US" smtClean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en-US">
                <a:solidFill>
                  <a:schemeClr val="tx1"/>
                </a:solidFill>
              </a:rPr>
              <a:t>Copyright © 2017 by Saunders, an imprint of Elsevier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2DECB8-B2AB-4217-BB8D-B4B27DCE6E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971800"/>
            <a:ext cx="8153400" cy="21336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Professionalism and Education</a:t>
            </a:r>
            <a:r>
              <a:rPr lang="en-US" sz="4400" dirty="0"/>
              <a:t> / </a:t>
            </a:r>
            <a:r>
              <a:rPr lang="en-US" sz="3200" dirty="0"/>
              <a:t>Conceptual and Philosophical Basis of Nursing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7239000" cy="9144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Catherine Hrycyk, </a:t>
            </a:r>
            <a:r>
              <a:rPr lang="en-US" sz="2800" dirty="0" err="1"/>
              <a:t>MScN</a:t>
            </a:r>
            <a:r>
              <a:rPr lang="en-US" sz="2800"/>
              <a:t>, 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383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>
            <a:normAutofit/>
          </a:bodyPr>
          <a:lstStyle/>
          <a:p>
            <a:r>
              <a:rPr lang="en-US" sz="36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9824"/>
            <a:ext cx="7829551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7. There is a code of ethics to guide the decisions and conduct of practitioners.</a:t>
            </a:r>
          </a:p>
          <a:p>
            <a:pPr lvl="1"/>
            <a:r>
              <a:rPr lang="en-US" sz="2400" dirty="0"/>
              <a:t>1893: Nightingale Pledge </a:t>
            </a:r>
          </a:p>
          <a:p>
            <a:pPr lvl="1"/>
            <a:r>
              <a:rPr lang="en-US" sz="2400" dirty="0"/>
              <a:t>ICN and ANA established a Code of Ethics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0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847167"/>
          </a:xfrm>
        </p:spPr>
        <p:txBody>
          <a:bodyPr>
            <a:normAutofit/>
          </a:bodyPr>
          <a:lstStyle/>
          <a:p>
            <a:r>
              <a:rPr lang="en-US" dirty="0"/>
              <a:t>Eight Characteristics of a Profession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8135937" cy="4298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8.There is an organization </a:t>
            </a:r>
            <a:r>
              <a:rPr lang="en-US" sz="2800" b="1" dirty="0"/>
              <a:t>(association)</a:t>
            </a:r>
            <a:r>
              <a:rPr lang="en-US" sz="2800" dirty="0"/>
              <a:t> that encourages and supports high standards of practice.</a:t>
            </a:r>
          </a:p>
          <a:p>
            <a:r>
              <a:rPr lang="en-US" sz="2600" dirty="0"/>
              <a:t>American Nurses Association (ANA) – official voice of nursing </a:t>
            </a:r>
          </a:p>
          <a:p>
            <a:r>
              <a:rPr lang="en-US" sz="2600" dirty="0"/>
              <a:t>Purposes </a:t>
            </a:r>
          </a:p>
          <a:p>
            <a:r>
              <a:rPr lang="en-US" sz="2600" dirty="0"/>
              <a:t>Relatively low percentage of nurses who belong to ANA and the constituent state nurses association</a:t>
            </a:r>
          </a:p>
          <a:p>
            <a:r>
              <a:rPr lang="en-US" sz="2600" dirty="0"/>
              <a:t>A significant political influence is unrealized for the profession.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833"/>
            <a:ext cx="7981951" cy="847167"/>
          </a:xfrm>
        </p:spPr>
        <p:txBody>
          <a:bodyPr>
            <a:noAutofit/>
          </a:bodyPr>
          <a:lstStyle/>
          <a:p>
            <a:r>
              <a:rPr lang="en-US" dirty="0"/>
              <a:t>Barriers to Professionalism in Nursing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799" cy="4953000"/>
          </a:xfrm>
        </p:spPr>
        <p:txBody>
          <a:bodyPr>
            <a:noAutofit/>
          </a:bodyPr>
          <a:lstStyle/>
          <a:p>
            <a:r>
              <a:rPr lang="en-US" sz="2400" b="1" u="sng" dirty="0"/>
              <a:t>Varying levels of education for entry into practice</a:t>
            </a:r>
          </a:p>
          <a:p>
            <a:pPr lvl="1"/>
            <a:r>
              <a:rPr lang="en-US" dirty="0"/>
              <a:t>Lack of a standardized requirement for a minimum of a BSN, and preferably MSN (David, 2000)</a:t>
            </a:r>
          </a:p>
          <a:p>
            <a:r>
              <a:rPr lang="en-US" sz="2400" dirty="0"/>
              <a:t>Gender issues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Historic influences</a:t>
            </a:r>
          </a:p>
          <a:p>
            <a:pPr lvl="1"/>
            <a:r>
              <a:rPr lang="en-US" dirty="0"/>
              <a:t>Religious and military background and obedience</a:t>
            </a:r>
          </a:p>
          <a:p>
            <a:r>
              <a:rPr lang="en-US" sz="2400" dirty="0"/>
              <a:t>External conflicts </a:t>
            </a:r>
          </a:p>
          <a:p>
            <a:pPr lvl="1"/>
            <a:r>
              <a:rPr lang="en-US" dirty="0"/>
              <a:t>Tension between medicine and nursing</a:t>
            </a:r>
          </a:p>
          <a:p>
            <a:r>
              <a:rPr lang="en-US" sz="2400" dirty="0"/>
              <a:t>Internal conflicts </a:t>
            </a:r>
          </a:p>
          <a:p>
            <a:pPr lvl="1"/>
            <a:r>
              <a:rPr lang="en-US" dirty="0"/>
              <a:t>Fragmented power and influence in professional nursing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0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/>
              <a:t>Types of RN Education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56061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Pre-licensure programs (entry to practice): </a:t>
            </a:r>
          </a:p>
          <a:p>
            <a:r>
              <a:rPr lang="en-US" dirty="0"/>
              <a:t>Diploma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BSN</a:t>
            </a:r>
          </a:p>
          <a:p>
            <a:r>
              <a:rPr lang="en-US" dirty="0"/>
              <a:t>Graduate pre-licensure programs (ELMS, ELDNP)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5350" y="1981200"/>
            <a:ext cx="3905249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Post-licensure programs:</a:t>
            </a:r>
          </a:p>
          <a:p>
            <a:r>
              <a:rPr lang="en-US" dirty="0"/>
              <a:t>RN to BAN</a:t>
            </a:r>
          </a:p>
          <a:p>
            <a:r>
              <a:rPr lang="en-US" dirty="0"/>
              <a:t>Advance practice programs:</a:t>
            </a:r>
          </a:p>
          <a:p>
            <a:r>
              <a:rPr lang="en-US" dirty="0"/>
              <a:t>MSN</a:t>
            </a:r>
          </a:p>
          <a:p>
            <a:r>
              <a:rPr lang="en-US" dirty="0"/>
              <a:t>DNP</a:t>
            </a:r>
          </a:p>
          <a:p>
            <a:r>
              <a:rPr lang="en-US" dirty="0"/>
              <a:t>Research degrees (doctoral degrees such as PhD, DSc)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2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999568"/>
          </a:xfrm>
        </p:spPr>
        <p:txBody>
          <a:bodyPr/>
          <a:lstStyle/>
          <a:p>
            <a:r>
              <a:rPr lang="en-US" dirty="0"/>
              <a:t>Diploma Nursing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9824"/>
            <a:ext cx="7753351" cy="4374776"/>
          </a:xfrm>
        </p:spPr>
        <p:txBody>
          <a:bodyPr>
            <a:normAutofit/>
          </a:bodyPr>
          <a:lstStyle/>
          <a:p>
            <a:r>
              <a:rPr lang="en-US" sz="2400" dirty="0"/>
              <a:t>Peak: 1920</a:t>
            </a:r>
            <a:r>
              <a:rPr lang="en-US" sz="2400" dirty="0">
                <a:latin typeface="Calibri"/>
              </a:rPr>
              <a:t>–</a:t>
            </a:r>
            <a:r>
              <a:rPr lang="en-US" sz="2400" dirty="0"/>
              <a:t>1930 – ~200 programs in almost any state</a:t>
            </a:r>
          </a:p>
          <a:p>
            <a:r>
              <a:rPr lang="en-US" sz="2400" dirty="0"/>
              <a:t>Mid 20</a:t>
            </a:r>
            <a:r>
              <a:rPr lang="en-US" sz="2400" baseline="30000" dirty="0"/>
              <a:t>th</a:t>
            </a:r>
            <a:r>
              <a:rPr lang="en-US" sz="2400" dirty="0"/>
              <a:t> century – dramatic decline caused by transfer of nursing education to the institutes of higher education</a:t>
            </a:r>
          </a:p>
          <a:p>
            <a:r>
              <a:rPr lang="en-US" sz="2400" dirty="0"/>
              <a:t>Reasons for decline:</a:t>
            </a:r>
          </a:p>
          <a:p>
            <a:pPr lvl="1"/>
            <a:r>
              <a:rPr lang="en-US" dirty="0"/>
              <a:t>Increasing complexity of healthcare environment</a:t>
            </a:r>
          </a:p>
          <a:p>
            <a:pPr lvl="1"/>
            <a:r>
              <a:rPr lang="en-US" dirty="0"/>
              <a:t>Most colleges and universities did not recognize diploma programs. </a:t>
            </a:r>
          </a:p>
          <a:p>
            <a:pPr lvl="2"/>
            <a:r>
              <a:rPr lang="en-US" dirty="0"/>
              <a:t>Current practice: Diploma programs establish agreements with colleges and universities. </a:t>
            </a:r>
          </a:p>
          <a:p>
            <a:pPr lvl="1"/>
            <a:r>
              <a:rPr lang="en-US" dirty="0"/>
              <a:t>Hospital misused the programs to turn students into free labor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3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/>
          <a:lstStyle/>
          <a:p>
            <a:r>
              <a:rPr lang="en-US" dirty="0"/>
              <a:t>Baccalaureate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49824"/>
            <a:ext cx="8610600" cy="4374776"/>
          </a:xfrm>
        </p:spPr>
        <p:txBody>
          <a:bodyPr>
            <a:normAutofit/>
          </a:bodyPr>
          <a:lstStyle/>
          <a:p>
            <a:r>
              <a:rPr lang="en-US" dirty="0"/>
              <a:t>Required to qualify nursing as a recognized profession and to provide leadership in administration, teaching, and public health.</a:t>
            </a:r>
          </a:p>
          <a:p>
            <a:r>
              <a:rPr lang="en-US" dirty="0"/>
              <a:t>1909: First BSN program in University of Minnesota </a:t>
            </a:r>
          </a:p>
          <a:p>
            <a:r>
              <a:rPr lang="en-US" dirty="0"/>
              <a:t>4- 5 years programs including general education </a:t>
            </a:r>
            <a:r>
              <a:rPr lang="en-US" dirty="0" err="1"/>
              <a:t>reqs</a:t>
            </a:r>
            <a:r>
              <a:rPr lang="en-US" dirty="0"/>
              <a:t> + nursing courses.</a:t>
            </a:r>
          </a:p>
          <a:p>
            <a:r>
              <a:rPr lang="en-US" dirty="0"/>
              <a:t>BSN graduates are eligible to take licensure exams, prepared to move into graduate programs and advanced practice certification programs. </a:t>
            </a:r>
          </a:p>
          <a:p>
            <a:r>
              <a:rPr lang="en-US" dirty="0"/>
              <a:t>2008 AACN. The Essentials of Baccalaureate Education for Professional Nursing Practice.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83488" cy="990600"/>
          </a:xfrm>
        </p:spPr>
        <p:txBody>
          <a:bodyPr/>
          <a:lstStyle/>
          <a:p>
            <a:r>
              <a:rPr lang="en-US" dirty="0"/>
              <a:t>Associate Degree Programs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8077199" cy="4450976"/>
          </a:xfrm>
        </p:spPr>
        <p:txBody>
          <a:bodyPr>
            <a:normAutofit/>
          </a:bodyPr>
          <a:lstStyle/>
          <a:p>
            <a:r>
              <a:rPr lang="en-US" sz="2400" dirty="0"/>
              <a:t>Begun 1952, based on a model developed by Mildred Montag. </a:t>
            </a:r>
          </a:p>
          <a:p>
            <a:r>
              <a:rPr lang="en-US" sz="2400" dirty="0"/>
              <a:t>Mildred </a:t>
            </a:r>
            <a:r>
              <a:rPr lang="en-US" sz="2400" dirty="0" err="1"/>
              <a:t>Montag’s</a:t>
            </a:r>
            <a:r>
              <a:rPr lang="en-US" sz="2400" dirty="0"/>
              <a:t> ADN program:</a:t>
            </a:r>
          </a:p>
          <a:p>
            <a:pPr lvl="1"/>
            <a:r>
              <a:rPr lang="en-US" dirty="0"/>
              <a:t>Short duration to prepare nurse technicians</a:t>
            </a:r>
          </a:p>
          <a:p>
            <a:pPr lvl="1"/>
            <a:r>
              <a:rPr lang="en-US" dirty="0"/>
              <a:t>Nurse technicians function under supervision of professional nurses</a:t>
            </a:r>
          </a:p>
          <a:p>
            <a:pPr lvl="1"/>
            <a:r>
              <a:rPr lang="en-US" dirty="0"/>
              <a:t>Routine care in acute and long-term settings</a:t>
            </a:r>
          </a:p>
          <a:p>
            <a:pPr lvl="1"/>
            <a:r>
              <a:rPr lang="en-US" dirty="0"/>
              <a:t>Intended for end-point degree and not an incremental step to BSN </a:t>
            </a:r>
          </a:p>
          <a:p>
            <a:r>
              <a:rPr lang="en-US" dirty="0"/>
              <a:t>Contrary to the original intent of ADN, the graduates received the right to sit for NCLEX-RN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1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/>
              <a:t>Articulated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8382000" cy="4298576"/>
          </a:xfrm>
        </p:spPr>
        <p:txBody>
          <a:bodyPr/>
          <a:lstStyle/>
          <a:p>
            <a:r>
              <a:rPr lang="en-US" sz="2400" dirty="0"/>
              <a:t>Definition: Mobility between programs</a:t>
            </a:r>
          </a:p>
          <a:p>
            <a:r>
              <a:rPr lang="en-US" sz="2400" dirty="0"/>
              <a:t>Purpose: Facilitate opportunities to move up the educational ladder. </a:t>
            </a:r>
          </a:p>
          <a:p>
            <a:r>
              <a:rPr lang="en-US" sz="2400" dirty="0"/>
              <a:t>Multiple-entry and multiple exit programs </a:t>
            </a:r>
          </a:p>
          <a:p>
            <a:r>
              <a:rPr lang="en-US" sz="2400" dirty="0"/>
              <a:t>Articulation agreements facilitate student movement between programs and accept transfer credit between institutions. These result in acceleration or advanced placement.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9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>
            <a:normAutofit/>
          </a:bodyPr>
          <a:lstStyle/>
          <a:p>
            <a:r>
              <a:rPr lang="en-US" dirty="0"/>
              <a:t>RN to BSN and Graduate Entry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RN to BSN:</a:t>
            </a:r>
          </a:p>
          <a:p>
            <a:r>
              <a:rPr lang="en-US" sz="2400" dirty="0"/>
              <a:t>Diploma and ADN nurses are given credits to meet certain BSN requirements. </a:t>
            </a:r>
          </a:p>
          <a:p>
            <a:r>
              <a:rPr lang="en-US" sz="2400" dirty="0"/>
              <a:t>Transfer of general education courses</a:t>
            </a:r>
          </a:p>
          <a:p>
            <a:r>
              <a:rPr lang="en-US" sz="2400" dirty="0"/>
              <a:t>Options for advanced placement</a:t>
            </a:r>
          </a:p>
          <a:p>
            <a:pPr marL="0" indent="0">
              <a:buNone/>
            </a:pPr>
            <a:r>
              <a:rPr lang="en-US" sz="2400" dirty="0"/>
              <a:t>Graduate entry programs: </a:t>
            </a:r>
          </a:p>
          <a:p>
            <a:r>
              <a:rPr lang="en-US" sz="2400" dirty="0"/>
              <a:t>Accelerated or fast-track sequence to award a second bachelor’s degree, MSN (ELMS), DNP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14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3"/>
            <a:ext cx="8305799" cy="923367"/>
          </a:xfrm>
        </p:spPr>
        <p:txBody>
          <a:bodyPr>
            <a:normAutofit fontScale="90000"/>
          </a:bodyPr>
          <a:lstStyle/>
          <a:p>
            <a:r>
              <a:rPr lang="en-US" dirty="0"/>
              <a:t>Accreditation: Ensuring Quality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Accreditation – voluntary review process of educational programs by a professional organization</a:t>
            </a:r>
          </a:p>
          <a:p>
            <a:r>
              <a:rPr lang="en-US" sz="2400" dirty="0"/>
              <a:t>The accrediting agency compares the educational quality of the program with established standards and criteria.</a:t>
            </a:r>
          </a:p>
          <a:p>
            <a:r>
              <a:rPr lang="en-US" sz="2400" dirty="0"/>
              <a:t>It derives authority from the US Department of Education.</a:t>
            </a:r>
          </a:p>
          <a:p>
            <a:r>
              <a:rPr lang="en-US" sz="2400" dirty="0"/>
              <a:t>Two agencies: </a:t>
            </a:r>
          </a:p>
          <a:p>
            <a:pPr lvl="1"/>
            <a:r>
              <a:rPr lang="en-US" dirty="0"/>
              <a:t>Accreditation Commission for Education in Nursing (ACEN)</a:t>
            </a:r>
          </a:p>
          <a:p>
            <a:pPr lvl="3"/>
            <a:r>
              <a:rPr lang="en-US" dirty="0"/>
              <a:t>Accredits ALL nursing programs, not just RN programs</a:t>
            </a:r>
          </a:p>
          <a:p>
            <a:pPr lvl="1"/>
            <a:r>
              <a:rPr lang="en-US" dirty="0"/>
              <a:t>Commission on Collegiate Nursing Education (CCNE)</a:t>
            </a:r>
          </a:p>
          <a:p>
            <a:pPr lvl="3"/>
            <a:r>
              <a:rPr lang="en-US" dirty="0"/>
              <a:t>Baccalaureate and higher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8001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 with the colleague sitting next to you to discuss and answer the following questions (write the answers):</a:t>
            </a:r>
          </a:p>
          <a:p>
            <a:r>
              <a:rPr lang="en-US" sz="2800" dirty="0"/>
              <a:t> </a:t>
            </a:r>
          </a:p>
          <a:p>
            <a:pPr marL="514350" lvl="0" indent="-514350">
              <a:buAutoNum type="arabicPeriod"/>
            </a:pPr>
            <a:r>
              <a:rPr lang="en-US" sz="2800" dirty="0"/>
              <a:t>What are the differences between a profession and ‘occupation’?</a:t>
            </a:r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3. Define the following terms: </a:t>
            </a:r>
          </a:p>
          <a:p>
            <a:pPr lvl="2"/>
            <a:r>
              <a:rPr lang="en-US" sz="2800" dirty="0"/>
              <a:t>1. Value</a:t>
            </a:r>
          </a:p>
          <a:p>
            <a:pPr lvl="2"/>
            <a:r>
              <a:rPr lang="en-US" sz="2800" dirty="0"/>
              <a:t>2. Belief</a:t>
            </a:r>
          </a:p>
          <a:p>
            <a:pPr lvl="2"/>
            <a:r>
              <a:rPr lang="en-US" sz="2800" dirty="0"/>
              <a:t>3. Health </a:t>
            </a:r>
          </a:p>
        </p:txBody>
      </p:sp>
    </p:spTree>
    <p:extLst>
      <p:ext uri="{BB962C8B-B14F-4D97-AF65-F5344CB8AC3E}">
        <p14:creationId xmlns:p14="http://schemas.microsoft.com/office/powerpoint/2010/main" val="32782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833"/>
            <a:ext cx="8077199" cy="923367"/>
          </a:xfrm>
        </p:spPr>
        <p:txBody>
          <a:bodyPr>
            <a:noAutofit/>
          </a:bodyPr>
          <a:lstStyle/>
          <a:p>
            <a:r>
              <a:rPr lang="en-US" dirty="0"/>
              <a:t>Advance Practice Degrees: MSN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49824"/>
            <a:ext cx="8305800" cy="4450976"/>
          </a:xfrm>
        </p:spPr>
        <p:txBody>
          <a:bodyPr>
            <a:normAutofit lnSpcReduction="10000"/>
          </a:bodyPr>
          <a:lstStyle/>
          <a:p>
            <a:pPr marL="457200"/>
            <a:r>
              <a:rPr lang="en-US" sz="2600" dirty="0"/>
              <a:t>Admission requirements:</a:t>
            </a:r>
          </a:p>
          <a:p>
            <a:pPr marL="800100" lvl="1"/>
            <a:r>
              <a:rPr lang="en-US" sz="2400" dirty="0"/>
              <a:t>Active and unrestricted license</a:t>
            </a:r>
          </a:p>
          <a:p>
            <a:pPr marL="800100" lvl="1"/>
            <a:r>
              <a:rPr lang="en-US" sz="2400" dirty="0"/>
              <a:t>BSN or equivalent AND</a:t>
            </a:r>
          </a:p>
          <a:p>
            <a:pPr marL="800100" lvl="1"/>
            <a:r>
              <a:rPr lang="en-US" sz="2400" dirty="0"/>
              <a:t>Work experience</a:t>
            </a:r>
          </a:p>
          <a:p>
            <a:pPr marL="457200"/>
            <a:r>
              <a:rPr lang="en-US" sz="2600" dirty="0"/>
              <a:t>2 to 4 years, depending on focus</a:t>
            </a:r>
          </a:p>
          <a:p>
            <a:pPr marL="457200"/>
            <a:r>
              <a:rPr lang="en-US" sz="2600" dirty="0"/>
              <a:t>Major areas of role preparation:</a:t>
            </a:r>
          </a:p>
          <a:p>
            <a:pPr marL="857250" lvl="1"/>
            <a:r>
              <a:rPr lang="en-US" sz="2400" dirty="0"/>
              <a:t>Administration, case management, informatics, health policy/health care systems, teacher education, clinical nurse specialist, NP, nurse-midwifery, nurse anesthesia, and other clinical and nonclinical areas of study</a:t>
            </a:r>
          </a:p>
          <a:p>
            <a:pPr marL="4572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7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58151" cy="1066800"/>
          </a:xfrm>
        </p:spPr>
        <p:txBody>
          <a:bodyPr>
            <a:noAutofit/>
          </a:bodyPr>
          <a:lstStyle/>
          <a:p>
            <a:r>
              <a:rPr lang="en-US" dirty="0"/>
              <a:t>Advance Practice Degrees: Doctorate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Doctoral programs prepare nurses to become faculty members in universities, administrators in schools of nursing or large medical centers, researchers, theorists, and advanced practitioners. </a:t>
            </a:r>
          </a:p>
          <a:p>
            <a:pPr marL="628650" lvl="1" indent="-171450">
              <a:spcBef>
                <a:spcPts val="0"/>
              </a:spcBef>
              <a:defRPr/>
            </a:pPr>
            <a:r>
              <a:rPr lang="en-US" sz="2400" b="1" dirty="0"/>
              <a:t>Research-focused degree</a:t>
            </a:r>
            <a:r>
              <a:rPr lang="en-US" sz="2400" dirty="0"/>
              <a:t>—doctor of philosophy (PhD) or doctor of science (DSc)</a:t>
            </a:r>
          </a:p>
          <a:p>
            <a:pPr marL="628650" lvl="1" indent="-171450">
              <a:spcBef>
                <a:spcPts val="0"/>
              </a:spcBef>
              <a:defRPr/>
            </a:pPr>
            <a:r>
              <a:rPr lang="en-US" sz="2400" b="1" dirty="0"/>
              <a:t>Practice-focused degree</a:t>
            </a:r>
            <a:r>
              <a:rPr lang="en-US" sz="2400" dirty="0"/>
              <a:t>—doctor of nursing practice (DNP)</a:t>
            </a:r>
          </a:p>
          <a:p>
            <a:pPr lvl="1"/>
            <a:r>
              <a:rPr lang="en-US" sz="2400" dirty="0"/>
              <a:t>DNP to become minimum requirement for advance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3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7460542" cy="1066800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Conceptual and Philosophical Basis</a:t>
            </a:r>
            <a:br>
              <a:rPr lang="en-US" sz="3800" dirty="0"/>
            </a:br>
            <a:r>
              <a:rPr lang="en-US" sz="3800" dirty="0"/>
              <a:t>of Nursing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5181600"/>
            <a:ext cx="72390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Peter Miskin, </a:t>
            </a:r>
            <a:r>
              <a:rPr lang="en-US" sz="2800" dirty="0" err="1"/>
              <a:t>DHSc</a:t>
            </a:r>
            <a:r>
              <a:rPr lang="en-US" sz="2800" dirty="0"/>
              <a:t>, </a:t>
            </a:r>
            <a:r>
              <a:rPr lang="en-US" sz="2800" dirty="0" err="1"/>
              <a:t>MScN</a:t>
            </a:r>
            <a:r>
              <a:rPr lang="en-US" sz="2800" dirty="0"/>
              <a:t>, RN, PHN</a:t>
            </a:r>
          </a:p>
        </p:txBody>
      </p:sp>
    </p:spTree>
    <p:extLst>
      <p:ext uri="{BB962C8B-B14F-4D97-AF65-F5344CB8AC3E}">
        <p14:creationId xmlns:p14="http://schemas.microsoft.com/office/powerpoint/2010/main" val="72209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/>
              <a:t>Systems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83488" cy="4007224"/>
          </a:xfrm>
        </p:spPr>
        <p:txBody>
          <a:bodyPr>
            <a:normAutofit/>
          </a:bodyPr>
          <a:lstStyle/>
          <a:p>
            <a:r>
              <a:rPr lang="en-US" sz="2400" dirty="0"/>
              <a:t>Ludwig von Bertalanffy (1936): General Systems Theory</a:t>
            </a:r>
          </a:p>
          <a:p>
            <a:r>
              <a:rPr lang="en-US" sz="2400" dirty="0"/>
              <a:t>Components of systems:</a:t>
            </a:r>
          </a:p>
          <a:p>
            <a:pPr lvl="1"/>
            <a:r>
              <a:rPr lang="en-US" sz="2400" dirty="0"/>
              <a:t>Input, </a:t>
            </a:r>
          </a:p>
          <a:p>
            <a:pPr lvl="1"/>
            <a:r>
              <a:rPr lang="en-US" sz="2400" dirty="0"/>
              <a:t>Throughput, </a:t>
            </a:r>
          </a:p>
          <a:p>
            <a:pPr lvl="1"/>
            <a:r>
              <a:rPr lang="en-US" sz="2400" dirty="0"/>
              <a:t>Output, </a:t>
            </a:r>
          </a:p>
          <a:p>
            <a:pPr lvl="1"/>
            <a:r>
              <a:rPr lang="en-US" sz="2400" dirty="0"/>
              <a:t>Evaluation, </a:t>
            </a:r>
          </a:p>
          <a:p>
            <a:pPr lvl="1"/>
            <a:r>
              <a:rPr lang="en-US" sz="2400" dirty="0"/>
              <a:t>Feedback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1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/>
          <a:lstStyle/>
          <a:p>
            <a:r>
              <a:rPr lang="en-US" dirty="0"/>
              <a:t>Types of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450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Open system:</a:t>
            </a:r>
          </a:p>
          <a:p>
            <a:pPr lvl="1"/>
            <a:r>
              <a:rPr lang="en-US" dirty="0"/>
              <a:t>An open system promotes the exchange of matter, energy, and information with other systems and the environment.</a:t>
            </a:r>
          </a:p>
          <a:p>
            <a:pPr marL="0" indent="0">
              <a:buNone/>
            </a:pPr>
            <a:r>
              <a:rPr lang="en-US" sz="2400" dirty="0"/>
              <a:t>Closed system:   </a:t>
            </a:r>
          </a:p>
          <a:p>
            <a:pPr lvl="1"/>
            <a:r>
              <a:rPr lang="en-US" dirty="0"/>
              <a:t>A closed system does not interact with other systems or with the surrounding environment.</a:t>
            </a:r>
          </a:p>
          <a:p>
            <a:pPr marL="0" indent="0">
              <a:buNone/>
            </a:pPr>
            <a:r>
              <a:rPr lang="en-US" sz="2400" dirty="0"/>
              <a:t>Sub-system:</a:t>
            </a:r>
          </a:p>
          <a:p>
            <a:pPr lvl="1"/>
            <a:r>
              <a:rPr lang="en-US" dirty="0"/>
              <a:t>System that is a part of a large system</a:t>
            </a:r>
          </a:p>
          <a:p>
            <a:pPr marL="0" indent="0">
              <a:buNone/>
            </a:pPr>
            <a:r>
              <a:rPr lang="en-US" sz="2400" dirty="0"/>
              <a:t>Supra-system:</a:t>
            </a:r>
          </a:p>
          <a:p>
            <a:pPr lvl="1"/>
            <a:r>
              <a:rPr lang="en-US" dirty="0"/>
              <a:t>The larger environment outside the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92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1075767"/>
          </a:xfrm>
        </p:spPr>
        <p:txBody>
          <a:bodyPr/>
          <a:lstStyle/>
          <a:p>
            <a:r>
              <a:rPr lang="en-US" dirty="0"/>
              <a:t>Characteristics of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9824"/>
            <a:ext cx="8077200" cy="4603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whole is different from and greater than the sum of its parts (its subsystems).</a:t>
            </a:r>
          </a:p>
          <a:p>
            <a:r>
              <a:rPr lang="en-US" dirty="0"/>
              <a:t>Synergy occurs when all the various subsystems work together to create a result that is not independently achievable. </a:t>
            </a:r>
          </a:p>
          <a:p>
            <a:r>
              <a:rPr lang="en-US" dirty="0"/>
              <a:t>A change in one part of the system creates change in other parts. </a:t>
            </a:r>
          </a:p>
          <a:p>
            <a:r>
              <a:rPr lang="en-US" dirty="0"/>
              <a:t>There is continuous exchange of energy and information </a:t>
            </a:r>
          </a:p>
          <a:p>
            <a:pPr lvl="1"/>
            <a:r>
              <a:rPr lang="en-US" dirty="0"/>
              <a:t>WITHIN open systems</a:t>
            </a:r>
          </a:p>
          <a:p>
            <a:pPr lvl="1"/>
            <a:r>
              <a:rPr lang="en-US" dirty="0"/>
              <a:t>BETWEEN open systems</a:t>
            </a:r>
          </a:p>
          <a:p>
            <a:pPr lvl="1"/>
            <a:r>
              <a:rPr lang="en-US" dirty="0"/>
              <a:t>Supra-systems </a:t>
            </a:r>
          </a:p>
          <a:p>
            <a:r>
              <a:rPr lang="en-US" dirty="0"/>
              <a:t>Dynamic balance within and between subsystems, systems, and supra-systems helps create and maintain homeostasis.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9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075767"/>
          </a:xfrm>
        </p:spPr>
        <p:txBody>
          <a:bodyPr>
            <a:noAutofit/>
          </a:bodyPr>
          <a:lstStyle/>
          <a:p>
            <a:r>
              <a:rPr lang="en-US" dirty="0"/>
              <a:t>Key Concepts about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Autofit/>
          </a:bodyPr>
          <a:lstStyle/>
          <a:p>
            <a:r>
              <a:rPr lang="en-US" sz="2000" dirty="0"/>
              <a:t>A system is a set of interrelated parts.</a:t>
            </a:r>
          </a:p>
          <a:p>
            <a:r>
              <a:rPr lang="en-US" sz="2000" dirty="0"/>
              <a:t>The parts form a meaningful whole.</a:t>
            </a:r>
          </a:p>
          <a:p>
            <a:r>
              <a:rPr lang="en-US" sz="2000" dirty="0"/>
              <a:t>The whole is different from and greater than the sum of its parts.</a:t>
            </a:r>
          </a:p>
          <a:p>
            <a:r>
              <a:rPr lang="en-US" sz="2000" dirty="0"/>
              <a:t>Systems may be open or closed.</a:t>
            </a:r>
          </a:p>
          <a:p>
            <a:r>
              <a:rPr lang="en-US" sz="2000" dirty="0"/>
              <a:t>All living systems are open systems.</a:t>
            </a:r>
          </a:p>
          <a:p>
            <a:r>
              <a:rPr lang="en-US" sz="2000" dirty="0"/>
              <a:t>Systems strive for homeostasis (internal stability).</a:t>
            </a:r>
          </a:p>
          <a:p>
            <a:r>
              <a:rPr lang="en-US" sz="2000" dirty="0"/>
              <a:t>Systems are part of supra-systems.</a:t>
            </a:r>
          </a:p>
          <a:p>
            <a:r>
              <a:rPr lang="en-US" sz="2000" dirty="0"/>
              <a:t>Systems have subsystems.</a:t>
            </a:r>
          </a:p>
          <a:p>
            <a:r>
              <a:rPr lang="en-US" sz="2000" dirty="0"/>
              <a:t>A change in one part of a system creates change in other parts.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dirty="0"/>
              <a:t>Fundamental Nursing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CONCEPT 1: Person: An open system with human needs</a:t>
            </a:r>
          </a:p>
          <a:p>
            <a:pPr lvl="1"/>
            <a:r>
              <a:rPr lang="en-US" sz="2400" dirty="0"/>
              <a:t>An individual</a:t>
            </a:r>
          </a:p>
          <a:p>
            <a:pPr lvl="1"/>
            <a:r>
              <a:rPr lang="en-US" sz="2400" dirty="0"/>
              <a:t>Each individual is an open system with numerous subsystems.</a:t>
            </a:r>
          </a:p>
          <a:p>
            <a:pPr lvl="1"/>
            <a:r>
              <a:rPr lang="en-US" sz="2400" dirty="0"/>
              <a:t>Each person is unique – determined genetically, environmentally, and experientially. </a:t>
            </a:r>
          </a:p>
          <a:p>
            <a:pPr marL="0" indent="0">
              <a:buNone/>
            </a:pPr>
            <a:r>
              <a:rPr lang="en-US" sz="2400" dirty="0"/>
              <a:t>Human needs – required for a person’s well-being</a:t>
            </a:r>
          </a:p>
          <a:p>
            <a:pPr lvl="1"/>
            <a:r>
              <a:rPr lang="en-US" sz="2400" dirty="0"/>
              <a:t>Maslow (1954) Motivation and Personality: Human behavior is motivated by intrinsic needs. He identified five level of needs.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7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075767"/>
          </a:xfrm>
        </p:spPr>
        <p:txBody>
          <a:bodyPr/>
          <a:lstStyle/>
          <a:p>
            <a:r>
              <a:rPr lang="en-US" dirty="0"/>
              <a:t>Maslow’s Hierarchy of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/>
              <a:t>Physiologic needs – food, oxygen, rest, activity, shelter, and sexual expression</a:t>
            </a:r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/>
              <a:t>Physical and psychological safety and security – reasonably predictable environment with which one has some familiarity and relative freedom from fear and chaos</a:t>
            </a:r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/>
              <a:t>Love and belonging – close intimate relations, social relations, a place in the social structure    </a:t>
            </a:r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/>
              <a:t>Self-esteem – need to feel self-worth, self-respect, and self-reliance</a:t>
            </a:r>
          </a:p>
          <a:p>
            <a:pPr marL="514350" indent="-514350">
              <a:buSzPct val="80000"/>
              <a:buFont typeface="+mj-lt"/>
              <a:buAutoNum type="romanUcPeriod"/>
            </a:pPr>
            <a:r>
              <a:rPr lang="en-US" dirty="0"/>
              <a:t>Self actualization – realized maximum potential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07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76577"/>
              </p:ext>
            </p:extLst>
          </p:nvPr>
        </p:nvGraphicFramePr>
        <p:xfrm>
          <a:off x="304800" y="1752601"/>
          <a:ext cx="8382000" cy="5105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2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OCCUPATION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12700" marB="254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PROFESSION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12700" marB="254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Training may occur on the job.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Education takes place in a college or university.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Length of training varies.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Education is prolonged.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 is largely manual.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 involves mental creativity.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Decision making is guided largely by experience or by trial and error.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Decision making is based largely on science or theoretical constructs (evidence-based practice).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Values, beliefs, and ethics are not prominent features of preparation.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Values, beliefs, and ethics are an integral part of preparation.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Commitment and personal identification vary.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Commitment and personal identification are strong.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9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Workers are supervised.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Workers are autonomous.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People often change jobs.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People are unlikely to change professions.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Material reward is main motivation.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Commitment transcends material reward.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Accountability rests primarily with employer.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Accountability rests with individual.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1143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lvl="0"/>
            <a:r>
              <a:rPr lang="en-US" altLang="en-US" sz="4000" dirty="0">
                <a:ea typeface="Times New Roman" panose="02020603050405020304" pitchFamily="18" charset="0"/>
                <a:cs typeface="Arial" panose="020B0604020202020204" pitchFamily="34" charset="0"/>
              </a:rPr>
              <a:t>Occupation vs. Profession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0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8229599" cy="999567"/>
          </a:xfrm>
        </p:spPr>
        <p:txBody>
          <a:bodyPr>
            <a:noAutofit/>
          </a:bodyPr>
          <a:lstStyle/>
          <a:p>
            <a:r>
              <a:rPr lang="en-US" dirty="0"/>
              <a:t>Assumptions About Maslow’s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754937" cy="4146176"/>
          </a:xfrm>
        </p:spPr>
        <p:txBody>
          <a:bodyPr>
            <a:normAutofit/>
          </a:bodyPr>
          <a:lstStyle/>
          <a:p>
            <a:r>
              <a:rPr lang="en-US" sz="2400" dirty="0"/>
              <a:t>Basic needs must be at least partially satisfied before higher-order needs can become relevant to the individual. </a:t>
            </a:r>
          </a:p>
          <a:p>
            <a:r>
              <a:rPr lang="en-US" sz="2400" dirty="0"/>
              <a:t>Individuals meet their needs in different ways.</a:t>
            </a:r>
          </a:p>
          <a:p>
            <a:r>
              <a:rPr lang="en-US" sz="2400" dirty="0"/>
              <a:t>The manner the needs are met and the extent by which these are considered needs vary according to each individual. </a:t>
            </a:r>
          </a:p>
          <a:p>
            <a:pPr lvl="1"/>
            <a:r>
              <a:rPr lang="en-US" sz="2400" dirty="0"/>
              <a:t>Individualized nursing care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26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and Human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Carl Rogers (1961) On becoming a Person</a:t>
            </a:r>
          </a:p>
          <a:p>
            <a:pPr lvl="1"/>
            <a:r>
              <a:rPr lang="en-US" sz="2400" dirty="0"/>
              <a:t>A person’s needs change as the person changes.</a:t>
            </a:r>
          </a:p>
          <a:p>
            <a:r>
              <a:rPr lang="en-US" sz="2400" dirty="0"/>
              <a:t>Concept of adaptation </a:t>
            </a:r>
          </a:p>
          <a:p>
            <a:pPr lvl="1"/>
            <a:r>
              <a:rPr lang="en-US" sz="2400" dirty="0"/>
              <a:t>People admitted in hospitals and removed from their usual environments commonly become anxious.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54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/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495800"/>
          </a:xfrm>
        </p:spPr>
        <p:txBody>
          <a:bodyPr>
            <a:normAutofit/>
          </a:bodyPr>
          <a:lstStyle/>
          <a:p>
            <a:r>
              <a:rPr lang="en-US" dirty="0"/>
              <a:t>Homeostasis is a dynamic balance achieved by effectively functioning open systems.</a:t>
            </a:r>
          </a:p>
          <a:p>
            <a:pPr lvl="1"/>
            <a:r>
              <a:rPr lang="en-US" dirty="0"/>
              <a:t>Homeostasis is attained by coordinated responses of organ systems that automatically compensate for environmental changes.</a:t>
            </a:r>
          </a:p>
          <a:p>
            <a:r>
              <a:rPr lang="en-US" dirty="0"/>
              <a:t>Individuals, as open systems, also endeavor to maintain balance between external and internal forces. </a:t>
            </a:r>
          </a:p>
          <a:p>
            <a:pPr lvl="1"/>
            <a:r>
              <a:rPr lang="en-US" dirty="0"/>
              <a:t>When balance is achieved, the person is healthy or is resistant to illness.</a:t>
            </a:r>
          </a:p>
          <a:p>
            <a:pPr lvl="1"/>
            <a:r>
              <a:rPr lang="en-US" dirty="0"/>
              <a:t>If adaptation is unsuccessful, disequilibrium may occur, setting the stage for the development of illness or disease.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00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dirty="0"/>
              <a:t>Fundamental Nursing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CONCEPT 2: Environment: The supra-system in which a person lives in.</a:t>
            </a:r>
          </a:p>
          <a:p>
            <a:pPr lvl="1"/>
            <a:r>
              <a:rPr lang="en-US" sz="2400" dirty="0"/>
              <a:t>The environment can either promote or interfere with homeostasis and well-being of individuals.</a:t>
            </a:r>
          </a:p>
          <a:p>
            <a:pPr lvl="1"/>
            <a:r>
              <a:rPr lang="en-US" sz="2400" dirty="0"/>
              <a:t>In Maslow’s hierarchy of needs, there is a dynamic interaction between a person’s needs (internal) and the satisfaction of those needs (often environmentally determined).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6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999567"/>
          </a:xfrm>
        </p:spPr>
        <p:txBody>
          <a:bodyPr/>
          <a:lstStyle/>
          <a:p>
            <a:r>
              <a:rPr lang="en-US" dirty="0"/>
              <a:t>Environmental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983538" cy="437477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Family system </a:t>
            </a:r>
          </a:p>
          <a:p>
            <a:pPr lvl="1"/>
            <a:r>
              <a:rPr lang="en-US" sz="2400" dirty="0"/>
              <a:t>Family defined</a:t>
            </a:r>
          </a:p>
          <a:p>
            <a:pPr lvl="1"/>
            <a:r>
              <a:rPr lang="en-US" sz="2400" dirty="0"/>
              <a:t>Nuclear and extended family</a:t>
            </a:r>
          </a:p>
          <a:p>
            <a:r>
              <a:rPr lang="en-US" sz="2600" dirty="0"/>
              <a:t>Cultural systems</a:t>
            </a:r>
          </a:p>
          <a:p>
            <a:r>
              <a:rPr lang="en-US" sz="2600" dirty="0"/>
              <a:t>Social systems:</a:t>
            </a:r>
          </a:p>
          <a:p>
            <a:pPr lvl="1"/>
            <a:r>
              <a:rPr lang="en-US" sz="2200" dirty="0"/>
              <a:t>Communities</a:t>
            </a:r>
          </a:p>
          <a:p>
            <a:pPr lvl="1"/>
            <a:r>
              <a:rPr lang="en-US" sz="2200" dirty="0"/>
              <a:t>States</a:t>
            </a:r>
          </a:p>
          <a:p>
            <a:pPr lvl="1"/>
            <a:r>
              <a:rPr lang="en-US" sz="2200" dirty="0"/>
              <a:t>Nations</a:t>
            </a:r>
          </a:p>
          <a:p>
            <a:pPr lvl="1"/>
            <a:r>
              <a:rPr lang="en-US" sz="2200" dirty="0"/>
              <a:t>Supra-national </a:t>
            </a:r>
          </a:p>
          <a:p>
            <a:pPr lvl="1"/>
            <a:r>
              <a:rPr lang="en-US" sz="2200" dirty="0"/>
              <a:t>International</a:t>
            </a:r>
          </a:p>
          <a:p>
            <a:endParaRPr lang="en-US" sz="26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94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Nurses’ potential impact on the environment/supra-system</a:t>
            </a:r>
          </a:p>
          <a:p>
            <a:pPr lvl="1"/>
            <a:r>
              <a:rPr lang="en-US" sz="2400" dirty="0"/>
              <a:t>Ecological health</a:t>
            </a:r>
          </a:p>
          <a:p>
            <a:pPr lvl="1"/>
            <a:r>
              <a:rPr lang="en-US" sz="2400" dirty="0"/>
              <a:t>Healthy work environments </a:t>
            </a:r>
          </a:p>
          <a:p>
            <a:pPr lvl="1"/>
            <a:r>
              <a:rPr lang="en-US" sz="2400" dirty="0"/>
              <a:t>WHO training modules including mercury poisoning </a:t>
            </a:r>
          </a:p>
          <a:p>
            <a:pPr lvl="1"/>
            <a:r>
              <a:rPr lang="en-US" sz="2400" dirty="0"/>
              <a:t>Health Care Without Harm to reduce hazardous waste</a:t>
            </a:r>
          </a:p>
          <a:p>
            <a:pPr lvl="1"/>
            <a:r>
              <a:rPr lang="en-US" sz="2400" dirty="0"/>
              <a:t>Luminary Project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6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>
            <a:noAutofit/>
          </a:bodyPr>
          <a:lstStyle/>
          <a:p>
            <a:r>
              <a:rPr lang="en-US" dirty="0"/>
              <a:t>Fundamental Nursing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CONCEPT 3: Health as  a  continuum</a:t>
            </a:r>
          </a:p>
          <a:p>
            <a:r>
              <a:rPr lang="en-US" sz="2400" dirty="0"/>
              <a:t>Definition vary</a:t>
            </a:r>
          </a:p>
          <a:p>
            <a:r>
              <a:rPr lang="en-US" sz="2400" dirty="0"/>
              <a:t>Health beliefs models:</a:t>
            </a:r>
          </a:p>
          <a:p>
            <a:pPr lvl="2"/>
            <a:r>
              <a:rPr lang="en-US" sz="2200" dirty="0" err="1"/>
              <a:t>Rosenstock’s</a:t>
            </a:r>
            <a:r>
              <a:rPr lang="en-US" sz="2200" dirty="0"/>
              <a:t> Health Beliefs Model</a:t>
            </a:r>
          </a:p>
          <a:p>
            <a:pPr lvl="2"/>
            <a:r>
              <a:rPr lang="en-US" sz="2200" dirty="0"/>
              <a:t>Bandura’s Theory of Self-efficacy</a:t>
            </a:r>
          </a:p>
          <a:p>
            <a:r>
              <a:rPr lang="en-US" sz="2400" dirty="0"/>
              <a:t>Locus of control :</a:t>
            </a:r>
          </a:p>
          <a:p>
            <a:pPr lvl="2"/>
            <a:r>
              <a:rPr lang="en-US" sz="2200" dirty="0"/>
              <a:t>Internal locus of control</a:t>
            </a:r>
          </a:p>
          <a:p>
            <a:pPr lvl="2"/>
            <a:r>
              <a:rPr lang="en-US" sz="2200" dirty="0"/>
              <a:t>External locus of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4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>
            <a:noAutofit/>
          </a:bodyPr>
          <a:lstStyle/>
          <a:p>
            <a:r>
              <a:rPr lang="en-US" dirty="0"/>
              <a:t>Health as a Continuum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662" r="-1662"/>
          <a:stretch>
            <a:fillRect/>
          </a:stretch>
        </p:blipFill>
        <p:spPr>
          <a:xfrm>
            <a:off x="457200" y="1828800"/>
            <a:ext cx="8229600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62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3"/>
            <a:ext cx="8153400" cy="923367"/>
          </a:xfrm>
        </p:spPr>
        <p:txBody>
          <a:bodyPr>
            <a:noAutofit/>
          </a:bodyPr>
          <a:lstStyle/>
          <a:p>
            <a:r>
              <a:rPr lang="en-US" dirty="0"/>
              <a:t>Nursing: Forming the Meaningful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610599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Holistic nursing care nourishes the whole person – the body, mind, and spirit.</a:t>
            </a:r>
          </a:p>
          <a:p>
            <a:pPr marL="349250" lvl="1" indent="0">
              <a:buNone/>
            </a:pPr>
            <a:r>
              <a:rPr lang="en-US" dirty="0"/>
              <a:t>Eight factors contribute to holistic approach to nursing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Nursing is an open system 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Nursing is the provision of health care services 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Nursing involves collaborating with patients and their families 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Nursing is integrally involved with people 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Nursing care is provided regardless of diagnosis, individual differences, age, beliefs, gender, sexual orientation, or other factors. 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Nurses require advanced knowledge and skills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Nursing requires concern, compassion, respect, and warmth, as well as comprehensive, individualized planning of care, to facilitate patients’ growth toward wellness.</a:t>
            </a:r>
          </a:p>
          <a:p>
            <a:pPr marL="863600" lvl="1" indent="-349250">
              <a:buFont typeface="+mj-lt"/>
              <a:buAutoNum type="arabicPeriod"/>
            </a:pPr>
            <a:r>
              <a:rPr lang="en-US" dirty="0"/>
              <a:t>Nursing links theory and research 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48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075767"/>
          </a:xfrm>
        </p:spPr>
        <p:txBody>
          <a:bodyPr/>
          <a:lstStyle/>
          <a:p>
            <a:r>
              <a:rPr lang="en-US" dirty="0"/>
              <a:t>Beliefs Guiding Nursing Behaviors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8000999" cy="4527176"/>
          </a:xfrm>
        </p:spPr>
        <p:txBody>
          <a:bodyPr>
            <a:normAutofit/>
          </a:bodyPr>
          <a:lstStyle/>
          <a:p>
            <a:r>
              <a:rPr lang="en-US" sz="2400" dirty="0"/>
              <a:t>Beliefs:</a:t>
            </a:r>
          </a:p>
          <a:p>
            <a:pPr lvl="1"/>
            <a:r>
              <a:rPr lang="en-US" dirty="0"/>
              <a:t>What are beliefs?</a:t>
            </a:r>
          </a:p>
          <a:p>
            <a:pPr lvl="1"/>
            <a:r>
              <a:rPr lang="en-US" dirty="0"/>
              <a:t>Attitudes and behaviors </a:t>
            </a:r>
          </a:p>
          <a:p>
            <a:r>
              <a:rPr lang="en-US" sz="2400" dirty="0"/>
              <a:t>Belief systems – serve to guide thinking and decision-making</a:t>
            </a:r>
          </a:p>
          <a:p>
            <a:r>
              <a:rPr lang="en-US" sz="2400" dirty="0"/>
              <a:t>Types:</a:t>
            </a:r>
          </a:p>
          <a:p>
            <a:pPr lvl="1"/>
            <a:r>
              <a:rPr lang="en-US" dirty="0"/>
              <a:t>Descriptive or existential beliefs </a:t>
            </a:r>
          </a:p>
          <a:p>
            <a:pPr lvl="1"/>
            <a:r>
              <a:rPr lang="en-US" dirty="0"/>
              <a:t>Evaluative beliefs </a:t>
            </a:r>
          </a:p>
          <a:p>
            <a:pPr lvl="1"/>
            <a:r>
              <a:rPr lang="en-US" dirty="0"/>
              <a:t>Prescriptive (encouraged) and proscriptive (prohibited) beliefs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9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dirty="0"/>
              <a:t>Eight Characteristics of a Profession </a:t>
            </a:r>
            <a:r>
              <a:rPr lang="en-US" sz="2400" dirty="0"/>
              <a:t>(Kelly, 1981)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The services provided are vital to humanity and the welfare of society.</a:t>
            </a:r>
          </a:p>
          <a:p>
            <a:r>
              <a:rPr lang="en-US" sz="2400" dirty="0"/>
              <a:t>Why do students want to become a nurse?  “To help people”</a:t>
            </a:r>
          </a:p>
          <a:p>
            <a:pPr lvl="1"/>
            <a:r>
              <a:rPr lang="en-US" sz="2400" dirty="0"/>
              <a:t>Caring is the core of professional nursing through which nurses intervene for their patients</a:t>
            </a:r>
          </a:p>
          <a:p>
            <a:pPr lvl="1"/>
            <a:r>
              <a:rPr lang="en-US" sz="2400" dirty="0"/>
              <a:t>Caring in highly technologically advance healthcare environment:</a:t>
            </a:r>
          </a:p>
          <a:p>
            <a:pPr lvl="2"/>
            <a:r>
              <a:rPr lang="en-US" sz="2200" dirty="0"/>
              <a:t>Nurses MUST focus on maintaining human aspects of caring</a:t>
            </a:r>
          </a:p>
          <a:p>
            <a:pPr lvl="2"/>
            <a:r>
              <a:rPr lang="en-US" sz="2200" b="1" u="sng" dirty="0"/>
              <a:t>How do nurses demonstrate caring?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3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49824"/>
            <a:ext cx="8534400" cy="460337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/>
              <a:t>Freely chosen principles, ideals, or standards held by an individual, class, or group that give meaning and direction to life.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Abstract representation of what is right, worthwhile, or </a:t>
            </a:r>
            <a:r>
              <a:rPr lang="en-US"/>
              <a:t>desirable.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/>
              <a:t> 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Relatively stable and resistant to change.</a:t>
            </a:r>
          </a:p>
          <a:p>
            <a:pPr marL="0" indent="0">
              <a:buNone/>
            </a:pPr>
            <a:r>
              <a:rPr lang="en-US" dirty="0"/>
              <a:t>Three Steps in Valuing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Choosing is the cognitive (intellectual) aspect of valuing.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Prizing is the affective (emotional) aspect of valuing.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Acting is the kinesthetic (behavioral) aspect of valuing.</a:t>
            </a:r>
          </a:p>
          <a:p>
            <a:pPr marL="400050"/>
            <a:r>
              <a:rPr lang="en-US" dirty="0"/>
              <a:t>All three steps must be taken or the process of valuing is incomplete.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1075767"/>
          </a:xfrm>
        </p:spPr>
        <p:txBody>
          <a:bodyPr/>
          <a:lstStyle/>
          <a:p>
            <a:r>
              <a:rPr lang="en-US" dirty="0"/>
              <a:t>Values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648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Identify some of your nursing values based on reactions to these statements.</a:t>
            </a:r>
          </a:p>
          <a:p>
            <a:r>
              <a:rPr lang="en-US" dirty="0"/>
              <a:t>Patients should always be told the truth about their diagnoses.</a:t>
            </a:r>
          </a:p>
          <a:p>
            <a:r>
              <a:rPr lang="en-US" dirty="0"/>
              <a:t>Nurses, if asked, should assist terminally ill patients to die.</a:t>
            </a:r>
          </a:p>
          <a:p>
            <a:r>
              <a:rPr lang="en-US" dirty="0"/>
              <a:t>Severely impaired infants should be kept alive, regardless of their future quality of life.</a:t>
            </a:r>
          </a:p>
          <a:p>
            <a:r>
              <a:rPr lang="en-US" dirty="0"/>
              <a:t>Nurses should never accept gifts from patients.</a:t>
            </a:r>
          </a:p>
          <a:p>
            <a:r>
              <a:rPr lang="en-US" dirty="0"/>
              <a:t>A college professor should receive a heart transplant before a homeless person does.</a:t>
            </a:r>
          </a:p>
          <a:p>
            <a:r>
              <a:rPr lang="en-US" dirty="0"/>
              <a:t>Nurses should be role models of healthy behavior.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1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20762"/>
          </a:xfrm>
        </p:spPr>
        <p:txBody>
          <a:bodyPr>
            <a:normAutofit/>
          </a:bodyPr>
          <a:lstStyle/>
          <a:p>
            <a:r>
              <a:rPr lang="en-US" sz="36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2. There is a special body of knowledge that is continually enlarged through research.</a:t>
            </a:r>
          </a:p>
          <a:p>
            <a:r>
              <a:rPr lang="en-US" sz="2400" dirty="0"/>
              <a:t>Research nursing degrees</a:t>
            </a:r>
          </a:p>
          <a:p>
            <a:r>
              <a:rPr lang="en-US" sz="2400" dirty="0"/>
              <a:t>Nursing relies on theory and research as a basis for practice. </a:t>
            </a:r>
          </a:p>
          <a:p>
            <a:pPr lvl="1"/>
            <a:r>
              <a:rPr lang="en-US" sz="2400" dirty="0"/>
              <a:t>Example: Evidence-based practice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6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88288" cy="1066800"/>
          </a:xfrm>
        </p:spPr>
        <p:txBody>
          <a:bodyPr>
            <a:normAutofit/>
          </a:bodyPr>
          <a:lstStyle/>
          <a:p>
            <a:r>
              <a:rPr lang="en-US" sz="40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7905751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3. The services involve intellectual activities; individual responsibility </a:t>
            </a:r>
            <a:r>
              <a:rPr lang="en-US" sz="2800" b="1" dirty="0"/>
              <a:t>(accountability)</a:t>
            </a:r>
            <a:r>
              <a:rPr lang="en-US" sz="2800" dirty="0"/>
              <a:t> is a strong feature.</a:t>
            </a:r>
          </a:p>
          <a:p>
            <a:r>
              <a:rPr lang="en-US" dirty="0"/>
              <a:t>Critical and creative thinking serves as basis for providing nursing care.  Example: Nursing process</a:t>
            </a:r>
          </a:p>
          <a:p>
            <a:r>
              <a:rPr lang="en-US" dirty="0"/>
              <a:t>ANA defines accountability</a:t>
            </a:r>
          </a:p>
          <a:p>
            <a:pPr lvl="1"/>
            <a:r>
              <a:rPr lang="en-US" dirty="0"/>
              <a:t>Accountability is firmly rooted in the ethical principles of “fidelity (faithfulness), loyalty, veracity, beneficence, and respect for the dignity, worth, and self-determination of patients.”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5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3"/>
            <a:ext cx="7753351" cy="999567"/>
          </a:xfrm>
        </p:spPr>
        <p:txBody>
          <a:bodyPr>
            <a:normAutofit/>
          </a:bodyPr>
          <a:lstStyle/>
          <a:p>
            <a:r>
              <a:rPr lang="en-US" sz="40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7905751" cy="4007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 4.Practitioners are educated in institutions of higher learning.</a:t>
            </a:r>
            <a:endParaRPr lang="en-US" sz="2400" dirty="0"/>
          </a:p>
          <a:p>
            <a:r>
              <a:rPr lang="en-US" sz="2400" dirty="0"/>
              <a:t>1909: University of Minnesota – first university-based nursing</a:t>
            </a:r>
          </a:p>
          <a:p>
            <a:pPr lvl="0"/>
            <a:r>
              <a:rPr lang="en-US" sz="2400" dirty="0"/>
              <a:t>1923: Yale – first university based School of Nursing </a:t>
            </a:r>
          </a:p>
          <a:p>
            <a:r>
              <a:rPr lang="en-US" sz="2400" dirty="0"/>
              <a:t>1965: ANA Position Paper – All nursing education should take place in institutions of higher education. </a:t>
            </a:r>
          </a:p>
          <a:p>
            <a:r>
              <a:rPr lang="en-US" sz="2400" dirty="0"/>
              <a:t>Debate: Entry level into Practice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9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3"/>
            <a:ext cx="7905751" cy="999567"/>
          </a:xfrm>
        </p:spPr>
        <p:txBody>
          <a:bodyPr>
            <a:normAutofit/>
          </a:bodyPr>
          <a:lstStyle/>
          <a:p>
            <a:r>
              <a:rPr lang="en-US" sz="40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8229600" cy="4450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5. Practitioners are relatively independent and control their own policies and activities </a:t>
            </a:r>
            <a:r>
              <a:rPr lang="en-US" sz="3000" b="1" dirty="0"/>
              <a:t>(autonomy).</a:t>
            </a:r>
          </a:p>
          <a:p>
            <a:pPr lvl="1"/>
            <a:r>
              <a:rPr lang="en-US" sz="2600" dirty="0"/>
              <a:t>Autonomy </a:t>
            </a:r>
            <a:r>
              <a:rPr lang="en-US" sz="2600" dirty="0">
                <a:latin typeface="Calibri"/>
              </a:rPr>
              <a:t>–</a:t>
            </a:r>
            <a:r>
              <a:rPr lang="en-US" sz="2600" dirty="0"/>
              <a:t> control over one’s practice. </a:t>
            </a:r>
          </a:p>
          <a:p>
            <a:pPr lvl="1"/>
            <a:r>
              <a:rPr lang="en-US" sz="2600" dirty="0"/>
              <a:t>Licensure and autonomous practice</a:t>
            </a:r>
          </a:p>
          <a:p>
            <a:pPr lvl="1"/>
            <a:r>
              <a:rPr lang="en-US" sz="2600" dirty="0"/>
              <a:t>“</a:t>
            </a:r>
            <a:r>
              <a:rPr lang="en-US" sz="2600" dirty="0" err="1"/>
              <a:t>Dotor’s</a:t>
            </a:r>
            <a:r>
              <a:rPr lang="en-US" sz="2600" dirty="0"/>
              <a:t> orders” connotation</a:t>
            </a:r>
          </a:p>
          <a:p>
            <a:pPr lvl="1"/>
            <a:r>
              <a:rPr lang="en-US" sz="2600" dirty="0"/>
              <a:t>Groups that control nursing practice</a:t>
            </a:r>
          </a:p>
          <a:p>
            <a:pPr lvl="2"/>
            <a:r>
              <a:rPr lang="en-US" sz="2600" dirty="0"/>
              <a:t>Organized nursing </a:t>
            </a:r>
          </a:p>
          <a:p>
            <a:pPr lvl="2"/>
            <a:r>
              <a:rPr lang="en-US" sz="2600" dirty="0"/>
              <a:t>Organized medicine </a:t>
            </a:r>
          </a:p>
          <a:p>
            <a:pPr lvl="2"/>
            <a:r>
              <a:rPr lang="en-US" sz="2600" dirty="0"/>
              <a:t>Health service administration</a:t>
            </a:r>
          </a:p>
          <a:p>
            <a:pPr lvl="1"/>
            <a:r>
              <a:rPr lang="en-US" sz="2600" dirty="0"/>
              <a:t>Magnet Recognition program and survey of nurses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9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5833"/>
            <a:ext cx="7829551" cy="999567"/>
          </a:xfrm>
        </p:spPr>
        <p:txBody>
          <a:bodyPr>
            <a:normAutofit/>
          </a:bodyPr>
          <a:lstStyle/>
          <a:p>
            <a:r>
              <a:rPr lang="en-US" sz="3600" dirty="0"/>
              <a:t>Eight 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24"/>
            <a:ext cx="7905751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6. Practitioners are motivated by service </a:t>
            </a:r>
            <a:r>
              <a:rPr lang="en-US" sz="2800" b="1" dirty="0"/>
              <a:t>(altruism)</a:t>
            </a:r>
            <a:r>
              <a:rPr lang="en-US" sz="2800" dirty="0"/>
              <a:t> and consider their work an important component of their lives.</a:t>
            </a:r>
          </a:p>
          <a:p>
            <a:pPr lvl="1"/>
            <a:r>
              <a:rPr lang="en-US" sz="2400" dirty="0"/>
              <a:t>Altruism – ideal of service to others</a:t>
            </a:r>
          </a:p>
          <a:p>
            <a:pPr lvl="1"/>
            <a:r>
              <a:rPr lang="en-US" sz="2400" dirty="0"/>
              <a:t>Nurses’ altruism is sometimes questioned when they demand higher compensation and better working conditions.</a:t>
            </a:r>
          </a:p>
          <a:p>
            <a:pPr lvl="1"/>
            <a:r>
              <a:rPr lang="en-US" sz="2400" dirty="0"/>
              <a:t>Collective bargaining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ECB8-B2AB-4217-BB8D-B4B27DCE6E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51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570</TotalTime>
  <Words>2417</Words>
  <Application>Microsoft Office PowerPoint</Application>
  <PresentationFormat>On-screen Show (4:3)</PresentationFormat>
  <Paragraphs>361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Corbel</vt:lpstr>
      <vt:lpstr>Times New Roman</vt:lpstr>
      <vt:lpstr>Wingdings 2</vt:lpstr>
      <vt:lpstr>Pixel</vt:lpstr>
      <vt:lpstr>Professionalism and Education / Conceptual and Philosophical Basis of Nursing</vt:lpstr>
      <vt:lpstr>PowerPoint Presentation</vt:lpstr>
      <vt:lpstr>Occupation vs. Profession</vt:lpstr>
      <vt:lpstr>Eight Characteristics of a Profession (Kelly, 1981) </vt:lpstr>
      <vt:lpstr>Eight Characteristics of a Profession</vt:lpstr>
      <vt:lpstr>Eight Characteristics of a Profession</vt:lpstr>
      <vt:lpstr>Eight Characteristics of a Profession</vt:lpstr>
      <vt:lpstr>Eight Characteristics of a Profession</vt:lpstr>
      <vt:lpstr>Eight Characteristics of a Profession</vt:lpstr>
      <vt:lpstr>Eight Characteristics of a Profession</vt:lpstr>
      <vt:lpstr>Eight Characteristics of a Profession </vt:lpstr>
      <vt:lpstr>Barriers to Professionalism in Nursing</vt:lpstr>
      <vt:lpstr>Types of RN Education Programs</vt:lpstr>
      <vt:lpstr>Diploma Nursing Programs</vt:lpstr>
      <vt:lpstr>Baccalaureate Programs </vt:lpstr>
      <vt:lpstr>Associate Degree Programs </vt:lpstr>
      <vt:lpstr>Articulated Programs</vt:lpstr>
      <vt:lpstr>RN to BSN and Graduate Entry Programs</vt:lpstr>
      <vt:lpstr>Accreditation: Ensuring Quality Education</vt:lpstr>
      <vt:lpstr>Advance Practice Degrees: MSN</vt:lpstr>
      <vt:lpstr>Advance Practice Degrees: Doctorate</vt:lpstr>
      <vt:lpstr>Conceptual and Philosophical Basis of Nursing</vt:lpstr>
      <vt:lpstr>Systems Theory</vt:lpstr>
      <vt:lpstr>Types of Systems </vt:lpstr>
      <vt:lpstr>Characteristics of Systems </vt:lpstr>
      <vt:lpstr>Key Concepts about Systems</vt:lpstr>
      <vt:lpstr>Fundamental Nursing Concepts</vt:lpstr>
      <vt:lpstr>Maslow’s Hierarchy of Needs</vt:lpstr>
      <vt:lpstr>PowerPoint Presentation</vt:lpstr>
      <vt:lpstr>Assumptions About Maslow’s Hierarchy</vt:lpstr>
      <vt:lpstr>Adaptation and Human Needs</vt:lpstr>
      <vt:lpstr>Homeostasis</vt:lpstr>
      <vt:lpstr>Fundamental Nursing Concepts</vt:lpstr>
      <vt:lpstr>Environmental Systems</vt:lpstr>
      <vt:lpstr>Environmental Systems</vt:lpstr>
      <vt:lpstr>Fundamental Nursing Concepts</vt:lpstr>
      <vt:lpstr>Health as a Continuum</vt:lpstr>
      <vt:lpstr>Nursing: Forming the Meaningful Whole</vt:lpstr>
      <vt:lpstr>Beliefs Guiding Nursing Behaviors </vt:lpstr>
      <vt:lpstr>Values </vt:lpstr>
      <vt:lpstr>Values Clarification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lmanalo</dc:creator>
  <cp:lastModifiedBy>Catherine Hrycyk</cp:lastModifiedBy>
  <cp:revision>103</cp:revision>
  <dcterms:created xsi:type="dcterms:W3CDTF">2015-11-16T20:13:59Z</dcterms:created>
  <dcterms:modified xsi:type="dcterms:W3CDTF">2018-05-20T02:37:08Z</dcterms:modified>
</cp:coreProperties>
</file>