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notesSlides/notesSlide2.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62" r:id="rId2"/>
  </p:sldMasterIdLst>
  <p:notesMasterIdLst>
    <p:notesMasterId r:id="rId108"/>
  </p:notesMasterIdLst>
  <p:sldIdLst>
    <p:sldId id="408" r:id="rId3"/>
    <p:sldId id="270" r:id="rId4"/>
    <p:sldId id="360" r:id="rId5"/>
    <p:sldId id="409" r:id="rId6"/>
    <p:sldId id="517" r:id="rId7"/>
    <p:sldId id="516" r:id="rId8"/>
    <p:sldId id="414" r:id="rId9"/>
    <p:sldId id="415" r:id="rId10"/>
    <p:sldId id="416" r:id="rId11"/>
    <p:sldId id="417" r:id="rId12"/>
    <p:sldId id="418" r:id="rId13"/>
    <p:sldId id="419" r:id="rId14"/>
    <p:sldId id="490" r:id="rId15"/>
    <p:sldId id="492" r:id="rId16"/>
    <p:sldId id="491" r:id="rId17"/>
    <p:sldId id="420" r:id="rId18"/>
    <p:sldId id="424" r:id="rId19"/>
    <p:sldId id="425" r:id="rId20"/>
    <p:sldId id="426" r:id="rId21"/>
    <p:sldId id="427" r:id="rId22"/>
    <p:sldId id="428" r:id="rId23"/>
    <p:sldId id="493" r:id="rId24"/>
    <p:sldId id="494" r:id="rId25"/>
    <p:sldId id="432" r:id="rId26"/>
    <p:sldId id="433" r:id="rId27"/>
    <p:sldId id="434" r:id="rId28"/>
    <p:sldId id="435" r:id="rId29"/>
    <p:sldId id="495" r:id="rId30"/>
    <p:sldId id="497" r:id="rId31"/>
    <p:sldId id="496" r:id="rId32"/>
    <p:sldId id="436" r:id="rId33"/>
    <p:sldId id="440" r:id="rId34"/>
    <p:sldId id="441" r:id="rId35"/>
    <p:sldId id="442" r:id="rId36"/>
    <p:sldId id="443" r:id="rId37"/>
    <p:sldId id="444" r:id="rId38"/>
    <p:sldId id="448" r:id="rId39"/>
    <p:sldId id="449" r:id="rId40"/>
    <p:sldId id="450" r:id="rId41"/>
    <p:sldId id="498" r:id="rId42"/>
    <p:sldId id="499" r:id="rId43"/>
    <p:sldId id="451" r:id="rId44"/>
    <p:sldId id="452" r:id="rId45"/>
    <p:sldId id="456" r:id="rId46"/>
    <p:sldId id="457" r:id="rId47"/>
    <p:sldId id="458" r:id="rId48"/>
    <p:sldId id="459" r:id="rId49"/>
    <p:sldId id="460" r:id="rId50"/>
    <p:sldId id="500" r:id="rId51"/>
    <p:sldId id="501" r:id="rId52"/>
    <p:sldId id="502" r:id="rId53"/>
    <p:sldId id="464" r:id="rId54"/>
    <p:sldId id="465" r:id="rId55"/>
    <p:sldId id="466" r:id="rId56"/>
    <p:sldId id="467" r:id="rId57"/>
    <p:sldId id="468" r:id="rId58"/>
    <p:sldId id="472" r:id="rId59"/>
    <p:sldId id="473" r:id="rId60"/>
    <p:sldId id="474" r:id="rId61"/>
    <p:sldId id="475" r:id="rId62"/>
    <p:sldId id="476" r:id="rId63"/>
    <p:sldId id="480" r:id="rId64"/>
    <p:sldId id="481" r:id="rId65"/>
    <p:sldId id="482" r:id="rId66"/>
    <p:sldId id="503" r:id="rId67"/>
    <p:sldId id="505" r:id="rId68"/>
    <p:sldId id="504" r:id="rId69"/>
    <p:sldId id="483" r:id="rId70"/>
    <p:sldId id="484" r:id="rId71"/>
    <p:sldId id="506" r:id="rId72"/>
    <p:sldId id="508" r:id="rId73"/>
    <p:sldId id="507" r:id="rId74"/>
    <p:sldId id="485" r:id="rId75"/>
    <p:sldId id="509" r:id="rId76"/>
    <p:sldId id="510" r:id="rId77"/>
    <p:sldId id="486" r:id="rId78"/>
    <p:sldId id="487" r:id="rId79"/>
    <p:sldId id="477" r:id="rId80"/>
    <p:sldId id="478" r:id="rId81"/>
    <p:sldId id="469" r:id="rId82"/>
    <p:sldId id="479" r:id="rId83"/>
    <p:sldId id="470" r:id="rId84"/>
    <p:sldId id="471" r:id="rId85"/>
    <p:sldId id="461" r:id="rId86"/>
    <p:sldId id="462" r:id="rId87"/>
    <p:sldId id="518" r:id="rId88"/>
    <p:sldId id="453" r:id="rId89"/>
    <p:sldId id="454" r:id="rId90"/>
    <p:sldId id="455" r:id="rId91"/>
    <p:sldId id="445" r:id="rId92"/>
    <p:sldId id="446" r:id="rId93"/>
    <p:sldId id="447" r:id="rId94"/>
    <p:sldId id="437" r:id="rId95"/>
    <p:sldId id="438" r:id="rId96"/>
    <p:sldId id="439" r:id="rId97"/>
    <p:sldId id="429" r:id="rId98"/>
    <p:sldId id="430" r:id="rId99"/>
    <p:sldId id="431" r:id="rId100"/>
    <p:sldId id="422" r:id="rId101"/>
    <p:sldId id="423" r:id="rId102"/>
    <p:sldId id="511" r:id="rId103"/>
    <p:sldId id="512" r:id="rId104"/>
    <p:sldId id="513" r:id="rId105"/>
    <p:sldId id="514" r:id="rId106"/>
    <p:sldId id="515" r:id="rId107"/>
  </p:sldIdLst>
  <p:sldSz cx="9144000" cy="6858000" type="screen4x3"/>
  <p:notesSz cx="6858000" cy="9144000"/>
  <p:custDataLst>
    <p:tags r:id="rId110"/>
  </p:custDataLst>
  <p:defaultTextStyle>
    <a:defPPr>
      <a:defRPr lang="en-US"/>
    </a:defPPr>
    <a:lvl1pPr algn="l" rtl="0" eaLnBrk="0" fontAlgn="base" hangingPunct="0">
      <a:spcBef>
        <a:spcPct val="0"/>
      </a:spcBef>
      <a:spcAft>
        <a:spcPct val="0"/>
      </a:spcAft>
      <a:defRPr sz="20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0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0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0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0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0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0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0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0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CC"/>
    <a:srgbClr val="CC0000"/>
    <a:srgbClr val="CC3300"/>
    <a:srgbClr val="FF0000"/>
    <a:srgbClr val="993300"/>
    <a:srgbClr val="1C1C1C"/>
    <a:srgbClr val="99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3" autoAdjust="0"/>
    <p:restoredTop sz="94151" autoAdjust="0"/>
  </p:normalViewPr>
  <p:slideViewPr>
    <p:cSldViewPr snapToGrid="0">
      <p:cViewPr varScale="1">
        <p:scale>
          <a:sx n="92" d="100"/>
          <a:sy n="92" d="100"/>
        </p:scale>
        <p:origin x="-1328"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392"/>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8" Type="http://schemas.openxmlformats.org/officeDocument/2006/relationships/notesMaster" Target="notesMasters/notesMaster1.xml"/><Relationship Id="rId109" Type="http://schemas.openxmlformats.org/officeDocument/2006/relationships/printerSettings" Target="printerSettings/printerSettings1.bin"/><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10" Type="http://schemas.openxmlformats.org/officeDocument/2006/relationships/tags" Target="tags/tag1.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11" Type="http://schemas.openxmlformats.org/officeDocument/2006/relationships/presProps" Target="presProps.xml"/><Relationship Id="rId112" Type="http://schemas.openxmlformats.org/officeDocument/2006/relationships/viewProps" Target="viewProps.xml"/><Relationship Id="rId113" Type="http://schemas.openxmlformats.org/officeDocument/2006/relationships/theme" Target="theme/theme1.xml"/><Relationship Id="rId114" Type="http://schemas.openxmlformats.org/officeDocument/2006/relationships/tableStyles" Target="tableStyles.xml"/><Relationship Id="rId115" Type="http://schemas.microsoft.com/office/2015/10/relationships/revisionInfo" Target="revisionInfo.xml"/><Relationship Id="rId116" Type="http://schemas.microsoft.com/office/2016/11/relationships/changesInfo" Target="changesInfos/changesInfo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lburg, Jolynn" userId="4fa19f9e-b16f-4afe-aa8b-d854adc87895" providerId="ADAL" clId="{79F50A65-A591-4433-BF2E-0CF182F76253}"/>
    <pc:docChg chg="modSld">
      <pc:chgData name="Kilburg, Jolynn" userId="4fa19f9e-b16f-4afe-aa8b-d854adc87895" providerId="ADAL" clId="{79F50A65-A591-4433-BF2E-0CF182F76253}" dt="2017-10-13T19:03:03.255" v="1"/>
      <pc:docMkLst>
        <pc:docMk/>
      </pc:docMkLst>
      <pc:sldChg chg="modSp">
        <pc:chgData name="Kilburg, Jolynn" userId="4fa19f9e-b16f-4afe-aa8b-d854adc87895" providerId="ADAL" clId="{79F50A65-A591-4433-BF2E-0CF182F76253}" dt="2017-10-13T19:03:03.255" v="1"/>
        <pc:sldMkLst>
          <pc:docMk/>
          <pc:sldMk cId="1822949804" sldId="427"/>
        </pc:sldMkLst>
        <pc:graphicFrameChg chg="mod">
          <ac:chgData name="Kilburg, Jolynn" userId="4fa19f9e-b16f-4afe-aa8b-d854adc87895" providerId="ADAL" clId="{79F50A65-A591-4433-BF2E-0CF182F76253}" dt="2017-10-13T19:03:03.255" v="1"/>
          <ac:graphicFrameMkLst>
            <pc:docMk/>
            <pc:sldMk cId="1822949804" sldId="427"/>
            <ac:graphicFrameMk id="8" creationId="{00000000-0000-0000-0000-000000000000}"/>
          </ac:graphicFrameMkLst>
        </pc:graphicFrame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 Id="rId2"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4" Type="http://schemas.openxmlformats.org/officeDocument/2006/relationships/image" Target="../media/image15.wmf"/><Relationship Id="rId5" Type="http://schemas.openxmlformats.org/officeDocument/2006/relationships/image" Target="../media/image16.wmf"/><Relationship Id="rId1" Type="http://schemas.openxmlformats.org/officeDocument/2006/relationships/image" Target="../media/image12.wmf"/><Relationship Id="rId2"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 Id="rId2"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wmf"/><Relationship Id="rId2" Type="http://schemas.openxmlformats.org/officeDocument/2006/relationships/image" Target="../media/image24.wmf"/><Relationship Id="rId3"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0.wmf"/><Relationship Id="rId4" Type="http://schemas.openxmlformats.org/officeDocument/2006/relationships/image" Target="../media/image31.wmf"/><Relationship Id="rId1" Type="http://schemas.openxmlformats.org/officeDocument/2006/relationships/image" Target="../media/image28.wmf"/><Relationship Id="rId2" Type="http://schemas.openxmlformats.org/officeDocument/2006/relationships/image" Target="../media/image2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4.wmf"/><Relationship Id="rId2" Type="http://schemas.openxmlformats.org/officeDocument/2006/relationships/image" Target="../media/image85.wmf"/><Relationship Id="rId3" Type="http://schemas.openxmlformats.org/officeDocument/2006/relationships/image" Target="../media/image8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0.wmf"/><Relationship Id="rId2" Type="http://schemas.openxmlformats.org/officeDocument/2006/relationships/image" Target="../media/image9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4.wmf"/><Relationship Id="rId2" Type="http://schemas.openxmlformats.org/officeDocument/2006/relationships/image" Target="../media/image9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pitchFamily="34" charset="0"/>
                <a:ea typeface="+mn-ea"/>
                <a:cs typeface="+mn-cs"/>
              </a:defRPr>
            </a:lvl1pPr>
          </a:lstStyle>
          <a:p>
            <a:pPr>
              <a:defRPr/>
            </a:pPr>
            <a:endParaRPr lang="en-US" dirty="0"/>
          </a:p>
        </p:txBody>
      </p:sp>
      <p:sp>
        <p:nvSpPr>
          <p:cNvPr id="9421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pitchFamily="34" charset="0"/>
                <a:ea typeface="+mn-ea"/>
                <a:cs typeface="+mn-cs"/>
              </a:defRPr>
            </a:lvl1pPr>
          </a:lstStyle>
          <a:p>
            <a:pPr>
              <a:defRPr/>
            </a:pPr>
            <a:endParaRPr lang="en-US" dirty="0"/>
          </a:p>
        </p:txBody>
      </p:sp>
      <p:sp>
        <p:nvSpPr>
          <p:cNvPr id="1157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421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pitchFamily="34" charset="0"/>
                <a:ea typeface="+mn-ea"/>
                <a:cs typeface="+mn-cs"/>
              </a:defRPr>
            </a:lvl1pPr>
          </a:lstStyle>
          <a:p>
            <a:pPr>
              <a:defRPr/>
            </a:pPr>
            <a:endParaRPr lang="en-US" dirty="0"/>
          </a:p>
        </p:txBody>
      </p:sp>
      <p:sp>
        <p:nvSpPr>
          <p:cNvPr id="9421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ＭＳ Ｐゴシック" pitchFamily="34" charset="-128"/>
              </a:defRPr>
            </a:lvl1pPr>
          </a:lstStyle>
          <a:p>
            <a:pPr>
              <a:defRPr/>
            </a:pPr>
            <a:fld id="{4CFD8F5D-C5ED-4CE6-A169-68A17C8E74AD}" type="slidenum">
              <a:rPr lang="en-US" altLang="en-US"/>
              <a:pPr>
                <a:defRPr/>
              </a:pPr>
              <a:t>‹#›</a:t>
            </a:fld>
            <a:endParaRPr lang="en-US" altLang="en-US" dirty="0"/>
          </a:p>
        </p:txBody>
      </p:sp>
    </p:spTree>
    <p:extLst>
      <p:ext uri="{BB962C8B-B14F-4D97-AF65-F5344CB8AC3E}">
        <p14:creationId xmlns:p14="http://schemas.microsoft.com/office/powerpoint/2010/main" val="8126423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48" charset="0"/>
        <a:ea typeface="ＭＳ Ｐゴシック"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pitchFamily="48"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Times" pitchFamily="48"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Times" pitchFamily="48"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Times" pitchFamily="48"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fld id="{A4782C9A-E613-478C-A9C4-A709AAA8F7ED}" type="slidenum">
              <a:rPr lang="en-US" altLang="en-US" sz="1200" smtClean="0"/>
              <a:pPr/>
              <a:t>2</a:t>
            </a:fld>
            <a:endParaRPr lang="en-US" altLang="en-US" sz="1200" dirty="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charset="0"/>
            </a:endParaRPr>
          </a:p>
        </p:txBody>
      </p:sp>
    </p:spTree>
    <p:extLst>
      <p:ext uri="{BB962C8B-B14F-4D97-AF65-F5344CB8AC3E}">
        <p14:creationId xmlns:p14="http://schemas.microsoft.com/office/powerpoint/2010/main" val="2311339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CFD8F5D-C5ED-4CE6-A169-68A17C8E74AD}" type="slidenum">
              <a:rPr lang="en-US" altLang="en-US" smtClean="0"/>
              <a:pPr>
                <a:defRPr/>
              </a:pPr>
              <a:t>65</a:t>
            </a:fld>
            <a:endParaRPr lang="en-US" altLang="en-US" dirty="0"/>
          </a:p>
        </p:txBody>
      </p:sp>
    </p:spTree>
    <p:extLst>
      <p:ext uri="{BB962C8B-B14F-4D97-AF65-F5344CB8AC3E}">
        <p14:creationId xmlns:p14="http://schemas.microsoft.com/office/powerpoint/2010/main" val="2181201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Tagline-Gray BG, Title &amp; Subtitle Left">
    <p:spTree>
      <p:nvGrpSpPr>
        <p:cNvPr id="1" name=""/>
        <p:cNvGrpSpPr/>
        <p:nvPr/>
      </p:nvGrpSpPr>
      <p:grpSpPr>
        <a:xfrm>
          <a:off x="0" y="0"/>
          <a:ext cx="0" cy="0"/>
          <a:chOff x="0" y="0"/>
          <a:chExt cx="0" cy="0"/>
        </a:xfrm>
      </p:grpSpPr>
      <p:sp>
        <p:nvSpPr>
          <p:cNvPr id="8" name="Title Background"/>
          <p:cNvSpPr/>
          <p:nvPr userDrawn="1"/>
        </p:nvSpPr>
        <p:spPr>
          <a:xfrm>
            <a:off x="0" y="32766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black"/>
              </a:solidFill>
            </a:endParaRPr>
          </a:p>
        </p:txBody>
      </p:sp>
      <p:sp>
        <p:nvSpPr>
          <p:cNvPr id="2" name="Slide Title"/>
          <p:cNvSpPr>
            <a:spLocks noGrp="1"/>
          </p:cNvSpPr>
          <p:nvPr>
            <p:ph type="ctrTitle"/>
          </p:nvPr>
        </p:nvSpPr>
        <p:spPr>
          <a:xfrm>
            <a:off x="228600" y="3429000"/>
            <a:ext cx="5105400" cy="609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228600" y="4114800"/>
            <a:ext cx="5105400" cy="685800"/>
          </a:xfrm>
          <a:prstGeom prst="rect">
            <a:avLst/>
          </a:prstGeom>
        </p:spPr>
        <p:txBody>
          <a:bodyPr/>
          <a:lstStyle>
            <a:lvl1pPr marL="0" indent="0">
              <a:buNone/>
              <a:defRPr sz="2000" b="0">
                <a:solidFill>
                  <a:schemeClr val="bg1"/>
                </a:solidFill>
                <a:latin typeface="ArumSans Bold"/>
              </a:defRPr>
            </a:lvl1pPr>
            <a:lvl2pPr marL="457200" indent="0">
              <a:buNone/>
              <a:defRPr sz="2000" b="0">
                <a:solidFill>
                  <a:schemeClr val="bg1"/>
                </a:solidFill>
                <a:latin typeface="ArumSans Bold"/>
              </a:defRPr>
            </a:lvl2pPr>
            <a:lvl3pPr marL="914400" indent="0">
              <a:buNone/>
              <a:defRPr sz="2000" b="0">
                <a:solidFill>
                  <a:schemeClr val="bg1"/>
                </a:solidFill>
                <a:latin typeface="ArumSans Bold"/>
              </a:defRPr>
            </a:lvl3pPr>
            <a:lvl4pPr marL="1371600" indent="0">
              <a:buNone/>
              <a:defRPr sz="2000" b="0">
                <a:solidFill>
                  <a:schemeClr val="bg1"/>
                </a:solidFill>
                <a:latin typeface="ArumSans Bold"/>
              </a:defRPr>
            </a:lvl4pPr>
            <a:lvl5pPr marL="1828800" indent="0">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
        <p:nvSpPr>
          <p:cNvPr id="6" name="Copyright" descr="©McGraw-Hill Education. All rights reserved. Authorized only for instructor use in the classroom.  No reproduction or further distribution permitted without the prior written consent of McGraw-Hill Education.&#10;"/>
          <p:cNvSpPr txBox="1">
            <a:spLocks/>
          </p:cNvSpPr>
          <p:nvPr userDrawn="1"/>
        </p:nvSpPr>
        <p:spPr>
          <a:xfrm>
            <a:off x="0" y="6705600"/>
            <a:ext cx="9144000" cy="17175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defRPr/>
            </a:pPr>
            <a:r>
              <a:rPr lang="en-US" dirty="0">
                <a:solidFill>
                  <a:srgbClr val="6A6A6A"/>
                </a:solidFill>
              </a:rPr>
              <a:t>©McGraw-Hill Education. All rights reserved. Authorized only for instructor use in the classroom.  No reproduction or further distribution permitted without the prior written consent of McGraw-Hill Education.</a:t>
            </a:r>
          </a:p>
        </p:txBody>
      </p:sp>
    </p:spTree>
    <p:extLst>
      <p:ext uri="{BB962C8B-B14F-4D97-AF65-F5344CB8AC3E}">
        <p14:creationId xmlns:p14="http://schemas.microsoft.com/office/powerpoint/2010/main" val="3909381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oBar-Content with Righ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5678487"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5678487"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457200" y="304800"/>
            <a:ext cx="5111751" cy="6179819"/>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2" hasCustomPrompt="1"/>
          </p:nvPr>
        </p:nvSpPr>
        <p:spPr>
          <a:xfrm>
            <a:off x="2327275" y="6488875"/>
            <a:ext cx="1371600" cy="99950"/>
          </a:xfrm>
          <a:prstGeom prst="rect">
            <a:avLst/>
          </a:prstGeom>
        </p:spPr>
        <p:txBody>
          <a:bodyPr lIns="0" tIns="0" rIns="0" bIns="0"/>
          <a:lstStyle>
            <a:lvl1pPr marL="0" indent="0" algn="ctr">
              <a:buNone/>
              <a:defRPr sz="800"/>
            </a:lvl1pPr>
          </a:lstStyle>
          <a:p>
            <a:pPr lvl="0"/>
            <a:r>
              <a:rPr lang="en-US" dirty="0"/>
              <a:t>Jump to long image description</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679366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Bar-Picture with Caption">
    <p:spTree>
      <p:nvGrpSpPr>
        <p:cNvPr id="1" name=""/>
        <p:cNvGrpSpPr/>
        <p:nvPr/>
      </p:nvGrpSpPr>
      <p:grpSpPr>
        <a:xfrm>
          <a:off x="0" y="0"/>
          <a:ext cx="0" cy="0"/>
          <a:chOff x="0" y="0"/>
          <a:chExt cx="0" cy="0"/>
        </a:xfrm>
      </p:grpSpPr>
      <p:sp>
        <p:nvSpPr>
          <p:cNvPr id="2" name="Slide Title"/>
          <p:cNvSpPr>
            <a:spLocks noGrp="1"/>
          </p:cNvSpPr>
          <p:nvPr>
            <p:ph type="title"/>
          </p:nvPr>
        </p:nvSpPr>
        <p:spPr>
          <a:xfrm>
            <a:off x="1828800" y="5253037"/>
            <a:ext cx="5486400" cy="566738"/>
          </a:xfrm>
          <a:prstGeom prst="rect">
            <a:avLst/>
          </a:prstGeom>
        </p:spPr>
        <p:txBody>
          <a:bodyPr anchor="b"/>
          <a:lstStyle>
            <a:lvl1pPr algn="l">
              <a:defRPr sz="24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1828800" y="5895975"/>
            <a:ext cx="5486400" cy="609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1"/>
          <p:cNvSpPr>
            <a:spLocks noGrp="1"/>
          </p:cNvSpPr>
          <p:nvPr>
            <p:ph type="pic" idx="1"/>
          </p:nvPr>
        </p:nvSpPr>
        <p:spPr>
          <a:xfrm>
            <a:off x="1028700" y="128650"/>
            <a:ext cx="7086600" cy="494462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Jump Link"/>
          <p:cNvSpPr>
            <a:spLocks noGrp="1"/>
          </p:cNvSpPr>
          <p:nvPr>
            <p:ph type="body" sz="quarter" idx="16" hasCustomPrompt="1"/>
          </p:nvPr>
        </p:nvSpPr>
        <p:spPr>
          <a:xfrm>
            <a:off x="3886200" y="5081650"/>
            <a:ext cx="1371600" cy="99950"/>
          </a:xfrm>
          <a:prstGeom prst="rect">
            <a:avLst/>
          </a:prstGeom>
        </p:spPr>
        <p:txBody>
          <a:bodyPr lIns="0" tIns="0" rIns="0" bIns="0"/>
          <a:lstStyle>
            <a:lvl1pPr marL="0" indent="0" algn="ctr">
              <a:buNone/>
              <a:defRPr sz="800"/>
            </a:lvl1pPr>
          </a:lstStyle>
          <a:p>
            <a:pPr lvl="0"/>
            <a:r>
              <a:rPr lang="en-US" dirty="0"/>
              <a:t>Jump to long image description</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881544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Bar-Title and Video">
    <p:spTree>
      <p:nvGrpSpPr>
        <p:cNvPr id="1" name=""/>
        <p:cNvGrpSpPr/>
        <p:nvPr/>
      </p:nvGrpSpPr>
      <p:grpSpPr>
        <a:xfrm>
          <a:off x="0" y="0"/>
          <a:ext cx="0" cy="0"/>
          <a:chOff x="0" y="0"/>
          <a:chExt cx="0" cy="0"/>
        </a:xfrm>
      </p:grpSpPr>
      <p:sp>
        <p:nvSpPr>
          <p:cNvPr id="2" name="Slide Title"/>
          <p:cNvSpPr>
            <a:spLocks noGrp="1"/>
          </p:cNvSpPr>
          <p:nvPr>
            <p:ph type="title"/>
          </p:nvPr>
        </p:nvSpPr>
        <p:spPr>
          <a:xfrm>
            <a:off x="-2251" y="228600"/>
            <a:ext cx="9172252" cy="609600"/>
          </a:xfrm>
          <a:prstGeom prst="rect">
            <a:avLst/>
          </a:prstGeom>
        </p:spPr>
        <p:txBody>
          <a:bodyPr/>
          <a:lstStyle>
            <a:lvl1pPr>
              <a:defRPr sz="3600">
                <a:solidFill>
                  <a:schemeClr val="bg2"/>
                </a:solidFill>
              </a:defRPr>
            </a:lvl1pPr>
          </a:lstStyle>
          <a:p>
            <a:r>
              <a:rPr lang="en-US" dirty="0"/>
              <a:t>Click to edit Master title style</a:t>
            </a:r>
          </a:p>
        </p:txBody>
      </p:sp>
      <p:sp>
        <p:nvSpPr>
          <p:cNvPr id="6" name="Media Placeholder 1"/>
          <p:cNvSpPr>
            <a:spLocks noGrp="1"/>
          </p:cNvSpPr>
          <p:nvPr>
            <p:ph type="media" sz="quarter" idx="11"/>
          </p:nvPr>
        </p:nvSpPr>
        <p:spPr>
          <a:xfrm>
            <a:off x="0" y="1066799"/>
            <a:ext cx="9144000" cy="5315957"/>
          </a:xfrm>
          <a:prstGeom prst="rect">
            <a:avLst/>
          </a:prstGeom>
        </p:spPr>
        <p:txBody>
          <a:bodyPr/>
          <a:lstStyle/>
          <a:p>
            <a:endParaRPr lang="en-US" dirty="0"/>
          </a:p>
        </p:txBody>
      </p:sp>
      <p:sp>
        <p:nvSpPr>
          <p:cNvPr id="5" name="Video Credit"/>
          <p:cNvSpPr>
            <a:spLocks noGrp="1"/>
          </p:cNvSpPr>
          <p:nvPr>
            <p:ph type="body" sz="quarter" idx="12"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Video Credit Here</a:t>
            </a:r>
          </a:p>
        </p:txBody>
      </p:sp>
    </p:spTree>
    <p:extLst>
      <p:ext uri="{BB962C8B-B14F-4D97-AF65-F5344CB8AC3E}">
        <p14:creationId xmlns:p14="http://schemas.microsoft.com/office/powerpoint/2010/main" val="178135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2160">
          <p15:clr>
            <a:srgbClr val="FBAE40"/>
          </p15:clr>
        </p15:guide>
        <p15:guide id="2" pos="528">
          <p15:clr>
            <a:srgbClr val="FBAE40"/>
          </p15:clr>
        </p15:guide>
        <p15:guide id="3" pos="51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idx="1"/>
          </p:nvPr>
        </p:nvSpPr>
        <p:spPr>
          <a:xfrm>
            <a:off x="457200" y="990600"/>
            <a:ext cx="8229600" cy="5562600"/>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6" hasCustomPrompt="1"/>
          </p:nvPr>
        </p:nvSpPr>
        <p:spPr>
          <a:xfrm>
            <a:off x="3886200" y="6553200"/>
            <a:ext cx="1371600" cy="99950"/>
          </a:xfrm>
          <a:prstGeom prst="rect">
            <a:avLst/>
          </a:prstGeom>
        </p:spPr>
        <p:txBody>
          <a:bodyPr lIns="0" tIns="0" rIns="0" bIns="0"/>
          <a:lstStyle>
            <a:lvl1pPr marL="0" indent="0" algn="ctr">
              <a:buNone/>
              <a:defRPr sz="800"/>
            </a:lvl1pPr>
          </a:lstStyle>
          <a:p>
            <a:pPr lvl="0"/>
            <a:r>
              <a:rPr lang="en-US" dirty="0"/>
              <a:t>Jump to long image description</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64116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No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idx="1"/>
          </p:nvPr>
        </p:nvSpPr>
        <p:spPr>
          <a:xfrm>
            <a:off x="457200" y="990600"/>
            <a:ext cx="8229600" cy="2472447"/>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6" hasCustomPrompt="1"/>
          </p:nvPr>
        </p:nvSpPr>
        <p:spPr>
          <a:xfrm>
            <a:off x="3886200" y="6553200"/>
            <a:ext cx="1371600" cy="99950"/>
          </a:xfrm>
          <a:prstGeom prst="rect">
            <a:avLst/>
          </a:prstGeom>
        </p:spPr>
        <p:txBody>
          <a:bodyPr lIns="0" tIns="0" rIns="0" bIns="0"/>
          <a:lstStyle>
            <a:lvl1pPr marL="0" indent="0" algn="ctr">
              <a:buNone/>
              <a:defRPr sz="800"/>
            </a:lvl1pPr>
          </a:lstStyle>
          <a:p>
            <a:pPr lvl="0"/>
            <a:r>
              <a:rPr lang="en-US" dirty="0"/>
              <a:t>Jump to long image description</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
        <p:nvSpPr>
          <p:cNvPr id="8" name="Content Placeholder 1"/>
          <p:cNvSpPr>
            <a:spLocks noGrp="1"/>
          </p:cNvSpPr>
          <p:nvPr>
            <p:ph idx="17"/>
          </p:nvPr>
        </p:nvSpPr>
        <p:spPr>
          <a:xfrm>
            <a:off x="457200" y="4025630"/>
            <a:ext cx="8229600" cy="2472447"/>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208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No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idx="1"/>
          </p:nvPr>
        </p:nvSpPr>
        <p:spPr>
          <a:xfrm>
            <a:off x="457200" y="990600"/>
            <a:ext cx="8229600" cy="1275945"/>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6" hasCustomPrompt="1"/>
          </p:nvPr>
        </p:nvSpPr>
        <p:spPr>
          <a:xfrm>
            <a:off x="3886200" y="6553200"/>
            <a:ext cx="1371600" cy="99950"/>
          </a:xfrm>
          <a:prstGeom prst="rect">
            <a:avLst/>
          </a:prstGeom>
        </p:spPr>
        <p:txBody>
          <a:bodyPr lIns="0" tIns="0" rIns="0" bIns="0"/>
          <a:lstStyle>
            <a:lvl1pPr marL="0" indent="0" algn="ctr">
              <a:buNone/>
              <a:defRPr sz="800"/>
            </a:lvl1pPr>
          </a:lstStyle>
          <a:p>
            <a:pPr lvl="0"/>
            <a:r>
              <a:rPr lang="en-US" dirty="0"/>
              <a:t>Jump to long image description</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
        <p:nvSpPr>
          <p:cNvPr id="8" name="Content Placeholder 1"/>
          <p:cNvSpPr>
            <a:spLocks noGrp="1"/>
          </p:cNvSpPr>
          <p:nvPr>
            <p:ph idx="17"/>
          </p:nvPr>
        </p:nvSpPr>
        <p:spPr>
          <a:xfrm>
            <a:off x="457200" y="2446452"/>
            <a:ext cx="8229600" cy="1246817"/>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
          <p:cNvSpPr>
            <a:spLocks noGrp="1"/>
          </p:cNvSpPr>
          <p:nvPr>
            <p:ph idx="18"/>
          </p:nvPr>
        </p:nvSpPr>
        <p:spPr>
          <a:xfrm>
            <a:off x="457200" y="3873176"/>
            <a:ext cx="8229600" cy="1246817"/>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
          <p:cNvSpPr>
            <a:spLocks noGrp="1"/>
          </p:cNvSpPr>
          <p:nvPr>
            <p:ph idx="19"/>
          </p:nvPr>
        </p:nvSpPr>
        <p:spPr>
          <a:xfrm>
            <a:off x="457200" y="5299899"/>
            <a:ext cx="8229600" cy="1246817"/>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776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No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idx="1"/>
          </p:nvPr>
        </p:nvSpPr>
        <p:spPr>
          <a:xfrm>
            <a:off x="457200" y="990601"/>
            <a:ext cx="8229600" cy="868680"/>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6" hasCustomPrompt="1"/>
          </p:nvPr>
        </p:nvSpPr>
        <p:spPr>
          <a:xfrm>
            <a:off x="3886200" y="6553200"/>
            <a:ext cx="1371600" cy="99950"/>
          </a:xfrm>
          <a:prstGeom prst="rect">
            <a:avLst/>
          </a:prstGeom>
        </p:spPr>
        <p:txBody>
          <a:bodyPr lIns="0" tIns="0" rIns="0" bIns="0"/>
          <a:lstStyle>
            <a:lvl1pPr marL="0" indent="0" algn="ctr">
              <a:buNone/>
              <a:defRPr sz="800"/>
            </a:lvl1pPr>
          </a:lstStyle>
          <a:p>
            <a:pPr lvl="0"/>
            <a:r>
              <a:rPr lang="en-US" dirty="0"/>
              <a:t>Jump to long image description</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
        <p:nvSpPr>
          <p:cNvPr id="8" name="Content Placeholder 1"/>
          <p:cNvSpPr>
            <a:spLocks noGrp="1"/>
          </p:cNvSpPr>
          <p:nvPr>
            <p:ph idx="17"/>
          </p:nvPr>
        </p:nvSpPr>
        <p:spPr>
          <a:xfrm>
            <a:off x="457200" y="1921041"/>
            <a:ext cx="8229600" cy="868680"/>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
          <p:cNvSpPr>
            <a:spLocks noGrp="1"/>
          </p:cNvSpPr>
          <p:nvPr>
            <p:ph idx="18"/>
          </p:nvPr>
        </p:nvSpPr>
        <p:spPr>
          <a:xfrm>
            <a:off x="457200" y="2851481"/>
            <a:ext cx="8229600" cy="868680"/>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
          <p:cNvSpPr>
            <a:spLocks noGrp="1"/>
          </p:cNvSpPr>
          <p:nvPr>
            <p:ph idx="19"/>
          </p:nvPr>
        </p:nvSpPr>
        <p:spPr>
          <a:xfrm>
            <a:off x="457200" y="3781921"/>
            <a:ext cx="8229600" cy="868680"/>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
          <p:cNvSpPr>
            <a:spLocks noGrp="1"/>
          </p:cNvSpPr>
          <p:nvPr>
            <p:ph idx="20"/>
          </p:nvPr>
        </p:nvSpPr>
        <p:spPr>
          <a:xfrm>
            <a:off x="457200" y="4712361"/>
            <a:ext cx="8229600" cy="868680"/>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
          <p:cNvSpPr>
            <a:spLocks noGrp="1"/>
          </p:cNvSpPr>
          <p:nvPr>
            <p:ph idx="21"/>
          </p:nvPr>
        </p:nvSpPr>
        <p:spPr>
          <a:xfrm>
            <a:off x="457200" y="5642799"/>
            <a:ext cx="8229600" cy="868680"/>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997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Bar-Two Content">
    <p:spTree>
      <p:nvGrpSpPr>
        <p:cNvPr id="1" name=""/>
        <p:cNvGrpSpPr/>
        <p:nvPr/>
      </p:nvGrpSpPr>
      <p:grpSpPr>
        <a:xfrm>
          <a:off x="0" y="0"/>
          <a:ext cx="0" cy="0"/>
          <a:chOff x="0" y="0"/>
          <a:chExt cx="0" cy="0"/>
        </a:xfrm>
      </p:grpSpPr>
      <p:sp>
        <p:nvSpPr>
          <p:cNvPr id="7" name="Slide Title"/>
          <p:cNvSpPr>
            <a:spLocks noGrp="1"/>
          </p:cNvSpPr>
          <p:nvPr>
            <p:ph type="title"/>
          </p:nvPr>
        </p:nvSpPr>
        <p:spPr>
          <a:xfrm>
            <a:off x="-1" y="228600"/>
            <a:ext cx="9144001"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sz="half" idx="1"/>
          </p:nvPr>
        </p:nvSpPr>
        <p:spPr>
          <a:xfrm>
            <a:off x="457200" y="914400"/>
            <a:ext cx="4038600" cy="5615940"/>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sz="half" idx="2"/>
          </p:nvPr>
        </p:nvSpPr>
        <p:spPr>
          <a:xfrm>
            <a:off x="4648200" y="914400"/>
            <a:ext cx="4038600" cy="5615940"/>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Jump Link"/>
          <p:cNvSpPr>
            <a:spLocks noGrp="1"/>
          </p:cNvSpPr>
          <p:nvPr>
            <p:ph type="body" sz="quarter" idx="12" hasCustomPrompt="1"/>
          </p:nvPr>
        </p:nvSpPr>
        <p:spPr>
          <a:xfrm>
            <a:off x="3817620" y="6529450"/>
            <a:ext cx="1508760" cy="99950"/>
          </a:xfrm>
          <a:prstGeom prst="rect">
            <a:avLst/>
          </a:prstGeom>
        </p:spPr>
        <p:txBody>
          <a:bodyPr lIns="0" tIns="0" rIns="0" bIns="0"/>
          <a:lstStyle>
            <a:lvl1pPr marL="0" indent="0" algn="ctr">
              <a:buNone/>
              <a:defRPr sz="800"/>
            </a:lvl1pPr>
          </a:lstStyle>
          <a:p>
            <a:pPr lvl="0"/>
            <a:r>
              <a:rPr lang="en-US" dirty="0"/>
              <a:t>Jump to long image description(s)</a:t>
            </a:r>
          </a:p>
        </p:txBody>
      </p:sp>
      <p:sp>
        <p:nvSpPr>
          <p:cNvPr id="10"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963470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oBar-Two-Up 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4912202"/>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4912202"/>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Jump Link"/>
          <p:cNvSpPr>
            <a:spLocks noGrp="1"/>
          </p:cNvSpPr>
          <p:nvPr>
            <p:ph type="body" sz="quarter" idx="12" hasCustomPrompt="1"/>
          </p:nvPr>
        </p:nvSpPr>
        <p:spPr>
          <a:xfrm>
            <a:off x="3817620" y="6529450"/>
            <a:ext cx="1508760" cy="99950"/>
          </a:xfrm>
          <a:prstGeom prst="rect">
            <a:avLst/>
          </a:prstGeom>
        </p:spPr>
        <p:txBody>
          <a:bodyPr lIns="0" tIns="0" rIns="0" bIns="0"/>
          <a:lstStyle>
            <a:lvl1pPr marL="0" indent="0" algn="ctr">
              <a:buNone/>
              <a:defRPr sz="800"/>
            </a:lvl1pPr>
          </a:lstStyle>
          <a:p>
            <a:pPr lvl="0"/>
            <a:r>
              <a:rPr lang="en-US" dirty="0"/>
              <a:t>Jump to long image description(s)</a:t>
            </a:r>
          </a:p>
        </p:txBody>
      </p:sp>
      <p:sp>
        <p:nvSpPr>
          <p:cNvPr id="12"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4034206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Bar-4-up_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1752600"/>
          </a:xfrm>
          <a:prstGeom prst="rect">
            <a:avLst/>
          </a:prstGeom>
        </p:spPr>
        <p:txBody>
          <a:bodyPr/>
          <a:lstStyle>
            <a:lvl1pPr>
              <a:spcAft>
                <a:spcPts val="800"/>
              </a:spcAft>
              <a:defRPr sz="2000"/>
            </a:lvl1pPr>
            <a:lvl2pPr>
              <a:spcAft>
                <a:spcPts val="800"/>
              </a:spcAft>
              <a:defRPr sz="1800"/>
            </a:lvl2pPr>
            <a:lvl3pPr>
              <a:spcAft>
                <a:spcPts val="800"/>
              </a:spcAft>
              <a:defRPr sz="1600"/>
            </a:lvl3pPr>
            <a:lvl4pPr>
              <a:spcAft>
                <a:spcPts val="800"/>
              </a:spcAft>
              <a:defRPr sz="1400"/>
            </a:lvl4pPr>
            <a:lvl5pPr>
              <a:spcAft>
                <a:spcPts val="800"/>
              </a:spcAft>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1752600"/>
          </a:xfrm>
          <a:prstGeom prst="rect">
            <a:avLst/>
          </a:prstGeom>
        </p:spPr>
        <p:txBody>
          <a:bodyPr/>
          <a:lstStyle>
            <a:lvl1pPr>
              <a:spcAft>
                <a:spcPts val="800"/>
              </a:spcAft>
              <a:defRPr sz="2000"/>
            </a:lvl1pPr>
            <a:lvl2pPr>
              <a:spcAft>
                <a:spcPts val="800"/>
              </a:spcAft>
              <a:defRPr sz="1800"/>
            </a:lvl2pPr>
            <a:lvl3pPr>
              <a:spcAft>
                <a:spcPts val="800"/>
              </a:spcAft>
              <a:defRPr sz="1600"/>
            </a:lvl3pPr>
            <a:lvl4pPr>
              <a:spcAft>
                <a:spcPts val="800"/>
              </a:spcAft>
              <a:defRPr sz="1400"/>
            </a:lvl4pPr>
            <a:lvl5pPr>
              <a:spcAft>
                <a:spcPts val="800"/>
              </a:spcAft>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Header 3"/>
          <p:cNvSpPr>
            <a:spLocks noGrp="1"/>
          </p:cNvSpPr>
          <p:nvPr>
            <p:ph type="body" sz="quarter" idx="12"/>
          </p:nvPr>
        </p:nvSpPr>
        <p:spPr>
          <a:xfrm>
            <a:off x="457200" y="3581400"/>
            <a:ext cx="4038600" cy="609600"/>
          </a:xfrm>
          <a:prstGeom prst="rect">
            <a:avLst/>
          </a:prstGeom>
        </p:spPr>
        <p:txBody>
          <a:bodyPr anchor="b"/>
          <a:lstStyle>
            <a:lvl1pPr>
              <a:defRPr lang="en-US" sz="20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14" name="Content Placeholder 3"/>
          <p:cNvSpPr>
            <a:spLocks noGrp="1"/>
          </p:cNvSpPr>
          <p:nvPr>
            <p:ph sz="half" idx="14"/>
          </p:nvPr>
        </p:nvSpPr>
        <p:spPr>
          <a:xfrm>
            <a:off x="457200" y="4191000"/>
            <a:ext cx="4040188" cy="1752600"/>
          </a:xfrm>
          <a:prstGeom prst="rect">
            <a:avLst/>
          </a:prstGeom>
        </p:spPr>
        <p:txBody>
          <a:bodyPr/>
          <a:lstStyle>
            <a:lvl1pPr>
              <a:spcAft>
                <a:spcPts val="800"/>
              </a:spcAft>
              <a:defRPr sz="2000"/>
            </a:lvl1pPr>
            <a:lvl2pPr>
              <a:spcAft>
                <a:spcPts val="800"/>
              </a:spcAft>
              <a:defRPr sz="1800"/>
            </a:lvl2pPr>
            <a:lvl3pPr>
              <a:spcAft>
                <a:spcPts val="800"/>
              </a:spcAft>
              <a:defRPr sz="1600"/>
            </a:lvl3pPr>
            <a:lvl4pPr>
              <a:spcAft>
                <a:spcPts val="800"/>
              </a:spcAft>
              <a:defRPr sz="1400"/>
            </a:lvl4pPr>
            <a:lvl5pPr>
              <a:spcAft>
                <a:spcPts val="800"/>
              </a:spcAft>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Header 4"/>
          <p:cNvSpPr>
            <a:spLocks noGrp="1"/>
          </p:cNvSpPr>
          <p:nvPr>
            <p:ph type="body" sz="quarter" idx="13"/>
          </p:nvPr>
        </p:nvSpPr>
        <p:spPr>
          <a:xfrm>
            <a:off x="4648200" y="3581400"/>
            <a:ext cx="4038600" cy="609600"/>
          </a:xfrm>
          <a:prstGeom prst="rect">
            <a:avLst/>
          </a:prstGeom>
        </p:spPr>
        <p:txBody>
          <a:bodyPr anchor="b"/>
          <a:lstStyle>
            <a:lvl1pPr>
              <a:defRPr lang="en-US" sz="20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15" name="Content Placeholder 4"/>
          <p:cNvSpPr>
            <a:spLocks noGrp="1"/>
          </p:cNvSpPr>
          <p:nvPr>
            <p:ph sz="quarter" idx="15"/>
          </p:nvPr>
        </p:nvSpPr>
        <p:spPr>
          <a:xfrm>
            <a:off x="4645025" y="4191000"/>
            <a:ext cx="4041775" cy="1752600"/>
          </a:xfrm>
          <a:prstGeom prst="rect">
            <a:avLst/>
          </a:prstGeom>
        </p:spPr>
        <p:txBody>
          <a:bodyPr/>
          <a:lstStyle>
            <a:lvl1pPr>
              <a:spcAft>
                <a:spcPts val="800"/>
              </a:spcAft>
              <a:defRPr sz="2000"/>
            </a:lvl1pPr>
            <a:lvl2pPr>
              <a:spcAft>
                <a:spcPts val="800"/>
              </a:spcAft>
              <a:defRPr sz="1800"/>
            </a:lvl2pPr>
            <a:lvl3pPr>
              <a:spcAft>
                <a:spcPts val="800"/>
              </a:spcAft>
              <a:defRPr sz="1600"/>
            </a:lvl3pPr>
            <a:lvl4pPr>
              <a:spcAft>
                <a:spcPts val="800"/>
              </a:spcAft>
              <a:defRPr sz="1400"/>
            </a:lvl4pPr>
            <a:lvl5pPr>
              <a:spcAft>
                <a:spcPts val="800"/>
              </a:spcAft>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Jump Link"/>
          <p:cNvSpPr>
            <a:spLocks noGrp="1"/>
          </p:cNvSpPr>
          <p:nvPr>
            <p:ph type="body" sz="quarter" idx="16" hasCustomPrompt="1"/>
          </p:nvPr>
        </p:nvSpPr>
        <p:spPr>
          <a:xfrm>
            <a:off x="3817620" y="5996050"/>
            <a:ext cx="1508760" cy="99950"/>
          </a:xfrm>
          <a:prstGeom prst="rect">
            <a:avLst/>
          </a:prstGeom>
        </p:spPr>
        <p:txBody>
          <a:bodyPr lIns="0" tIns="0" rIns="0" bIns="0"/>
          <a:lstStyle>
            <a:lvl1pPr marL="0" indent="0" algn="ctr">
              <a:buNone/>
              <a:defRPr sz="800"/>
            </a:lvl1pPr>
          </a:lstStyle>
          <a:p>
            <a:pPr lvl="0"/>
            <a:r>
              <a:rPr lang="en-US" dirty="0"/>
              <a:t>Jump to long image description(s)</a:t>
            </a:r>
          </a:p>
        </p:txBody>
      </p:sp>
      <p:sp>
        <p:nvSpPr>
          <p:cNvPr id="16"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80602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Bar-Content with Lef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457201"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457201"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3575050" y="304800"/>
            <a:ext cx="5111751" cy="6179819"/>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2" hasCustomPrompt="1"/>
          </p:nvPr>
        </p:nvSpPr>
        <p:spPr>
          <a:xfrm>
            <a:off x="5445125" y="6488875"/>
            <a:ext cx="1371600" cy="99950"/>
          </a:xfrm>
          <a:prstGeom prst="rect">
            <a:avLst/>
          </a:prstGeom>
        </p:spPr>
        <p:txBody>
          <a:bodyPr lIns="0" tIns="0" rIns="0" bIns="0"/>
          <a:lstStyle>
            <a:lvl1pPr marL="0" indent="0" algn="ctr">
              <a:buNone/>
              <a:defRPr sz="800"/>
            </a:lvl1pPr>
          </a:lstStyle>
          <a:p>
            <a:pPr lvl="0"/>
            <a:r>
              <a:rPr lang="en-US" dirty="0"/>
              <a:t>Jump to long image description</a:t>
            </a:r>
          </a:p>
        </p:txBody>
      </p:sp>
      <p:sp>
        <p:nvSpPr>
          <p:cNvPr id="8"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6475562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gif"/><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2.xml"/><Relationship Id="rId12" Type="http://schemas.openxmlformats.org/officeDocument/2006/relationships/theme" Target="../theme/theme2.xml"/><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 Id="rId9" Type="http://schemas.openxmlformats.org/officeDocument/2006/relationships/slideLayout" Target="../slideLayouts/slideLayout10.xml"/><Relationship Id="rId10"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MH Logo" descr="Logo: McGraw-Hill Educatio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762000" cy="762000"/>
          </a:xfrm>
          <a:prstGeom prst="rect">
            <a:avLst/>
          </a:prstGeom>
        </p:spPr>
      </p:pic>
      <p:pic>
        <p:nvPicPr>
          <p:cNvPr id="2" name="MH Tagline" descr="Tag line: Because learning changes everythi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57775"/>
            <a:ext cx="3371850" cy="476250"/>
          </a:xfrm>
          <a:prstGeom prst="rect">
            <a:avLst/>
          </a:prstGeom>
        </p:spPr>
      </p:pic>
    </p:spTree>
    <p:extLst>
      <p:ext uri="{BB962C8B-B14F-4D97-AF65-F5344CB8AC3E}">
        <p14:creationId xmlns:p14="http://schemas.microsoft.com/office/powerpoint/2010/main" val="1347179007"/>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Copyright" descr="©McGraw-Hill Education"/>
          <p:cNvSpPr txBox="1">
            <a:spLocks/>
          </p:cNvSpPr>
          <p:nvPr userDrawn="1"/>
        </p:nvSpPr>
        <p:spPr>
          <a:xfrm>
            <a:off x="0" y="6705600"/>
            <a:ext cx="1371600" cy="15240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pPr>
            <a:r>
              <a:rPr lang="en-US" dirty="0">
                <a:solidFill>
                  <a:srgbClr val="6A6A6A"/>
                </a:solidFill>
              </a:rPr>
              <a:t>©McGraw-Hill Education.</a:t>
            </a:r>
          </a:p>
        </p:txBody>
      </p:sp>
    </p:spTree>
    <p:extLst>
      <p:ext uri="{BB962C8B-B14F-4D97-AF65-F5344CB8AC3E}">
        <p14:creationId xmlns:p14="http://schemas.microsoft.com/office/powerpoint/2010/main" val="1452782967"/>
      </p:ext>
    </p:extLst>
  </p:cSld>
  <p:clrMap bg1="lt1" tx1="dk1" bg2="lt2" tx2="dk2" accent1="accent1" accent2="accent2" accent3="accent3" accent4="accent4" accent5="accent5" accent6="accent6" hlink="hlink" folHlink="folHlink"/>
  <p:sldLayoutIdLst>
    <p:sldLayoutId id="2147483663" r:id="rId1"/>
    <p:sldLayoutId id="2147483672" r:id="rId2"/>
    <p:sldLayoutId id="2147483673" r:id="rId3"/>
    <p:sldLayoutId id="214748367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jp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7.wmf"/><Relationship Id="rId5" Type="http://schemas.openxmlformats.org/officeDocument/2006/relationships/oleObject" Target="../embeddings/oleObject2.bin"/><Relationship Id="rId6" Type="http://schemas.openxmlformats.org/officeDocument/2006/relationships/image" Target="../media/image8.wmf"/><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5.xml.rels><?xml version="1.0" encoding="UTF-8" standalone="yes"?>
<Relationships xmlns="http://schemas.openxmlformats.org/package/2006/relationships"><Relationship Id="rId11" Type="http://schemas.openxmlformats.org/officeDocument/2006/relationships/oleObject" Target="../embeddings/oleObject7.bin"/><Relationship Id="rId12" Type="http://schemas.openxmlformats.org/officeDocument/2006/relationships/image" Target="../media/image16.wmf"/><Relationship Id="rId1" Type="http://schemas.openxmlformats.org/officeDocument/2006/relationships/vmlDrawing" Target="../drawings/vmlDrawing2.vml"/><Relationship Id="rId2" Type="http://schemas.openxmlformats.org/officeDocument/2006/relationships/slideLayout" Target="../slideLayouts/slideLayout4.xml"/><Relationship Id="rId3" Type="http://schemas.openxmlformats.org/officeDocument/2006/relationships/oleObject" Target="../embeddings/oleObject3.bin"/><Relationship Id="rId4" Type="http://schemas.openxmlformats.org/officeDocument/2006/relationships/image" Target="../media/image12.wmf"/><Relationship Id="rId5" Type="http://schemas.openxmlformats.org/officeDocument/2006/relationships/oleObject" Target="../embeddings/oleObject4.bin"/><Relationship Id="rId6" Type="http://schemas.openxmlformats.org/officeDocument/2006/relationships/image" Target="../media/image13.wmf"/><Relationship Id="rId7" Type="http://schemas.openxmlformats.org/officeDocument/2006/relationships/oleObject" Target="../embeddings/oleObject5.bin"/><Relationship Id="rId8" Type="http://schemas.openxmlformats.org/officeDocument/2006/relationships/image" Target="../media/image14.wmf"/><Relationship Id="rId9" Type="http://schemas.openxmlformats.org/officeDocument/2006/relationships/oleObject" Target="../embeddings/oleObject6.bin"/><Relationship Id="rId10" Type="http://schemas.openxmlformats.org/officeDocument/2006/relationships/image" Target="../media/image15.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20.wmf"/><Relationship Id="rId5" Type="http://schemas.openxmlformats.org/officeDocument/2006/relationships/oleObject" Target="../embeddings/oleObject9.bin"/><Relationship Id="rId6" Type="http://schemas.openxmlformats.org/officeDocument/2006/relationships/image" Target="../media/image21.wmf"/><Relationship Id="rId1" Type="http://schemas.openxmlformats.org/officeDocument/2006/relationships/vmlDrawing" Target="../drawings/vmlDrawing3.vml"/><Relationship Id="rId2"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23.wmf"/><Relationship Id="rId5" Type="http://schemas.openxmlformats.org/officeDocument/2006/relationships/oleObject" Target="../embeddings/oleObject11.bin"/><Relationship Id="rId6" Type="http://schemas.openxmlformats.org/officeDocument/2006/relationships/image" Target="../media/image24.wmf"/><Relationship Id="rId7" Type="http://schemas.openxmlformats.org/officeDocument/2006/relationships/oleObject" Target="../embeddings/oleObject12.bin"/><Relationship Id="rId8" Type="http://schemas.openxmlformats.org/officeDocument/2006/relationships/image" Target="../media/image25.wmf"/><Relationship Id="rId1" Type="http://schemas.openxmlformats.org/officeDocument/2006/relationships/vmlDrawing" Target="../drawings/vmlDrawing4.vml"/><Relationship Id="rId2"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26.wmf"/><Relationship Id="rId5" Type="http://schemas.openxmlformats.org/officeDocument/2006/relationships/image" Target="../media/image27.jp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28.wmf"/><Relationship Id="rId5" Type="http://schemas.openxmlformats.org/officeDocument/2006/relationships/oleObject" Target="../embeddings/oleObject15.bin"/><Relationship Id="rId6" Type="http://schemas.openxmlformats.org/officeDocument/2006/relationships/image" Target="../media/image29.wmf"/><Relationship Id="rId7" Type="http://schemas.openxmlformats.org/officeDocument/2006/relationships/oleObject" Target="../embeddings/oleObject16.bin"/><Relationship Id="rId8" Type="http://schemas.openxmlformats.org/officeDocument/2006/relationships/image" Target="../media/image30.wmf"/><Relationship Id="rId9" Type="http://schemas.openxmlformats.org/officeDocument/2006/relationships/oleObject" Target="../embeddings/oleObject17.bin"/><Relationship Id="rId10" Type="http://schemas.openxmlformats.org/officeDocument/2006/relationships/image" Target="../media/image31.wmf"/><Relationship Id="rId1" Type="http://schemas.openxmlformats.org/officeDocument/2006/relationships/vmlDrawing" Target="../drawings/vmlDrawing6.vml"/><Relationship Id="rId2"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 Id="rId3" Type="http://schemas.openxmlformats.org/officeDocument/2006/relationships/image" Target="../media/image6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g"/><Relationship Id="rId3" Type="http://schemas.openxmlformats.org/officeDocument/2006/relationships/image" Target="../media/image6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g"/><Relationship Id="rId3" Type="http://schemas.openxmlformats.org/officeDocument/2006/relationships/image" Target="../media/image7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g"/><Relationship Id="rId3" Type="http://schemas.openxmlformats.org/officeDocument/2006/relationships/image" Target="../media/image7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g"/><Relationship Id="rId3" Type="http://schemas.openxmlformats.org/officeDocument/2006/relationships/image" Target="../media/image80.jpg"/></Relationships>
</file>

<file path=ppt/slides/_rels/slide65.xml.rels><?xml version="1.0" encoding="UTF-8" standalone="yes"?>
<Relationships xmlns="http://schemas.openxmlformats.org/package/2006/relationships"><Relationship Id="rId3" Type="http://schemas.openxmlformats.org/officeDocument/2006/relationships/image" Target="../media/image81.jpg"/><Relationship Id="rId4" Type="http://schemas.openxmlformats.org/officeDocument/2006/relationships/image" Target="../media/image82.jpg"/><Relationship Id="rId5" Type="http://schemas.openxmlformats.org/officeDocument/2006/relationships/image" Target="../media/image83.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84.wmf"/><Relationship Id="rId5" Type="http://schemas.openxmlformats.org/officeDocument/2006/relationships/oleObject" Target="../embeddings/oleObject19.bin"/><Relationship Id="rId6" Type="http://schemas.openxmlformats.org/officeDocument/2006/relationships/image" Target="../media/image85.wmf"/><Relationship Id="rId7" Type="http://schemas.openxmlformats.org/officeDocument/2006/relationships/oleObject" Target="../embeddings/oleObject20.bin"/><Relationship Id="rId8" Type="http://schemas.openxmlformats.org/officeDocument/2006/relationships/image" Target="../media/image86.wmf"/><Relationship Id="rId1" Type="http://schemas.openxmlformats.org/officeDocument/2006/relationships/vmlDrawing" Target="../drawings/vmlDrawing7.vml"/><Relationship Id="rId2"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g"/></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image" Target="../media/image90.wmf"/><Relationship Id="rId5" Type="http://schemas.openxmlformats.org/officeDocument/2006/relationships/oleObject" Target="../embeddings/oleObject22.bin"/><Relationship Id="rId6" Type="http://schemas.openxmlformats.org/officeDocument/2006/relationships/image" Target="../media/image91.w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g"/></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oleObject" Target="../embeddings/oleObject23.bin"/><Relationship Id="rId5" Type="http://schemas.openxmlformats.org/officeDocument/2006/relationships/image" Target="../media/image94.wmf"/><Relationship Id="rId6" Type="http://schemas.openxmlformats.org/officeDocument/2006/relationships/oleObject" Target="../embeddings/oleObject24.bin"/><Relationship Id="rId7" Type="http://schemas.openxmlformats.org/officeDocument/2006/relationships/image" Target="../media/image95.wmf"/><Relationship Id="rId1" Type="http://schemas.openxmlformats.org/officeDocument/2006/relationships/vmlDrawing" Target="../drawings/vmlDrawing9.vml"/><Relationship Id="rId2"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 Id="rId3" Type="http://schemas.openxmlformats.org/officeDocument/2006/relationships/image" Target="../media/image100.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g"/><Relationship Id="rId3" Type="http://schemas.openxmlformats.org/officeDocument/2006/relationships/image" Target="../media/image102.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eg"/><Relationship Id="rId3" Type="http://schemas.openxmlformats.org/officeDocument/2006/relationships/image" Target="../media/image104.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jpg"/><Relationship Id="rId3" Type="http://schemas.openxmlformats.org/officeDocument/2006/relationships/image" Target="../media/image106.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g"/><Relationship Id="rId3" Type="http://schemas.openxmlformats.org/officeDocument/2006/relationships/image" Target="../media/image108.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g"/><Relationship Id="rId3" Type="http://schemas.openxmlformats.org/officeDocument/2006/relationships/image" Target="../media/image110.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jpg"/><Relationship Id="rId3" Type="http://schemas.openxmlformats.org/officeDocument/2006/relationships/image" Target="../media/image112.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90.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jpeg"/><Relationship Id="rId1" Type="http://schemas.openxmlformats.org/officeDocument/2006/relationships/slideLayout" Target="../slideLayouts/slideLayout2.xml"/><Relationship Id="rId2" Type="http://schemas.openxmlformats.org/officeDocument/2006/relationships/image" Target="../media/image115.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jpg"/><Relationship Id="rId3" Type="http://schemas.openxmlformats.org/officeDocument/2006/relationships/image" Target="../media/image122.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774" y="3286125"/>
            <a:ext cx="5105400" cy="609600"/>
          </a:xfrm>
        </p:spPr>
        <p:txBody>
          <a:bodyPr/>
          <a:lstStyle/>
          <a:p>
            <a:pPr algn="l"/>
            <a:r>
              <a:rPr lang="en-US" altLang="en-US" b="1" dirty="0"/>
              <a:t>Chemistry</a:t>
            </a:r>
            <a:br>
              <a:rPr lang="en-US" altLang="en-US" b="1" dirty="0"/>
            </a:br>
            <a:endParaRPr lang="en-US" dirty="0"/>
          </a:p>
        </p:txBody>
      </p:sp>
      <p:sp>
        <p:nvSpPr>
          <p:cNvPr id="3" name="Text Placeholder 2"/>
          <p:cNvSpPr>
            <a:spLocks noGrp="1"/>
          </p:cNvSpPr>
          <p:nvPr>
            <p:ph type="body" sz="quarter" idx="10"/>
          </p:nvPr>
        </p:nvSpPr>
        <p:spPr>
          <a:xfrm>
            <a:off x="104773" y="3971925"/>
            <a:ext cx="5610225" cy="685800"/>
          </a:xfrm>
        </p:spPr>
        <p:txBody>
          <a:bodyPr/>
          <a:lstStyle/>
          <a:p>
            <a:r>
              <a:rPr lang="en-US" dirty="0"/>
              <a:t>The Molecular Nature of Matter and Change  Eighth Edition</a:t>
            </a:r>
          </a:p>
        </p:txBody>
      </p:sp>
      <p:sp>
        <p:nvSpPr>
          <p:cNvPr id="2055" name="Text Box 9"/>
          <p:cNvSpPr txBox="1">
            <a:spLocks noChangeArrowheads="1"/>
          </p:cNvSpPr>
          <p:nvPr/>
        </p:nvSpPr>
        <p:spPr bwMode="auto">
          <a:xfrm>
            <a:off x="104774" y="5210175"/>
            <a:ext cx="561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50000"/>
              </a:spcBef>
              <a:spcAft>
                <a:spcPct val="0"/>
              </a:spcAft>
              <a:defRPr sz="2400">
                <a:solidFill>
                  <a:schemeClr val="tx1"/>
                </a:solidFill>
                <a:latin typeface="Arial" charset="0"/>
                <a:ea typeface="MS PGothic" pitchFamily="34" charset="-128"/>
              </a:defRPr>
            </a:lvl6pPr>
            <a:lvl7pPr marL="2971800" indent="-228600" eaLnBrk="0" fontAlgn="base" hangingPunct="0">
              <a:spcBef>
                <a:spcPct val="50000"/>
              </a:spcBef>
              <a:spcAft>
                <a:spcPct val="0"/>
              </a:spcAft>
              <a:defRPr sz="2400">
                <a:solidFill>
                  <a:schemeClr val="tx1"/>
                </a:solidFill>
                <a:latin typeface="Arial" charset="0"/>
                <a:ea typeface="MS PGothic" pitchFamily="34" charset="-128"/>
              </a:defRPr>
            </a:lvl7pPr>
            <a:lvl8pPr marL="3429000" indent="-228600" eaLnBrk="0" fontAlgn="base" hangingPunct="0">
              <a:spcBef>
                <a:spcPct val="50000"/>
              </a:spcBef>
              <a:spcAft>
                <a:spcPct val="0"/>
              </a:spcAft>
              <a:defRPr sz="2400">
                <a:solidFill>
                  <a:schemeClr val="tx1"/>
                </a:solidFill>
                <a:latin typeface="Arial" charset="0"/>
                <a:ea typeface="MS PGothic" pitchFamily="34" charset="-128"/>
              </a:defRPr>
            </a:lvl8pPr>
            <a:lvl9pPr marL="3886200" indent="-228600" eaLnBrk="0" fontAlgn="base" hangingPunct="0">
              <a:spcBef>
                <a:spcPct val="50000"/>
              </a:spcBef>
              <a:spcAft>
                <a:spcPct val="0"/>
              </a:spcAft>
              <a:defRPr sz="2400">
                <a:solidFill>
                  <a:schemeClr val="tx1"/>
                </a:solidFill>
                <a:latin typeface="Arial" charset="0"/>
                <a:ea typeface="MS PGothic" pitchFamily="34" charset="-128"/>
              </a:defRPr>
            </a:lvl9pPr>
          </a:lstStyle>
          <a:p>
            <a:pPr eaLnBrk="1" hangingPunct="1">
              <a:spcBef>
                <a:spcPct val="50000"/>
              </a:spcBef>
            </a:pPr>
            <a:r>
              <a:rPr lang="en-US" altLang="en-US" sz="1800" b="1" dirty="0">
                <a:solidFill>
                  <a:prstClr val="black"/>
                </a:solidFill>
                <a:latin typeface="Times New Roman" pitchFamily="18" charset="0"/>
              </a:rPr>
              <a:t>Martin S. Silberberg and Patricia G. Amateis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028" y="372572"/>
            <a:ext cx="3126784" cy="4005593"/>
          </a:xfrm>
          <a:prstGeom prst="rect">
            <a:avLst/>
          </a:prstGeom>
        </p:spPr>
      </p:pic>
    </p:spTree>
    <p:extLst>
      <p:ext uri="{BB962C8B-B14F-4D97-AF65-F5344CB8AC3E}">
        <p14:creationId xmlns:p14="http://schemas.microsoft.com/office/powerpoint/2010/main" val="3567093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Phase Changes And Their Enthalpy Changes</a:t>
            </a:r>
            <a:endParaRPr lang="en-US" dirty="0"/>
          </a:p>
        </p:txBody>
      </p:sp>
      <p:pic>
        <p:nvPicPr>
          <p:cNvPr id="3" name="Picture 2" descr="Fusion (or melting), vaporization, and sublimation are endothermic changes (positive ΔH°), whereas freezing, condensation, and deposition are exothermic changes (negative Δ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2992" y="1436329"/>
            <a:ext cx="5978014" cy="3985343"/>
          </a:xfrm>
          <a:prstGeom prst="rect">
            <a:avLst/>
          </a:prstGeom>
        </p:spPr>
      </p:pic>
      <p:sp>
        <p:nvSpPr>
          <p:cNvPr id="4" name="Content Placeholder 3"/>
          <p:cNvSpPr>
            <a:spLocks noGrp="1"/>
          </p:cNvSpPr>
          <p:nvPr>
            <p:ph idx="1"/>
          </p:nvPr>
        </p:nvSpPr>
        <p:spPr>
          <a:xfrm>
            <a:off x="457200" y="6105524"/>
            <a:ext cx="8229600" cy="447675"/>
          </a:xfrm>
        </p:spPr>
        <p:txBody>
          <a:bodyPr/>
          <a:lstStyle/>
          <a:p>
            <a:pPr marL="0" indent="0">
              <a:buNone/>
            </a:pPr>
            <a:r>
              <a:rPr lang="en-US" b="1" dirty="0"/>
              <a:t>Figure 12.3</a:t>
            </a:r>
          </a:p>
        </p:txBody>
      </p:sp>
    </p:spTree>
    <p:extLst>
      <p:ext uri="{BB962C8B-B14F-4D97-AF65-F5344CB8AC3E}">
        <p14:creationId xmlns:p14="http://schemas.microsoft.com/office/powerpoint/2010/main" val="287002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Semicrystallinity Of A Polymer Chain</a:t>
            </a:r>
            <a:endParaRPr lang="en-US" dirty="0"/>
          </a:p>
        </p:txBody>
      </p:sp>
      <p:pic>
        <p:nvPicPr>
          <p:cNvPr id="5" name="Picture 5" descr="Several crystalline regions have randomly coiled regions between them. Crystalline regions from nearby chains align with those in the main chain."/>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864903" y="1197864"/>
            <a:ext cx="7398319"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57200" y="6118412"/>
            <a:ext cx="8229600" cy="434788"/>
          </a:xfrm>
        </p:spPr>
        <p:txBody>
          <a:bodyPr/>
          <a:lstStyle/>
          <a:p>
            <a:pPr marL="0" indent="0">
              <a:buNone/>
            </a:pPr>
            <a:r>
              <a:rPr lang="en-US" b="1" dirty="0"/>
              <a:t>Figure 12.47</a:t>
            </a:r>
          </a:p>
        </p:txBody>
      </p:sp>
    </p:spTree>
    <p:extLst>
      <p:ext uri="{BB962C8B-B14F-4D97-AF65-F5344CB8AC3E}">
        <p14:creationId xmlns:p14="http://schemas.microsoft.com/office/powerpoint/2010/main" val="79814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The Viscosity Of A Polymer In Aqueous Solution</a:t>
            </a:r>
            <a:endParaRPr lang="en-US" dirty="0"/>
          </a:p>
        </p:txBody>
      </p:sp>
      <p:pic>
        <p:nvPicPr>
          <p:cNvPr id="5" name="Picture 5" descr="A section of a poly(ethylene oxide) chain (left panel) forms H bonds between the lone pairs of the chain’s O atoms and the H atoms of water molecules. A polymer chain forms many H bonds with water molecules that allow the chain to interact with other chains. As the concentration of polymer increases, the viscosity of the solution increas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002363" y="1385585"/>
            <a:ext cx="7139272" cy="464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57200" y="6145306"/>
            <a:ext cx="8229600" cy="407894"/>
          </a:xfrm>
        </p:spPr>
        <p:txBody>
          <a:bodyPr/>
          <a:lstStyle/>
          <a:p>
            <a:pPr marL="0" indent="0">
              <a:buNone/>
            </a:pPr>
            <a:r>
              <a:rPr lang="en-US" b="1" dirty="0"/>
              <a:t>Figure 12.48</a:t>
            </a:r>
          </a:p>
        </p:txBody>
      </p:sp>
    </p:spTree>
    <p:extLst>
      <p:ext uri="{BB962C8B-B14F-4D97-AF65-F5344CB8AC3E}">
        <p14:creationId xmlns:p14="http://schemas.microsoft.com/office/powerpoint/2010/main" val="159269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Some Common Elastomers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761174077"/>
              </p:ext>
            </p:extLst>
          </p:nvPr>
        </p:nvGraphicFramePr>
        <p:xfrm>
          <a:off x="628650" y="1951499"/>
          <a:ext cx="7886700" cy="2324580"/>
        </p:xfrm>
        <a:graphic>
          <a:graphicData uri="http://schemas.openxmlformats.org/drawingml/2006/table">
            <a:tbl>
              <a:tblPr firstRow="1">
                <a:tableStyleId>{5940675A-B579-460E-94D1-54222C63F5DA}</a:tableStyleId>
              </a:tblPr>
              <a:tblGrid>
                <a:gridCol w="2628900">
                  <a:extLst>
                    <a:ext uri="{9D8B030D-6E8A-4147-A177-3AD203B41FA5}">
                      <a16:colId xmlns:a16="http://schemas.microsoft.com/office/drawing/2014/main" xmlns="" val="3070056666"/>
                    </a:ext>
                  </a:extLst>
                </a:gridCol>
                <a:gridCol w="2628900">
                  <a:extLst>
                    <a:ext uri="{9D8B030D-6E8A-4147-A177-3AD203B41FA5}">
                      <a16:colId xmlns:a16="http://schemas.microsoft.com/office/drawing/2014/main" xmlns="" val="684508293"/>
                    </a:ext>
                  </a:extLst>
                </a:gridCol>
                <a:gridCol w="2628900">
                  <a:extLst>
                    <a:ext uri="{9D8B030D-6E8A-4147-A177-3AD203B41FA5}">
                      <a16:colId xmlns:a16="http://schemas.microsoft.com/office/drawing/2014/main" xmlns="" val="1533071884"/>
                    </a:ext>
                  </a:extLst>
                </a:gridCol>
              </a:tblGrid>
              <a:tr h="0">
                <a:tc>
                  <a:txBody>
                    <a:bodyPr/>
                    <a:lstStyle/>
                    <a:p>
                      <a:pPr fontAlgn="base"/>
                      <a:r>
                        <a:rPr lang="en-US" b="1" dirty="0">
                          <a:effectLst/>
                        </a:rPr>
                        <a:t>Name</a:t>
                      </a:r>
                      <a:endParaRPr lang="en-US" b="1" dirty="0">
                        <a:solidFill>
                          <a:srgbClr val="FFFFFF"/>
                        </a:solidFill>
                        <a:effectLst/>
                        <a:latin typeface="inherit"/>
                      </a:endParaRPr>
                    </a:p>
                  </a:txBody>
                  <a:tcPr marL="67866" marR="67866" marT="67866" marB="67866" anchor="ctr"/>
                </a:tc>
                <a:tc>
                  <a:txBody>
                    <a:bodyPr/>
                    <a:lstStyle/>
                    <a:p>
                      <a:pPr algn="ctr" fontAlgn="base"/>
                      <a:r>
                        <a:rPr lang="en-US" b="1" dirty="0">
                          <a:effectLst/>
                        </a:rPr>
                        <a:t>T</a:t>
                      </a:r>
                      <a:r>
                        <a:rPr lang="en-US" b="1" baseline="-25000" dirty="0">
                          <a:effectLst/>
                        </a:rPr>
                        <a:t>g</a:t>
                      </a:r>
                      <a:r>
                        <a:rPr lang="en-US" b="1" dirty="0">
                          <a:effectLst/>
                        </a:rPr>
                        <a:t> (°C)</a:t>
                      </a:r>
                      <a:endParaRPr lang="en-US" b="1" dirty="0">
                        <a:solidFill>
                          <a:srgbClr val="FFFFFF"/>
                        </a:solidFill>
                        <a:effectLst/>
                        <a:latin typeface="inherit"/>
                      </a:endParaRPr>
                    </a:p>
                  </a:txBody>
                  <a:tcPr marL="67866" marR="67866" marT="67866" marB="67866" anchor="ctr"/>
                </a:tc>
                <a:tc>
                  <a:txBody>
                    <a:bodyPr/>
                    <a:lstStyle/>
                    <a:p>
                      <a:pPr fontAlgn="base"/>
                      <a:r>
                        <a:rPr lang="en-US" b="1" dirty="0">
                          <a:effectLst/>
                        </a:rPr>
                        <a:t>           Uses</a:t>
                      </a:r>
                      <a:endParaRPr lang="en-US" b="1" dirty="0">
                        <a:solidFill>
                          <a:srgbClr val="FFFFFF"/>
                        </a:solidFill>
                        <a:effectLst/>
                        <a:latin typeface="inherit"/>
                      </a:endParaRPr>
                    </a:p>
                  </a:txBody>
                  <a:tcPr marL="67866" marR="67866" marT="67866" marB="67866" anchor="ctr"/>
                </a:tc>
                <a:extLst>
                  <a:ext uri="{0D108BD9-81ED-4DB2-BD59-A6C34878D82A}">
                    <a16:rowId xmlns:a16="http://schemas.microsoft.com/office/drawing/2014/main" xmlns="" val="2935422594"/>
                  </a:ext>
                </a:extLst>
              </a:tr>
              <a:tr h="0">
                <a:tc>
                  <a:txBody>
                    <a:bodyPr/>
                    <a:lstStyle/>
                    <a:p>
                      <a:pPr fontAlgn="base"/>
                      <a:r>
                        <a:rPr lang="en-US" dirty="0">
                          <a:effectLst/>
                        </a:rPr>
                        <a:t>Poly(dimethyl siloxane)</a:t>
                      </a:r>
                      <a:endParaRPr lang="en-US" dirty="0">
                        <a:solidFill>
                          <a:srgbClr val="000000"/>
                        </a:solidFill>
                        <a:effectLst/>
                        <a:latin typeface="inherit"/>
                      </a:endParaRPr>
                    </a:p>
                  </a:txBody>
                  <a:tcPr marL="67866" marR="67866" marT="67866" marB="67866" anchor="ctr"/>
                </a:tc>
                <a:tc>
                  <a:txBody>
                    <a:bodyPr/>
                    <a:lstStyle/>
                    <a:p>
                      <a:pPr algn="ctr" fontAlgn="base"/>
                      <a:r>
                        <a:rPr lang="en-US" dirty="0">
                          <a:effectLst/>
                        </a:rPr>
                        <a:t>−123</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Breast implants</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4073173333"/>
                  </a:ext>
                </a:extLst>
              </a:tr>
              <a:tr h="0">
                <a:tc>
                  <a:txBody>
                    <a:bodyPr/>
                    <a:lstStyle/>
                    <a:p>
                      <a:pPr fontAlgn="base"/>
                      <a:r>
                        <a:rPr lang="en-US" dirty="0">
                          <a:effectLst/>
                        </a:rPr>
                        <a:t>Polybutadiene</a:t>
                      </a:r>
                      <a:endParaRPr lang="en-US" dirty="0">
                        <a:solidFill>
                          <a:srgbClr val="000000"/>
                        </a:solidFill>
                        <a:effectLst/>
                        <a:latin typeface="inherit"/>
                      </a:endParaRPr>
                    </a:p>
                  </a:txBody>
                  <a:tcPr marL="67866" marR="67866" marT="67866" marB="67866" anchor="ctr"/>
                </a:tc>
                <a:tc>
                  <a:txBody>
                    <a:bodyPr/>
                    <a:lstStyle/>
                    <a:p>
                      <a:pPr algn="ctr" fontAlgn="base"/>
                      <a:r>
                        <a:rPr lang="en-US" dirty="0">
                          <a:effectLst/>
                        </a:rPr>
                        <a:t>−106</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Rubber bands</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3707884240"/>
                  </a:ext>
                </a:extLst>
              </a:tr>
              <a:tr h="0">
                <a:tc>
                  <a:txBody>
                    <a:bodyPr/>
                    <a:lstStyle/>
                    <a:p>
                      <a:pPr fontAlgn="base"/>
                      <a:r>
                        <a:rPr lang="en-US" dirty="0">
                          <a:effectLst/>
                        </a:rPr>
                        <a:t>Polyisoprene</a:t>
                      </a:r>
                      <a:endParaRPr lang="en-US" dirty="0">
                        <a:solidFill>
                          <a:srgbClr val="000000"/>
                        </a:solidFill>
                        <a:effectLst/>
                        <a:latin typeface="inherit"/>
                      </a:endParaRPr>
                    </a:p>
                  </a:txBody>
                  <a:tcPr marL="67866" marR="67866" marT="67866" marB="67866" anchor="ctr"/>
                </a:tc>
                <a:tc>
                  <a:txBody>
                    <a:bodyPr/>
                    <a:lstStyle/>
                    <a:p>
                      <a:pPr algn="ctr" fontAlgn="base"/>
                      <a:r>
                        <a:rPr lang="en-US" dirty="0">
                          <a:effectLst/>
                        </a:rPr>
                        <a:t>−65</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Surgical gloves</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3395078192"/>
                  </a:ext>
                </a:extLst>
              </a:tr>
              <a:tr h="0">
                <a:tc>
                  <a:txBody>
                    <a:bodyPr/>
                    <a:lstStyle/>
                    <a:p>
                      <a:pPr fontAlgn="base"/>
                      <a:r>
                        <a:rPr lang="en-US" dirty="0">
                          <a:effectLst/>
                        </a:rPr>
                        <a:t>Polychloroprene (neoprene)</a:t>
                      </a:r>
                      <a:endParaRPr lang="en-US" dirty="0">
                        <a:solidFill>
                          <a:srgbClr val="000000"/>
                        </a:solidFill>
                        <a:effectLst/>
                        <a:latin typeface="inherit"/>
                      </a:endParaRPr>
                    </a:p>
                  </a:txBody>
                  <a:tcPr marL="67866" marR="67866" marT="67866" marB="67866" anchor="ctr"/>
                </a:tc>
                <a:tc>
                  <a:txBody>
                    <a:bodyPr/>
                    <a:lstStyle/>
                    <a:p>
                      <a:pPr algn="ctr" fontAlgn="base"/>
                      <a:r>
                        <a:rPr lang="en-US" dirty="0">
                          <a:effectLst/>
                        </a:rPr>
                        <a:t>−43</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Footwear; medical tubing</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111917869"/>
                  </a:ext>
                </a:extLst>
              </a:tr>
            </a:tbl>
          </a:graphicData>
        </a:graphic>
      </p:graphicFrame>
      <p:sp>
        <p:nvSpPr>
          <p:cNvPr id="4" name="Content Placeholder 3"/>
          <p:cNvSpPr>
            <a:spLocks noGrp="1"/>
          </p:cNvSpPr>
          <p:nvPr>
            <p:ph idx="1"/>
          </p:nvPr>
        </p:nvSpPr>
        <p:spPr>
          <a:xfrm>
            <a:off x="457200" y="6131858"/>
            <a:ext cx="8229600" cy="421341"/>
          </a:xfrm>
        </p:spPr>
        <p:txBody>
          <a:bodyPr/>
          <a:lstStyle/>
          <a:p>
            <a:pPr marL="0" indent="0">
              <a:buNone/>
            </a:pPr>
            <a:r>
              <a:rPr lang="en-US" dirty="0"/>
              <a:t> </a:t>
            </a:r>
          </a:p>
        </p:txBody>
      </p:sp>
    </p:spTree>
    <p:extLst>
      <p:ext uri="{BB962C8B-B14F-4D97-AF65-F5344CB8AC3E}">
        <p14:creationId xmlns:p14="http://schemas.microsoft.com/office/powerpoint/2010/main" val="157170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The Colors Of Quantum Dots</a:t>
            </a:r>
            <a:endParaRPr lang="en-US" dirty="0"/>
          </a:p>
        </p:txBody>
      </p:sp>
      <p:pic>
        <p:nvPicPr>
          <p:cNvPr id="5" name="Picture 5" descr="Quantum dots are nanoparticles of a semiconducting material, such as gallium arsenide (GaAs) or gallium selenide (GaSe), that are smaller than 10 nm. Rather than having a band of energy levels, the dot has discrete energy levels, much like a single atom. As in atoms, the energy levels can be studied with spectroscopy; unlike atoms, quantum dots can be modified chemically. When high-energy (short-wavelength) UV light irradiates a suspension of quantum dots, they become excited and emit radiation of lower energy (longer wavelength). Most importantly, the emitted wavelengths depend on the size of the dots: the larger the particles, the longer the wavelength emitted. Thus, the color of the emitted light can be “tuned” by varying the dimensions of the nanoparticles."/>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375185" y="1124712"/>
            <a:ext cx="4383171" cy="338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57200" y="4787152"/>
            <a:ext cx="8229600" cy="1766047"/>
          </a:xfrm>
        </p:spPr>
        <p:txBody>
          <a:bodyPr/>
          <a:lstStyle/>
          <a:p>
            <a:r>
              <a:rPr lang="en-US" altLang="en-US" dirty="0"/>
              <a:t>Quantum dots are nanoparticles of semiconducting materials (e.g., GaAs or GaSe) that are smaller than 10 nm. The smaller the dots, the shorter the emitted wavelength.</a:t>
            </a:r>
          </a:p>
          <a:p>
            <a:pPr marL="0" indent="0">
              <a:buNone/>
            </a:pPr>
            <a:r>
              <a:rPr lang="en-US" b="1" dirty="0"/>
              <a:t>Figure 12.49</a:t>
            </a:r>
          </a:p>
        </p:txBody>
      </p:sp>
      <p:sp>
        <p:nvSpPr>
          <p:cNvPr id="6" name="Text Placeholder 5"/>
          <p:cNvSpPr>
            <a:spLocks noGrp="1"/>
          </p:cNvSpPr>
          <p:nvPr>
            <p:ph type="body" sz="quarter" idx="11"/>
          </p:nvPr>
        </p:nvSpPr>
        <p:spPr/>
        <p:txBody>
          <a:bodyPr/>
          <a:lstStyle/>
          <a:p>
            <a:r>
              <a:rPr lang="en-US" dirty="0"/>
              <a:t>Source: Courtesy of Benoit Dubertret</a:t>
            </a:r>
          </a:p>
        </p:txBody>
      </p:sp>
    </p:spTree>
    <p:extLst>
      <p:ext uri="{BB962C8B-B14F-4D97-AF65-F5344CB8AC3E}">
        <p14:creationId xmlns:p14="http://schemas.microsoft.com/office/powerpoint/2010/main" val="129333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Magnetic Behavior Of A Ferrofluid</a:t>
            </a:r>
            <a:endParaRPr lang="en-US" dirty="0"/>
          </a:p>
        </p:txBody>
      </p:sp>
      <p:pic>
        <p:nvPicPr>
          <p:cNvPr id="5" name="Picture 5" descr="Ferrofluids consist of magnetic nanoparticles (usually magnetite, Fe3O4) dispersed in a viscous fluid. When placed in a magnetic field, the particles align to conform to the shape of the field."/>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656598" y="1381414"/>
            <a:ext cx="5484731" cy="3363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57200" y="5136776"/>
            <a:ext cx="8229600" cy="1416424"/>
          </a:xfrm>
        </p:spPr>
        <p:txBody>
          <a:bodyPr/>
          <a:lstStyle/>
          <a:p>
            <a:r>
              <a:rPr lang="en-US" altLang="en-US" dirty="0"/>
              <a:t>Nanoparticles of magnetite (Fe</a:t>
            </a:r>
            <a:r>
              <a:rPr lang="en-US" altLang="en-US" baseline="-25000" dirty="0"/>
              <a:t>3</a:t>
            </a:r>
            <a:r>
              <a:rPr lang="en-US" altLang="en-US" dirty="0"/>
              <a:t>O</a:t>
            </a:r>
            <a:r>
              <a:rPr lang="en-US" altLang="en-US" baseline="-25000" dirty="0"/>
              <a:t>4</a:t>
            </a:r>
            <a:r>
              <a:rPr lang="en-US" altLang="en-US" dirty="0"/>
              <a:t>) dispersed in a viscous fluid are suspended between the poles of a magnet.</a:t>
            </a:r>
          </a:p>
          <a:p>
            <a:pPr marL="0" indent="0">
              <a:buNone/>
            </a:pPr>
            <a:r>
              <a:rPr lang="en-US" b="1" dirty="0"/>
              <a:t>Figure 12.50</a:t>
            </a:r>
          </a:p>
        </p:txBody>
      </p:sp>
      <p:sp>
        <p:nvSpPr>
          <p:cNvPr id="6" name="Text Placeholder 5"/>
          <p:cNvSpPr>
            <a:spLocks noGrp="1"/>
          </p:cNvSpPr>
          <p:nvPr>
            <p:ph type="body" sz="quarter" idx="11"/>
          </p:nvPr>
        </p:nvSpPr>
        <p:spPr/>
        <p:txBody>
          <a:bodyPr/>
          <a:lstStyle/>
          <a:p>
            <a:r>
              <a:rPr lang="en-US" dirty="0"/>
              <a:t>Source: © &amp; by permission from Ferrotec (USA) Corporation. May not be reproduced without written permission.</a:t>
            </a:r>
          </a:p>
        </p:txBody>
      </p:sp>
    </p:spTree>
    <p:extLst>
      <p:ext uri="{BB962C8B-B14F-4D97-AF65-F5344CB8AC3E}">
        <p14:creationId xmlns:p14="http://schemas.microsoft.com/office/powerpoint/2010/main" val="18645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Driving a Nanocar</a:t>
            </a:r>
            <a:endParaRPr lang="en-US" dirty="0"/>
          </a:p>
        </p:txBody>
      </p:sp>
      <p:pic>
        <p:nvPicPr>
          <p:cNvPr id="5" name="Picture 6" descr="researchers have created nanovalves, nanopropellers, and even a nanocar, complete with a chassis, axles, and buckyball wheels, that is only 4 nm wide and is “driven” on a gold surface under the direction of an atomic force microscope."/>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619206" y="860006"/>
            <a:ext cx="3905587" cy="404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57200" y="4881282"/>
            <a:ext cx="8229600" cy="1671918"/>
          </a:xfrm>
        </p:spPr>
        <p:txBody>
          <a:bodyPr/>
          <a:lstStyle/>
          <a:p>
            <a:r>
              <a:rPr lang="en-US" altLang="en-US" dirty="0"/>
              <a:t>The nanocar, with buckyball wheels, is only 4 nm wide and is </a:t>
            </a:r>
            <a:r>
              <a:rPr lang="ja-JP" altLang="en-US" dirty="0"/>
              <a:t>“</a:t>
            </a:r>
            <a:r>
              <a:rPr lang="en-US" altLang="ja-JP" dirty="0"/>
              <a:t>driven</a:t>
            </a:r>
            <a:r>
              <a:rPr lang="ja-JP" altLang="en-US" dirty="0"/>
              <a:t>”</a:t>
            </a:r>
            <a:r>
              <a:rPr lang="en-US" altLang="ja-JP" dirty="0"/>
              <a:t> on a gold surface under the direction of an atomic force microscope.</a:t>
            </a:r>
            <a:endParaRPr lang="en-US" altLang="en-US" dirty="0"/>
          </a:p>
          <a:p>
            <a:pPr marL="0" indent="0">
              <a:buNone/>
            </a:pPr>
            <a:r>
              <a:rPr lang="en-US" b="1" dirty="0"/>
              <a:t>Figure 12.51</a:t>
            </a:r>
          </a:p>
        </p:txBody>
      </p:sp>
      <p:sp>
        <p:nvSpPr>
          <p:cNvPr id="6" name="Text Placeholder 5"/>
          <p:cNvSpPr>
            <a:spLocks noGrp="1"/>
          </p:cNvSpPr>
          <p:nvPr>
            <p:ph type="body" sz="quarter" idx="11"/>
          </p:nvPr>
        </p:nvSpPr>
        <p:spPr/>
        <p:txBody>
          <a:bodyPr/>
          <a:lstStyle/>
          <a:p>
            <a:r>
              <a:rPr lang="en-US" dirty="0"/>
              <a:t>Source: T. Sasaki/Rice University (Image courtesy of Rice University Office of Media Relations and Information)</a:t>
            </a:r>
          </a:p>
        </p:txBody>
      </p:sp>
    </p:spTree>
    <p:extLst>
      <p:ext uri="{BB962C8B-B14F-4D97-AF65-F5344CB8AC3E}">
        <p14:creationId xmlns:p14="http://schemas.microsoft.com/office/powerpoint/2010/main" val="149948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Quantitative Aspects of Phase Changes</a:t>
            </a:r>
            <a:br>
              <a:rPr lang="en-US" altLang="en-US" b="1" dirty="0"/>
            </a:br>
            <a:endParaRPr lang="en-US" dirty="0"/>
          </a:p>
        </p:txBody>
      </p:sp>
      <p:sp>
        <p:nvSpPr>
          <p:cNvPr id="4" name="Content Placeholder 2"/>
          <p:cNvSpPr>
            <a:spLocks noGrp="1"/>
          </p:cNvSpPr>
          <p:nvPr>
            <p:ph idx="1"/>
          </p:nvPr>
        </p:nvSpPr>
        <p:spPr>
          <a:xfrm>
            <a:off x="457200" y="990601"/>
            <a:ext cx="8229600" cy="1316182"/>
          </a:xfrm>
        </p:spPr>
        <p:txBody>
          <a:bodyPr/>
          <a:lstStyle/>
          <a:p>
            <a:r>
              <a:rPr lang="en-US" altLang="en-US" b="1" i="1" dirty="0"/>
              <a:t>Within a phase</a:t>
            </a:r>
            <a:r>
              <a:rPr lang="en-US" altLang="en-US" dirty="0"/>
              <a:t>, heat flow is accompanied by a </a:t>
            </a:r>
            <a:r>
              <a:rPr lang="en-US" altLang="en-US" b="1" i="1" dirty="0"/>
              <a:t>change in temperature</a:t>
            </a:r>
            <a:r>
              <a:rPr lang="en-US" altLang="en-US" dirty="0"/>
              <a:t>, since the average </a:t>
            </a:r>
            <a:r>
              <a:rPr lang="en-US" altLang="en-US" i="1" dirty="0"/>
              <a:t>E</a:t>
            </a:r>
            <a:r>
              <a:rPr lang="en-US" altLang="en-US" baseline="-25000" dirty="0"/>
              <a:t>k</a:t>
            </a:r>
            <a:r>
              <a:rPr lang="en-US" altLang="en-US" dirty="0"/>
              <a:t> of the particles changes.</a:t>
            </a:r>
          </a:p>
          <a:p>
            <a:pPr lvl="1"/>
            <a:r>
              <a:rPr lang="en-US" altLang="en-US" b="1" i="1" dirty="0">
                <a:cs typeface="Arial" panose="020B0604020202020204" pitchFamily="34" charset="0"/>
              </a:rPr>
              <a:t> </a:t>
            </a:r>
            <a:endParaRPr lang="en-US" dirty="0"/>
          </a:p>
        </p:txBody>
      </p:sp>
      <p:graphicFrame>
        <p:nvGraphicFramePr>
          <p:cNvPr id="7" name="Object 3"/>
          <p:cNvGraphicFramePr>
            <a:graphicFrameLocks noChangeAspect="1"/>
          </p:cNvGraphicFramePr>
          <p:nvPr>
            <p:extLst>
              <p:ext uri="{D42A27DB-BD31-4B8C-83A1-F6EECF244321}">
                <p14:modId xmlns:p14="http://schemas.microsoft.com/office/powerpoint/2010/main" val="3753065452"/>
              </p:ext>
            </p:extLst>
          </p:nvPr>
        </p:nvGraphicFramePr>
        <p:xfrm>
          <a:off x="1271154" y="1849583"/>
          <a:ext cx="4648200" cy="508000"/>
        </p:xfrm>
        <a:graphic>
          <a:graphicData uri="http://schemas.openxmlformats.org/presentationml/2006/ole">
            <mc:AlternateContent xmlns:mc="http://schemas.openxmlformats.org/markup-compatibility/2006">
              <mc:Choice xmlns:v="urn:schemas-microsoft-com:vml" Requires="v">
                <p:oleObj spid="_x0000_s1049" name="Equation" r:id="rId3" imgW="2323800" imgH="253800" progId="Equation.DSMT4">
                  <p:embed/>
                </p:oleObj>
              </mc:Choice>
              <mc:Fallback>
                <p:oleObj name="Equation" r:id="rId3" imgW="2323800" imgH="253800" progId="Equation.DSMT4">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1154" y="1849583"/>
                        <a:ext cx="46482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Content Placeholder 4"/>
          <p:cNvSpPr>
            <a:spLocks noGrp="1"/>
          </p:cNvSpPr>
          <p:nvPr>
            <p:ph idx="17"/>
          </p:nvPr>
        </p:nvSpPr>
        <p:spPr>
          <a:xfrm>
            <a:off x="457200" y="2373462"/>
            <a:ext cx="8229600" cy="1730948"/>
          </a:xfrm>
        </p:spPr>
        <p:txBody>
          <a:bodyPr/>
          <a:lstStyle/>
          <a:p>
            <a:pPr lvl="0"/>
            <a:r>
              <a:rPr lang="en-US" altLang="en-US" b="1" i="1" dirty="0">
                <a:solidFill>
                  <a:prstClr val="black"/>
                </a:solidFill>
              </a:rPr>
              <a:t>During a phase change</a:t>
            </a:r>
            <a:r>
              <a:rPr lang="en-US" altLang="en-US" dirty="0">
                <a:solidFill>
                  <a:prstClr val="black"/>
                </a:solidFill>
              </a:rPr>
              <a:t>, heat flow occurs at </a:t>
            </a:r>
            <a:r>
              <a:rPr lang="en-US" altLang="en-US" b="1" i="1" dirty="0">
                <a:solidFill>
                  <a:prstClr val="black"/>
                </a:solidFill>
              </a:rPr>
              <a:t>constant temperature</a:t>
            </a:r>
            <a:r>
              <a:rPr lang="en-US" altLang="en-US" dirty="0">
                <a:solidFill>
                  <a:prstClr val="black"/>
                </a:solidFill>
              </a:rPr>
              <a:t>, as the average distance between particles changes.</a:t>
            </a:r>
          </a:p>
          <a:p>
            <a:pPr lvl="1"/>
            <a:r>
              <a:rPr lang="en-US" altLang="en-US" b="1" i="1" dirty="0">
                <a:solidFill>
                  <a:prstClr val="black"/>
                </a:solidFill>
              </a:rPr>
              <a:t> </a:t>
            </a:r>
            <a:endParaRPr lang="en-US" altLang="en-US" dirty="0">
              <a:solidFill>
                <a:prstClr val="black"/>
              </a:solidFill>
            </a:endParaRPr>
          </a:p>
        </p:txBody>
      </p:sp>
      <p:graphicFrame>
        <p:nvGraphicFramePr>
          <p:cNvPr id="8" name="Object 5"/>
          <p:cNvGraphicFramePr>
            <a:graphicFrameLocks noChangeAspect="1"/>
          </p:cNvGraphicFramePr>
          <p:nvPr>
            <p:extLst>
              <p:ext uri="{D42A27DB-BD31-4B8C-83A1-F6EECF244321}">
                <p14:modId xmlns:p14="http://schemas.microsoft.com/office/powerpoint/2010/main" val="3824697276"/>
              </p:ext>
            </p:extLst>
          </p:nvPr>
        </p:nvGraphicFramePr>
        <p:xfrm>
          <a:off x="1260763" y="3591791"/>
          <a:ext cx="4648200" cy="508000"/>
        </p:xfrm>
        <a:graphic>
          <a:graphicData uri="http://schemas.openxmlformats.org/presentationml/2006/ole">
            <mc:AlternateContent xmlns:mc="http://schemas.openxmlformats.org/markup-compatibility/2006">
              <mc:Choice xmlns:v="urn:schemas-microsoft-com:vml" Requires="v">
                <p:oleObj spid="_x0000_s1050" name="Equation" r:id="rId5" imgW="2323800" imgH="253800" progId="Equation.DSMT4">
                  <p:embed/>
                </p:oleObj>
              </mc:Choice>
              <mc:Fallback>
                <p:oleObj name="Equation" r:id="rId5" imgW="2323800" imgH="253800" progId="Equation.DSMT4">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0763" y="3591791"/>
                        <a:ext cx="46482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2983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 Heating-cooling Curve For The Conversion Of Gaseous Water To Ice</a:t>
            </a:r>
            <a:endParaRPr lang="en-US" dirty="0"/>
          </a:p>
        </p:txBody>
      </p:sp>
      <p:pic>
        <p:nvPicPr>
          <p:cNvPr id="3" name="Picture 2" descr="A plot of temperature vs. heat released as gaseous water changes to ice is shown, with a molecular-level depiction for each stage. The slopes of the lines in stages 1, 3, and 5 reflect the molar heat capacities of the phases. Although not drawn to scale, the line in stage 2 is longer than the line in stage 4 because ​​ of water is greater than ​​. A plot of temperature vs. heat absorbed starting at −40°C would have the same steps but in reverse ord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489" y="1630858"/>
            <a:ext cx="7525020" cy="4358282"/>
          </a:xfrm>
          <a:prstGeom prst="rect">
            <a:avLst/>
          </a:prstGeom>
        </p:spPr>
      </p:pic>
      <p:sp>
        <p:nvSpPr>
          <p:cNvPr id="4" name="Content Placeholder 3"/>
          <p:cNvSpPr>
            <a:spLocks noGrp="1"/>
          </p:cNvSpPr>
          <p:nvPr>
            <p:ph idx="1"/>
          </p:nvPr>
        </p:nvSpPr>
        <p:spPr>
          <a:xfrm>
            <a:off x="457200" y="6124574"/>
            <a:ext cx="8229600" cy="428625"/>
          </a:xfrm>
        </p:spPr>
        <p:txBody>
          <a:bodyPr/>
          <a:lstStyle/>
          <a:p>
            <a:r>
              <a:rPr lang="en-US" b="1" dirty="0">
                <a:latin typeface="Arial" pitchFamily="34" charset="0"/>
                <a:cs typeface="Arial" pitchFamily="34" charset="0"/>
              </a:rPr>
              <a:t>Neutral</a:t>
            </a:r>
          </a:p>
        </p:txBody>
      </p:sp>
    </p:spTree>
    <p:extLst>
      <p:ext uri="{BB962C8B-B14F-4D97-AF65-F5344CB8AC3E}">
        <p14:creationId xmlns:p14="http://schemas.microsoft.com/office/powerpoint/2010/main" val="387361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12.1 – Problem</a:t>
            </a:r>
            <a:endParaRPr lang="en-US" dirty="0"/>
          </a:p>
        </p:txBody>
      </p:sp>
      <p:sp>
        <p:nvSpPr>
          <p:cNvPr id="3" name="Content Placeholder 2"/>
          <p:cNvSpPr>
            <a:spLocks noGrp="1"/>
          </p:cNvSpPr>
          <p:nvPr>
            <p:ph idx="1"/>
          </p:nvPr>
        </p:nvSpPr>
        <p:spPr/>
        <p:txBody>
          <a:bodyPr/>
          <a:lstStyle/>
          <a:p>
            <a:pPr marL="0" indent="0" algn="ctr">
              <a:buNone/>
            </a:pPr>
            <a:r>
              <a:rPr lang="en-US" b="1" dirty="0"/>
              <a:t>Finding the Heat of a Phase Change Depicted by Molecular Scenes</a:t>
            </a:r>
            <a:endParaRPr lang="en-US" altLang="en-US" b="1" dirty="0"/>
          </a:p>
          <a:p>
            <a:r>
              <a:rPr lang="en-US" altLang="en-US" b="1" dirty="0"/>
              <a:t>PROBLEM:</a:t>
            </a:r>
            <a:r>
              <a:rPr lang="en-US" altLang="en-US" dirty="0"/>
              <a:t> </a:t>
            </a:r>
            <a:r>
              <a:rPr lang="en-US" dirty="0"/>
              <a:t>The scenes below represent a phase change of water. Use values for molar heat capacities and heats of phase changes from the text discussion to find the heat (in kJ) released or absorbed when 24.3 g of H</a:t>
            </a:r>
            <a:r>
              <a:rPr lang="en-US" baseline="-25000" dirty="0"/>
              <a:t>2</a:t>
            </a:r>
            <a:r>
              <a:rPr lang="en-US" dirty="0"/>
              <a:t>O undergoes this change.</a:t>
            </a:r>
            <a:endParaRPr lang="en-US" altLang="en-US" dirty="0"/>
          </a:p>
          <a:p>
            <a:endParaRPr lang="en-US" sz="2000" dirty="0"/>
          </a:p>
        </p:txBody>
      </p:sp>
      <p:pic>
        <p:nvPicPr>
          <p:cNvPr id="4" name="Picture 3" descr="The left scene depicts solid molecules at 85 degrees C. An arrow indicates progression to the right scene, in which molecules move freely in space, at a temperature of 117 degrees C."/>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8110" y="3721223"/>
            <a:ext cx="5607778" cy="2425454"/>
          </a:xfrm>
          <a:prstGeom prst="rect">
            <a:avLst/>
          </a:prstGeom>
        </p:spPr>
      </p:pic>
    </p:spTree>
    <p:extLst>
      <p:ext uri="{BB962C8B-B14F-4D97-AF65-F5344CB8AC3E}">
        <p14:creationId xmlns:p14="http://schemas.microsoft.com/office/powerpoint/2010/main" val="158566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12.1 – Plan</a:t>
            </a:r>
            <a:endParaRPr lang="en-US" dirty="0"/>
          </a:p>
        </p:txBody>
      </p:sp>
      <p:sp>
        <p:nvSpPr>
          <p:cNvPr id="3" name="Content Placeholder 2"/>
          <p:cNvSpPr>
            <a:spLocks noGrp="1"/>
          </p:cNvSpPr>
          <p:nvPr>
            <p:ph idx="1"/>
          </p:nvPr>
        </p:nvSpPr>
        <p:spPr/>
        <p:txBody>
          <a:bodyPr/>
          <a:lstStyle/>
          <a:p>
            <a:r>
              <a:rPr lang="en-US" altLang="en-US" b="1" dirty="0"/>
              <a:t>PLAN:</a:t>
            </a:r>
            <a:r>
              <a:rPr lang="en-US" altLang="en-US" dirty="0"/>
              <a:t> </a:t>
            </a:r>
            <a:r>
              <a:rPr lang="en-US" sz="2000" dirty="0"/>
              <a:t>From the molecular scenes, values given in the text discussion, and the given mass (24.3 g) of water, we have to find the heat that accompanies this change. The scenes show a disorderly, condensed phase at 85.0°C changing to separate molecules at 117°C. Thus, the phase change they depict is vaporization, an endothermic process. The values for molar heat capacities and heats of phase changes are per mole, so we first convert the mass (g) of water to amount (mol). There are three stages: (1) heating the liquid from 85.0°C to 100.°C; (2) converting liquid water at 100.°C to gaseous water at 100.°C; and (3) heating the gas from 100.°C to 117°C.  We add the values of </a:t>
            </a:r>
            <a:r>
              <a:rPr lang="en-US" sz="2000" i="1" dirty="0"/>
              <a:t>q</a:t>
            </a:r>
            <a:r>
              <a:rPr lang="en-US" sz="2000" dirty="0"/>
              <a:t> for these stages to obtain the total heat.</a:t>
            </a:r>
            <a:endParaRPr lang="en-US" altLang="en-US" sz="2000" b="1" dirty="0"/>
          </a:p>
          <a:p>
            <a:endParaRPr lang="en-US" sz="2000" dirty="0"/>
          </a:p>
        </p:txBody>
      </p:sp>
      <p:pic>
        <p:nvPicPr>
          <p:cNvPr id="4" name="Picture 3" descr="The stages of phase change are shown as a graph. There are three stages: (1) heating the liquid from 85.0°C to 100.°C; (2) converting liquid water at 100.°C to gaseous water at 100.°C; and (3) heating the gas from 100.°C to 117°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9658" y="4216580"/>
            <a:ext cx="3624683" cy="2532598"/>
          </a:xfrm>
          <a:prstGeom prst="rect">
            <a:avLst/>
          </a:prstGeom>
        </p:spPr>
      </p:pic>
    </p:spTree>
    <p:extLst>
      <p:ext uri="{BB962C8B-B14F-4D97-AF65-F5344CB8AC3E}">
        <p14:creationId xmlns:p14="http://schemas.microsoft.com/office/powerpoint/2010/main" val="292101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12.1 - Solution</a:t>
            </a:r>
            <a:endParaRPr lang="en-US" dirty="0"/>
          </a:p>
        </p:txBody>
      </p:sp>
      <p:sp>
        <p:nvSpPr>
          <p:cNvPr id="3" name="Content Placeholder 2"/>
          <p:cNvSpPr>
            <a:spLocks noGrp="1"/>
          </p:cNvSpPr>
          <p:nvPr>
            <p:ph idx="1"/>
          </p:nvPr>
        </p:nvSpPr>
        <p:spPr>
          <a:xfrm>
            <a:off x="457200" y="855518"/>
            <a:ext cx="8229600" cy="505692"/>
          </a:xfrm>
        </p:spPr>
        <p:txBody>
          <a:bodyPr/>
          <a:lstStyle/>
          <a:p>
            <a:r>
              <a:rPr lang="en-US" altLang="en-US" b="1" dirty="0"/>
              <a:t>SOLUTION:</a:t>
            </a:r>
            <a:endParaRPr lang="en-US" dirty="0"/>
          </a:p>
        </p:txBody>
      </p:sp>
      <p:graphicFrame>
        <p:nvGraphicFramePr>
          <p:cNvPr id="9" name="Object 3"/>
          <p:cNvGraphicFramePr>
            <a:graphicFrameLocks noChangeAspect="1"/>
          </p:cNvGraphicFramePr>
          <p:nvPr>
            <p:extLst>
              <p:ext uri="{D42A27DB-BD31-4B8C-83A1-F6EECF244321}">
                <p14:modId xmlns:p14="http://schemas.microsoft.com/office/powerpoint/2010/main" val="617209926"/>
              </p:ext>
            </p:extLst>
          </p:nvPr>
        </p:nvGraphicFramePr>
        <p:xfrm>
          <a:off x="852052" y="1312717"/>
          <a:ext cx="6883400" cy="863600"/>
        </p:xfrm>
        <a:graphic>
          <a:graphicData uri="http://schemas.openxmlformats.org/presentationml/2006/ole">
            <mc:AlternateContent xmlns:mc="http://schemas.openxmlformats.org/markup-compatibility/2006">
              <mc:Choice xmlns:v="urn:schemas-microsoft-com:vml" Requires="v">
                <p:oleObj spid="_x0000_s2101" name="Equation" r:id="rId3" imgW="3441600" imgH="431640" progId="Equation.DSMT4">
                  <p:embed/>
                </p:oleObj>
              </mc:Choice>
              <mc:Fallback>
                <p:oleObj name="Equation" r:id="rId3" imgW="3441600" imgH="431640" progId="Equation.DSMT4">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052" y="1312717"/>
                        <a:ext cx="6883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Content Placeholder 4"/>
          <p:cNvSpPr>
            <a:spLocks noGrp="1"/>
          </p:cNvSpPr>
          <p:nvPr>
            <p:ph idx="17"/>
          </p:nvPr>
        </p:nvSpPr>
        <p:spPr>
          <a:xfrm>
            <a:off x="457200" y="2176286"/>
            <a:ext cx="8229600" cy="369487"/>
          </a:xfrm>
        </p:spPr>
        <p:txBody>
          <a:bodyPr/>
          <a:lstStyle/>
          <a:p>
            <a:pPr marL="344488" lvl="0" indent="0">
              <a:buNone/>
            </a:pPr>
            <a:r>
              <a:rPr lang="en-US" altLang="en-US" sz="1600" dirty="0">
                <a:solidFill>
                  <a:prstClr val="black"/>
                </a:solidFill>
              </a:rPr>
              <a:t>For Stage 1:</a:t>
            </a:r>
          </a:p>
        </p:txBody>
      </p:sp>
      <p:graphicFrame>
        <p:nvGraphicFramePr>
          <p:cNvPr id="10" name="Object 5"/>
          <p:cNvGraphicFramePr>
            <a:graphicFrameLocks noChangeAspect="1"/>
          </p:cNvGraphicFramePr>
          <p:nvPr>
            <p:extLst>
              <p:ext uri="{D42A27DB-BD31-4B8C-83A1-F6EECF244321}">
                <p14:modId xmlns:p14="http://schemas.microsoft.com/office/powerpoint/2010/main" val="699801678"/>
              </p:ext>
            </p:extLst>
          </p:nvPr>
        </p:nvGraphicFramePr>
        <p:xfrm>
          <a:off x="897516" y="2544763"/>
          <a:ext cx="4529138" cy="1138237"/>
        </p:xfrm>
        <a:graphic>
          <a:graphicData uri="http://schemas.openxmlformats.org/presentationml/2006/ole">
            <mc:AlternateContent xmlns:mc="http://schemas.openxmlformats.org/markup-compatibility/2006">
              <mc:Choice xmlns:v="urn:schemas-microsoft-com:vml" Requires="v">
                <p:oleObj spid="_x0000_s2102" name="Equation" r:id="rId5" imgW="2831760" imgH="711000" progId="Equation.DSMT4">
                  <p:embed/>
                </p:oleObj>
              </mc:Choice>
              <mc:Fallback>
                <p:oleObj name="Equation" r:id="rId5" imgW="2831760" imgH="711000" progId="Equation.DSMT4">
                  <p:embed/>
                  <p:pic>
                    <p:nvPicPr>
                      <p:cNvPr id="0" name="Object 14"/>
                      <p:cNvPicPr>
                        <a:picLocks noChangeAspect="1" noChangeArrowheads="1"/>
                      </p:cNvPicPr>
                      <p:nvPr/>
                    </p:nvPicPr>
                    <p:blipFill>
                      <a:blip r:embed="rId6"/>
                      <a:srcRect/>
                      <a:stretch>
                        <a:fillRect/>
                      </a:stretch>
                    </p:blipFill>
                    <p:spPr bwMode="auto">
                      <a:xfrm>
                        <a:off x="897516" y="2544763"/>
                        <a:ext cx="4529138"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Content Placeholder 6"/>
          <p:cNvSpPr>
            <a:spLocks noGrp="1"/>
          </p:cNvSpPr>
          <p:nvPr>
            <p:ph idx="18"/>
          </p:nvPr>
        </p:nvSpPr>
        <p:spPr>
          <a:xfrm>
            <a:off x="457200" y="3758876"/>
            <a:ext cx="8229600" cy="345534"/>
          </a:xfrm>
        </p:spPr>
        <p:txBody>
          <a:bodyPr/>
          <a:lstStyle/>
          <a:p>
            <a:pPr marL="344488" lvl="0" indent="0">
              <a:buNone/>
            </a:pPr>
            <a:r>
              <a:rPr lang="en-US" altLang="en-US" sz="1600" dirty="0">
                <a:solidFill>
                  <a:prstClr val="black"/>
                </a:solidFill>
              </a:rPr>
              <a:t>For Stage 2:</a:t>
            </a:r>
          </a:p>
        </p:txBody>
      </p:sp>
      <p:graphicFrame>
        <p:nvGraphicFramePr>
          <p:cNvPr id="11" name="Object 7"/>
          <p:cNvGraphicFramePr>
            <a:graphicFrameLocks noChangeAspect="1"/>
          </p:cNvGraphicFramePr>
          <p:nvPr>
            <p:extLst>
              <p:ext uri="{D42A27DB-BD31-4B8C-83A1-F6EECF244321}">
                <p14:modId xmlns:p14="http://schemas.microsoft.com/office/powerpoint/2010/main" val="2446594583"/>
              </p:ext>
            </p:extLst>
          </p:nvPr>
        </p:nvGraphicFramePr>
        <p:xfrm>
          <a:off x="897516" y="4108450"/>
          <a:ext cx="5038725" cy="446088"/>
        </p:xfrm>
        <a:graphic>
          <a:graphicData uri="http://schemas.openxmlformats.org/presentationml/2006/ole">
            <mc:AlternateContent xmlns:mc="http://schemas.openxmlformats.org/markup-compatibility/2006">
              <mc:Choice xmlns:v="urn:schemas-microsoft-com:vml" Requires="v">
                <p:oleObj spid="_x0000_s2103" name="Equation" r:id="rId7" imgW="3149280" imgH="279360" progId="Equation.DSMT4">
                  <p:embed/>
                </p:oleObj>
              </mc:Choice>
              <mc:Fallback>
                <p:oleObj name="Equation" r:id="rId7" imgW="3149280" imgH="279360" progId="Equation.DSMT4">
                  <p:embed/>
                  <p:pic>
                    <p:nvPicPr>
                      <p:cNvPr id="0" name="Object 16"/>
                      <p:cNvPicPr>
                        <a:picLocks noChangeAspect="1" noChangeArrowheads="1"/>
                      </p:cNvPicPr>
                      <p:nvPr/>
                    </p:nvPicPr>
                    <p:blipFill>
                      <a:blip r:embed="rId8"/>
                      <a:srcRect/>
                      <a:stretch>
                        <a:fillRect/>
                      </a:stretch>
                    </p:blipFill>
                    <p:spPr bwMode="auto">
                      <a:xfrm>
                        <a:off x="897516" y="4108450"/>
                        <a:ext cx="503872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Content Placeholder 8"/>
          <p:cNvSpPr>
            <a:spLocks noGrp="1"/>
          </p:cNvSpPr>
          <p:nvPr>
            <p:ph idx="19"/>
          </p:nvPr>
        </p:nvSpPr>
        <p:spPr>
          <a:xfrm>
            <a:off x="457200" y="4551747"/>
            <a:ext cx="8229600" cy="363153"/>
          </a:xfrm>
        </p:spPr>
        <p:txBody>
          <a:bodyPr/>
          <a:lstStyle/>
          <a:p>
            <a:pPr marL="344488" lvl="0" indent="0">
              <a:buNone/>
            </a:pPr>
            <a:r>
              <a:rPr lang="en-US" altLang="en-US" sz="1600" dirty="0">
                <a:solidFill>
                  <a:prstClr val="black"/>
                </a:solidFill>
              </a:rPr>
              <a:t>For Stage 3:</a:t>
            </a:r>
          </a:p>
        </p:txBody>
      </p:sp>
      <p:graphicFrame>
        <p:nvGraphicFramePr>
          <p:cNvPr id="12" name="Object 9"/>
          <p:cNvGraphicFramePr>
            <a:graphicFrameLocks noChangeAspect="1"/>
          </p:cNvGraphicFramePr>
          <p:nvPr>
            <p:extLst>
              <p:ext uri="{D42A27DB-BD31-4B8C-83A1-F6EECF244321}">
                <p14:modId xmlns:p14="http://schemas.microsoft.com/office/powerpoint/2010/main" val="4220326283"/>
              </p:ext>
            </p:extLst>
          </p:nvPr>
        </p:nvGraphicFramePr>
        <p:xfrm>
          <a:off x="897516" y="4956175"/>
          <a:ext cx="4448175" cy="1136650"/>
        </p:xfrm>
        <a:graphic>
          <a:graphicData uri="http://schemas.openxmlformats.org/presentationml/2006/ole">
            <mc:AlternateContent xmlns:mc="http://schemas.openxmlformats.org/markup-compatibility/2006">
              <mc:Choice xmlns:v="urn:schemas-microsoft-com:vml" Requires="v">
                <p:oleObj spid="_x0000_s2104" name="Equation" r:id="rId9" imgW="2781000" imgH="711000" progId="Equation.DSMT4">
                  <p:embed/>
                </p:oleObj>
              </mc:Choice>
              <mc:Fallback>
                <p:oleObj name="Equation" r:id="rId9" imgW="2781000" imgH="711000" progId="Equation.DSMT4">
                  <p:embed/>
                  <p:pic>
                    <p:nvPicPr>
                      <p:cNvPr id="0" name="Object 17"/>
                      <p:cNvPicPr>
                        <a:picLocks noChangeAspect="1" noChangeArrowheads="1"/>
                      </p:cNvPicPr>
                      <p:nvPr/>
                    </p:nvPicPr>
                    <p:blipFill>
                      <a:blip r:embed="rId10"/>
                      <a:srcRect/>
                      <a:stretch>
                        <a:fillRect/>
                      </a:stretch>
                    </p:blipFill>
                    <p:spPr bwMode="auto">
                      <a:xfrm>
                        <a:off x="897516" y="4956175"/>
                        <a:ext cx="4448175"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0"/>
          <p:cNvGraphicFramePr>
            <a:graphicFrameLocks noChangeAspect="1"/>
          </p:cNvGraphicFramePr>
          <p:nvPr>
            <p:extLst>
              <p:ext uri="{D42A27DB-BD31-4B8C-83A1-F6EECF244321}">
                <p14:modId xmlns:p14="http://schemas.microsoft.com/office/powerpoint/2010/main" val="2042755543"/>
              </p:ext>
            </p:extLst>
          </p:nvPr>
        </p:nvGraphicFramePr>
        <p:xfrm>
          <a:off x="838200" y="6127173"/>
          <a:ext cx="4800600" cy="457200"/>
        </p:xfrm>
        <a:graphic>
          <a:graphicData uri="http://schemas.openxmlformats.org/presentationml/2006/ole">
            <mc:AlternateContent xmlns:mc="http://schemas.openxmlformats.org/markup-compatibility/2006">
              <mc:Choice xmlns:v="urn:schemas-microsoft-com:vml" Requires="v">
                <p:oleObj spid="_x0000_s2105" name="Equation" r:id="rId11" imgW="2400120" imgH="228600" progId="Equation.DSMT4">
                  <p:embed/>
                </p:oleObj>
              </mc:Choice>
              <mc:Fallback>
                <p:oleObj name="Equation" r:id="rId11" imgW="2400120" imgH="228600" progId="Equation.DSMT4">
                  <p:embed/>
                  <p:pic>
                    <p:nvPicPr>
                      <p:cNvPr id="0" name="Object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8200" y="6127173"/>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4889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023"/>
            <a:ext cx="9144000" cy="609600"/>
          </a:xfrm>
        </p:spPr>
        <p:txBody>
          <a:bodyPr/>
          <a:lstStyle/>
          <a:p>
            <a:r>
              <a:rPr lang="en-US" altLang="en-US" b="1" dirty="0"/>
              <a:t>Liquid-gas Equilibrium</a:t>
            </a:r>
            <a:br>
              <a:rPr lang="en-US" altLang="en-US" b="1" dirty="0"/>
            </a:br>
            <a:endParaRPr lang="en-US" dirty="0"/>
          </a:p>
        </p:txBody>
      </p:sp>
      <p:pic>
        <p:nvPicPr>
          <p:cNvPr id="3" name="Picture 2" descr="Molecules leave the surface at a constant rate and the pressure rises.  At equilibrium, the same number of molecules leave and enter the liquid in a given ti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82" y="1042818"/>
            <a:ext cx="3622792" cy="2572088"/>
          </a:xfrm>
          <a:prstGeom prst="rect">
            <a:avLst/>
          </a:prstGeom>
        </p:spPr>
      </p:pic>
      <p:pic>
        <p:nvPicPr>
          <p:cNvPr id="5" name="Picture 4" descr="Pressure increases until, at equilibrium, it is consta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47" y="3678142"/>
            <a:ext cx="3310823" cy="3028950"/>
          </a:xfrm>
          <a:prstGeom prst="rect">
            <a:avLst/>
          </a:prstGeom>
        </p:spPr>
      </p:pic>
      <p:sp>
        <p:nvSpPr>
          <p:cNvPr id="4" name="Content Placeholder 3"/>
          <p:cNvSpPr>
            <a:spLocks noGrp="1"/>
          </p:cNvSpPr>
          <p:nvPr>
            <p:ph idx="1"/>
          </p:nvPr>
        </p:nvSpPr>
        <p:spPr>
          <a:xfrm>
            <a:off x="4829175" y="730623"/>
            <a:ext cx="4181475" cy="5562600"/>
          </a:xfrm>
        </p:spPr>
        <p:txBody>
          <a:bodyPr/>
          <a:lstStyle/>
          <a:p>
            <a:r>
              <a:rPr lang="en-US" altLang="en-US" dirty="0"/>
              <a:t>In a closed flask, the system reaches a state of </a:t>
            </a:r>
            <a:r>
              <a:rPr lang="en-US" altLang="en-US" b="1" i="1" dirty="0"/>
              <a:t>dynamic equilibrium</a:t>
            </a:r>
            <a:r>
              <a:rPr lang="en-US" altLang="en-US" dirty="0"/>
              <a:t>, where molecules are leaving and entering the liquid at the </a:t>
            </a:r>
            <a:r>
              <a:rPr lang="en-US" altLang="en-US" b="1" i="1" dirty="0"/>
              <a:t>same rate</a:t>
            </a:r>
            <a:r>
              <a:rPr lang="en-US" altLang="en-US" dirty="0"/>
              <a:t>.</a:t>
            </a:r>
          </a:p>
          <a:p>
            <a:endParaRPr lang="en-US" altLang="en-US" dirty="0"/>
          </a:p>
          <a:p>
            <a:r>
              <a:rPr lang="en-US" altLang="en-US" dirty="0"/>
              <a:t>The </a:t>
            </a:r>
            <a:r>
              <a:rPr lang="en-US" altLang="en-US" b="1" i="1" dirty="0"/>
              <a:t>vapor pressure</a:t>
            </a:r>
            <a:r>
              <a:rPr lang="en-US" altLang="en-US" dirty="0"/>
              <a:t> is the pressure exerted by the vapor on the liquid. The pressure increases until equilibrium is reached; </a:t>
            </a:r>
            <a:r>
              <a:rPr lang="en-US" altLang="en-US" b="1" dirty="0"/>
              <a:t>at equilibrium the vapor pressure is constant</a:t>
            </a:r>
            <a:r>
              <a:rPr lang="en-US" altLang="en-US" dirty="0"/>
              <a:t>.</a:t>
            </a:r>
          </a:p>
          <a:p>
            <a:pPr marL="0" indent="0">
              <a:buNone/>
            </a:pPr>
            <a:r>
              <a:rPr lang="en-US" altLang="en-US" dirty="0"/>
              <a:t>Figure 12.5</a:t>
            </a:r>
          </a:p>
          <a:p>
            <a:endParaRPr lang="en-US" dirty="0"/>
          </a:p>
        </p:txBody>
      </p:sp>
    </p:spTree>
    <p:extLst>
      <p:ext uri="{BB962C8B-B14F-4D97-AF65-F5344CB8AC3E}">
        <p14:creationId xmlns:p14="http://schemas.microsoft.com/office/powerpoint/2010/main" val="13596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Effect Of Temperature On The Distribution Of Molecular Speeds</a:t>
            </a:r>
            <a:endParaRPr lang="en-US" dirty="0"/>
          </a:p>
        </p:txBody>
      </p:sp>
      <p:pic>
        <p:nvPicPr>
          <p:cNvPr id="3" name="Picture 2" descr="Shown here is the skewed bell-shaped curve of the distribution of molecular speeds. At the higher temperature, T2, more molecules have enough energy to leave the surface. Thus, in general, the higher the temperature is, the higher the vapor press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094" y="1514317"/>
            <a:ext cx="5451811" cy="4692965"/>
          </a:xfrm>
          <a:prstGeom prst="rect">
            <a:avLst/>
          </a:prstGeom>
        </p:spPr>
      </p:pic>
      <p:sp>
        <p:nvSpPr>
          <p:cNvPr id="4" name="Content Placeholder 3"/>
          <p:cNvSpPr>
            <a:spLocks noGrp="1"/>
          </p:cNvSpPr>
          <p:nvPr>
            <p:ph idx="1"/>
          </p:nvPr>
        </p:nvSpPr>
        <p:spPr>
          <a:xfrm>
            <a:off x="457200" y="6172200"/>
            <a:ext cx="8229600" cy="381000"/>
          </a:xfrm>
        </p:spPr>
        <p:txBody>
          <a:bodyPr/>
          <a:lstStyle/>
          <a:p>
            <a:pPr marL="0" indent="0">
              <a:buNone/>
            </a:pPr>
            <a:r>
              <a:rPr lang="en-US" b="1" dirty="0"/>
              <a:t>Figure 12.6</a:t>
            </a:r>
          </a:p>
        </p:txBody>
      </p:sp>
    </p:spTree>
    <p:extLst>
      <p:ext uri="{BB962C8B-B14F-4D97-AF65-F5344CB8AC3E}">
        <p14:creationId xmlns:p14="http://schemas.microsoft.com/office/powerpoint/2010/main" val="289924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Factors Affecting Vapor Pressure</a:t>
            </a:r>
            <a:br>
              <a:rPr lang="en-US" altLang="en-US" b="1" dirty="0"/>
            </a:br>
            <a:endParaRPr lang="en-US" dirty="0"/>
          </a:p>
        </p:txBody>
      </p:sp>
      <p:sp>
        <p:nvSpPr>
          <p:cNvPr id="4" name="Content Placeholder 2"/>
          <p:cNvSpPr>
            <a:spLocks noGrp="1"/>
          </p:cNvSpPr>
          <p:nvPr>
            <p:ph idx="1"/>
          </p:nvPr>
        </p:nvSpPr>
        <p:spPr>
          <a:xfrm>
            <a:off x="457200" y="990601"/>
            <a:ext cx="8229600" cy="1222664"/>
          </a:xfrm>
        </p:spPr>
        <p:txBody>
          <a:bodyPr/>
          <a:lstStyle/>
          <a:p>
            <a:r>
              <a:rPr lang="en-US" altLang="en-US" dirty="0"/>
              <a:t>As temperature </a:t>
            </a:r>
            <a:r>
              <a:rPr lang="en-US" altLang="en-US" b="1" i="1" dirty="0"/>
              <a:t>increases</a:t>
            </a:r>
            <a:r>
              <a:rPr lang="en-US" altLang="en-US" dirty="0"/>
              <a:t>, the fraction of molecules with enough energy to enter the vapor phase </a:t>
            </a:r>
            <a:r>
              <a:rPr lang="en-US" altLang="en-US" b="1" i="1" dirty="0"/>
              <a:t>increases</a:t>
            </a:r>
            <a:r>
              <a:rPr lang="en-US" altLang="en-US" dirty="0"/>
              <a:t>, and the vapor pressure </a:t>
            </a:r>
            <a:r>
              <a:rPr lang="en-US" altLang="en-US" b="1" i="1" dirty="0"/>
              <a:t>increases</a:t>
            </a:r>
            <a:r>
              <a:rPr lang="en-US" altLang="en-US" dirty="0"/>
              <a:t>.</a:t>
            </a:r>
            <a:endParaRPr lang="en-US" dirty="0"/>
          </a:p>
        </p:txBody>
      </p:sp>
      <p:graphicFrame>
        <p:nvGraphicFramePr>
          <p:cNvPr id="7" name="Object 3"/>
          <p:cNvGraphicFramePr>
            <a:graphicFrameLocks noChangeAspect="1"/>
          </p:cNvGraphicFramePr>
          <p:nvPr>
            <p:extLst>
              <p:ext uri="{D42A27DB-BD31-4B8C-83A1-F6EECF244321}">
                <p14:modId xmlns:p14="http://schemas.microsoft.com/office/powerpoint/2010/main" val="1394583542"/>
              </p:ext>
            </p:extLst>
          </p:nvPr>
        </p:nvGraphicFramePr>
        <p:xfrm>
          <a:off x="942109" y="2279072"/>
          <a:ext cx="2768600" cy="406400"/>
        </p:xfrm>
        <a:graphic>
          <a:graphicData uri="http://schemas.openxmlformats.org/presentationml/2006/ole">
            <mc:AlternateContent xmlns:mc="http://schemas.openxmlformats.org/markup-compatibility/2006">
              <mc:Choice xmlns:v="urn:schemas-microsoft-com:vml" Requires="v">
                <p:oleObj spid="_x0000_s3091" name="Equation" r:id="rId3" imgW="1384200" imgH="203040" progId="Equation.DSMT4">
                  <p:embed/>
                </p:oleObj>
              </mc:Choice>
              <mc:Fallback>
                <p:oleObj name="Equation" r:id="rId3" imgW="1384200" imgH="20304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109" y="2279072"/>
                        <a:ext cx="2768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Content Placeholder 4"/>
          <p:cNvSpPr>
            <a:spLocks noGrp="1"/>
          </p:cNvSpPr>
          <p:nvPr>
            <p:ph idx="17"/>
          </p:nvPr>
        </p:nvSpPr>
        <p:spPr>
          <a:xfrm>
            <a:off x="457200" y="2809884"/>
            <a:ext cx="8229600" cy="1180226"/>
          </a:xfrm>
        </p:spPr>
        <p:txBody>
          <a:bodyPr/>
          <a:lstStyle/>
          <a:p>
            <a:pPr lvl="0"/>
            <a:r>
              <a:rPr lang="en-US" altLang="en-US" dirty="0">
                <a:solidFill>
                  <a:prstClr val="black"/>
                </a:solidFill>
              </a:rPr>
              <a:t>The </a:t>
            </a:r>
            <a:r>
              <a:rPr lang="en-US" altLang="en-US" b="1" i="1" dirty="0">
                <a:solidFill>
                  <a:prstClr val="black"/>
                </a:solidFill>
              </a:rPr>
              <a:t>weaker</a:t>
            </a:r>
            <a:r>
              <a:rPr lang="en-US" altLang="en-US" dirty="0">
                <a:solidFill>
                  <a:prstClr val="black"/>
                </a:solidFill>
              </a:rPr>
              <a:t> the intermolecular forces, the </a:t>
            </a:r>
            <a:r>
              <a:rPr lang="en-US" altLang="en-US" b="1" i="1" dirty="0">
                <a:solidFill>
                  <a:prstClr val="black"/>
                </a:solidFill>
              </a:rPr>
              <a:t>more </a:t>
            </a:r>
            <a:r>
              <a:rPr lang="en-US" altLang="en-US" dirty="0">
                <a:solidFill>
                  <a:prstClr val="black"/>
                </a:solidFill>
              </a:rPr>
              <a:t>easily particles enter the vapor phase, and the </a:t>
            </a:r>
            <a:r>
              <a:rPr lang="en-US" altLang="en-US" b="1" i="1" dirty="0">
                <a:solidFill>
                  <a:prstClr val="black"/>
                </a:solidFill>
              </a:rPr>
              <a:t>higher</a:t>
            </a:r>
            <a:r>
              <a:rPr lang="en-US" altLang="en-US" dirty="0">
                <a:solidFill>
                  <a:prstClr val="black"/>
                </a:solidFill>
              </a:rPr>
              <a:t> the vapor pressure.</a:t>
            </a:r>
          </a:p>
        </p:txBody>
      </p:sp>
      <p:graphicFrame>
        <p:nvGraphicFramePr>
          <p:cNvPr id="8" name="Object 5"/>
          <p:cNvGraphicFramePr>
            <a:graphicFrameLocks noChangeAspect="1"/>
          </p:cNvGraphicFramePr>
          <p:nvPr>
            <p:extLst>
              <p:ext uri="{D42A27DB-BD31-4B8C-83A1-F6EECF244321}">
                <p14:modId xmlns:p14="http://schemas.microsoft.com/office/powerpoint/2010/main" val="1015479253"/>
              </p:ext>
            </p:extLst>
          </p:nvPr>
        </p:nvGraphicFramePr>
        <p:xfrm>
          <a:off x="987137" y="4142509"/>
          <a:ext cx="3454400" cy="406400"/>
        </p:xfrm>
        <a:graphic>
          <a:graphicData uri="http://schemas.openxmlformats.org/presentationml/2006/ole">
            <mc:AlternateContent xmlns:mc="http://schemas.openxmlformats.org/markup-compatibility/2006">
              <mc:Choice xmlns:v="urn:schemas-microsoft-com:vml" Requires="v">
                <p:oleObj spid="_x0000_s3092" name="Equation" r:id="rId5" imgW="1726920" imgH="203040" progId="Equation.DSMT4">
                  <p:embed/>
                </p:oleObj>
              </mc:Choice>
              <mc:Fallback>
                <p:oleObj name="Equation" r:id="rId5" imgW="1726920" imgH="203040" progId="Equation.DSMT4">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137" y="4142509"/>
                        <a:ext cx="3454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7792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Vapor Pressure As A Function Of Temperature And Intermolecular Forces</a:t>
            </a:r>
            <a:br>
              <a:rPr lang="en-US" altLang="en-US" b="1" dirty="0"/>
            </a:br>
            <a:endParaRPr lang="en-US" dirty="0"/>
          </a:p>
        </p:txBody>
      </p:sp>
      <p:pic>
        <p:nvPicPr>
          <p:cNvPr id="3" name="Picture 2" descr="The displayed graph shows the vapor pressure of three liquids as a function of temperature.&#10;The effect of temperature is seen in the steeper rise as the temperature increases.&#10;The effect of intermolecular forces is seen in the values of the vapor pressure, the short, horizontal dashed lines intersecting the vertical (pressure) axis at a given temperature (vertical dashed line at 20°C): the intermolecular forces in diethyl ether (highest vapor pressure) are weaker than those in ethanol, which are weaker than those in water (lowest vapor press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45" y="1472878"/>
            <a:ext cx="3689460" cy="5106044"/>
          </a:xfrm>
          <a:prstGeom prst="rect">
            <a:avLst/>
          </a:prstGeom>
        </p:spPr>
      </p:pic>
      <p:sp>
        <p:nvSpPr>
          <p:cNvPr id="4" name="Content Placeholder 3"/>
          <p:cNvSpPr>
            <a:spLocks noGrp="1"/>
          </p:cNvSpPr>
          <p:nvPr>
            <p:ph idx="1"/>
          </p:nvPr>
        </p:nvSpPr>
        <p:spPr>
          <a:xfrm>
            <a:off x="4019550" y="1647824"/>
            <a:ext cx="4667250" cy="4905375"/>
          </a:xfrm>
        </p:spPr>
        <p:txBody>
          <a:bodyPr/>
          <a:lstStyle/>
          <a:p>
            <a:r>
              <a:rPr lang="en-US" altLang="en-US" dirty="0"/>
              <a:t>Vapor pressure </a:t>
            </a:r>
            <a:r>
              <a:rPr lang="en-US" altLang="en-US" b="1" i="1" dirty="0"/>
              <a:t>increases</a:t>
            </a:r>
            <a:r>
              <a:rPr lang="en-US" altLang="en-US" dirty="0"/>
              <a:t> as temperature </a:t>
            </a:r>
            <a:r>
              <a:rPr lang="en-US" altLang="en-US" b="1" i="1" dirty="0"/>
              <a:t>increases</a:t>
            </a:r>
            <a:r>
              <a:rPr lang="en-US" altLang="en-US" dirty="0"/>
              <a:t>.</a:t>
            </a:r>
          </a:p>
          <a:p>
            <a:endParaRPr lang="en-US" altLang="en-US" dirty="0"/>
          </a:p>
          <a:p>
            <a:endParaRPr lang="en-US" altLang="en-US" dirty="0"/>
          </a:p>
          <a:p>
            <a:pPr marL="0" indent="0">
              <a:buNone/>
            </a:pPr>
            <a:endParaRPr lang="en-US" altLang="en-US" dirty="0"/>
          </a:p>
          <a:p>
            <a:r>
              <a:rPr lang="en-US" altLang="en-US" dirty="0"/>
              <a:t>Vapor pressure </a:t>
            </a:r>
            <a:r>
              <a:rPr lang="en-US" altLang="en-US" b="1" i="1" dirty="0"/>
              <a:t>decreases</a:t>
            </a:r>
            <a:r>
              <a:rPr lang="en-US" altLang="en-US" dirty="0"/>
              <a:t> as the strength of the intermolecular forces </a:t>
            </a:r>
            <a:r>
              <a:rPr lang="en-US" altLang="en-US" b="1" i="1" dirty="0"/>
              <a:t>increases</a:t>
            </a:r>
            <a:r>
              <a:rPr lang="en-US" altLang="en-US" dirty="0"/>
              <a:t>.</a:t>
            </a:r>
          </a:p>
          <a:p>
            <a:endParaRPr lang="en-US" altLang="en-US" dirty="0"/>
          </a:p>
          <a:p>
            <a:pPr marL="0" indent="0">
              <a:buNone/>
            </a:pPr>
            <a:r>
              <a:rPr lang="en-US" altLang="en-US" b="1" dirty="0"/>
              <a:t>Figure 12.7</a:t>
            </a:r>
          </a:p>
          <a:p>
            <a:endParaRPr lang="en-US" dirty="0"/>
          </a:p>
        </p:txBody>
      </p:sp>
    </p:spTree>
    <p:extLst>
      <p:ext uri="{BB962C8B-B14F-4D97-AF65-F5344CB8AC3E}">
        <p14:creationId xmlns:p14="http://schemas.microsoft.com/office/powerpoint/2010/main" val="94799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50000"/>
              </a:spcBef>
            </a:pPr>
            <a:r>
              <a:rPr lang="en-US" altLang="en-US" b="1" dirty="0"/>
              <a:t>Intermolecular Forces:  </a:t>
            </a:r>
            <a:br>
              <a:rPr lang="en-US" altLang="en-US" b="1" dirty="0"/>
            </a:br>
            <a:r>
              <a:rPr lang="en-US" altLang="en-US" b="1" dirty="0"/>
              <a:t>Liquids, Solids, and Phase Changes</a:t>
            </a:r>
            <a:br>
              <a:rPr lang="en-US" altLang="en-US" b="1" dirty="0"/>
            </a:br>
            <a:endParaRPr lang="en-US" dirty="0"/>
          </a:p>
        </p:txBody>
      </p:sp>
      <p:sp>
        <p:nvSpPr>
          <p:cNvPr id="3" name="Content Placeholder 2"/>
          <p:cNvSpPr>
            <a:spLocks noGrp="1"/>
          </p:cNvSpPr>
          <p:nvPr>
            <p:ph idx="1"/>
          </p:nvPr>
        </p:nvSpPr>
        <p:spPr>
          <a:xfrm>
            <a:off x="457200" y="1673000"/>
            <a:ext cx="8229600" cy="5562600"/>
          </a:xfrm>
        </p:spPr>
        <p:txBody>
          <a:bodyPr/>
          <a:lstStyle/>
          <a:p>
            <a:pPr>
              <a:spcBef>
                <a:spcPts val="0"/>
              </a:spcBef>
            </a:pPr>
            <a:r>
              <a:rPr lang="en-US" altLang="en-US" b="1" dirty="0"/>
              <a:t>12.1  	An Overview of Physical States and Phase Changes</a:t>
            </a:r>
          </a:p>
          <a:p>
            <a:pPr>
              <a:spcBef>
                <a:spcPts val="0"/>
              </a:spcBef>
            </a:pPr>
            <a:r>
              <a:rPr lang="en-US" altLang="en-US" b="1" dirty="0"/>
              <a:t>12.2  	Quantitative Aspects of Phase Changes</a:t>
            </a:r>
          </a:p>
          <a:p>
            <a:pPr>
              <a:spcBef>
                <a:spcPts val="0"/>
              </a:spcBef>
            </a:pPr>
            <a:r>
              <a:rPr lang="en-US" altLang="en-US" b="1" dirty="0"/>
              <a:t>12.3  	Types of Intermolecular Forces</a:t>
            </a:r>
          </a:p>
          <a:p>
            <a:pPr>
              <a:spcBef>
                <a:spcPts val="0"/>
              </a:spcBef>
            </a:pPr>
            <a:r>
              <a:rPr lang="en-US" altLang="en-US" b="1" dirty="0"/>
              <a:t>12.4  	Properties of the Liquid State</a:t>
            </a:r>
          </a:p>
          <a:p>
            <a:pPr>
              <a:spcBef>
                <a:spcPts val="0"/>
              </a:spcBef>
            </a:pPr>
            <a:r>
              <a:rPr lang="en-US" altLang="en-US" b="1" dirty="0"/>
              <a:t>12.5  	The Uniqueness of Water</a:t>
            </a:r>
          </a:p>
          <a:p>
            <a:pPr>
              <a:spcBef>
                <a:spcPts val="0"/>
              </a:spcBef>
            </a:pPr>
            <a:r>
              <a:rPr lang="en-US" altLang="en-US" b="1" dirty="0"/>
              <a:t>12.6  	The Solid State:  Structure, Properties, and Bonding</a:t>
            </a:r>
          </a:p>
          <a:p>
            <a:pPr>
              <a:spcBef>
                <a:spcPts val="0"/>
              </a:spcBef>
            </a:pPr>
            <a:r>
              <a:rPr lang="en-US" altLang="en-US" b="1" dirty="0"/>
              <a:t>12.7  	Advanced Materials</a:t>
            </a:r>
          </a:p>
          <a:p>
            <a:pPr>
              <a:spcBef>
                <a:spcPts val="0"/>
              </a:spcBef>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The Clausius-Clapeyron Equation</a:t>
            </a:r>
            <a:br>
              <a:rPr lang="en-US" altLang="en-US" b="1" dirty="0"/>
            </a:br>
            <a:endParaRPr lang="en-US" dirty="0"/>
          </a:p>
        </p:txBody>
      </p:sp>
      <p:sp>
        <p:nvSpPr>
          <p:cNvPr id="4" name="Content Placeholder 3"/>
          <p:cNvSpPr>
            <a:spLocks noGrp="1"/>
          </p:cNvSpPr>
          <p:nvPr>
            <p:ph idx="1"/>
          </p:nvPr>
        </p:nvSpPr>
        <p:spPr>
          <a:xfrm>
            <a:off x="457200" y="990601"/>
            <a:ext cx="8229600" cy="520700"/>
          </a:xfrm>
        </p:spPr>
        <p:txBody>
          <a:bodyPr/>
          <a:lstStyle/>
          <a:p>
            <a:r>
              <a:rPr lang="en-US" altLang="en-US" dirty="0"/>
              <a:t>This equation relates vapor pressure to temperature.</a:t>
            </a:r>
            <a:endParaRPr lang="en-US" dirty="0"/>
          </a:p>
        </p:txBody>
      </p:sp>
      <p:sp>
        <p:nvSpPr>
          <p:cNvPr id="6" name="Content Placeholder 5"/>
          <p:cNvSpPr>
            <a:spLocks noGrp="1"/>
          </p:cNvSpPr>
          <p:nvPr>
            <p:ph idx="17"/>
          </p:nvPr>
        </p:nvSpPr>
        <p:spPr>
          <a:xfrm>
            <a:off x="457200" y="2387331"/>
            <a:ext cx="8229600" cy="838470"/>
          </a:xfrm>
        </p:spPr>
        <p:txBody>
          <a:bodyPr/>
          <a:lstStyle/>
          <a:p>
            <a:pPr lvl="0"/>
            <a:r>
              <a:rPr lang="en-US" altLang="en-US" dirty="0">
                <a:solidFill>
                  <a:prstClr val="black"/>
                </a:solidFill>
              </a:rPr>
              <a:t>The two-point form is used when the vapor pressures at two different temperatures are known.</a:t>
            </a:r>
          </a:p>
        </p:txBody>
      </p:sp>
      <p:graphicFrame>
        <p:nvGraphicFramePr>
          <p:cNvPr id="7" name="Object 6"/>
          <p:cNvGraphicFramePr>
            <a:graphicFrameLocks noChangeAspect="1"/>
          </p:cNvGraphicFramePr>
          <p:nvPr>
            <p:extLst>
              <p:ext uri="{D42A27DB-BD31-4B8C-83A1-F6EECF244321}">
                <p14:modId xmlns:p14="http://schemas.microsoft.com/office/powerpoint/2010/main" val="3146186863"/>
              </p:ext>
            </p:extLst>
          </p:nvPr>
        </p:nvGraphicFramePr>
        <p:xfrm>
          <a:off x="850900" y="1473200"/>
          <a:ext cx="2895600" cy="889000"/>
        </p:xfrm>
        <a:graphic>
          <a:graphicData uri="http://schemas.openxmlformats.org/presentationml/2006/ole">
            <mc:AlternateContent xmlns:mc="http://schemas.openxmlformats.org/markup-compatibility/2006">
              <mc:Choice xmlns:v="urn:schemas-microsoft-com:vml" Requires="v">
                <p:oleObj spid="_x0000_s4120" name="Equation" r:id="rId3" imgW="1447560" imgH="444240" progId="Equation.DSMT4">
                  <p:embed/>
                </p:oleObj>
              </mc:Choice>
              <mc:Fallback>
                <p:oleObj name="Equation" r:id="rId3" imgW="1447560" imgH="444240"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900" y="1473200"/>
                        <a:ext cx="28956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56333175"/>
              </p:ext>
            </p:extLst>
          </p:nvPr>
        </p:nvGraphicFramePr>
        <p:xfrm>
          <a:off x="850900" y="3314700"/>
          <a:ext cx="3200400" cy="965200"/>
        </p:xfrm>
        <a:graphic>
          <a:graphicData uri="http://schemas.openxmlformats.org/presentationml/2006/ole">
            <mc:AlternateContent xmlns:mc="http://schemas.openxmlformats.org/markup-compatibility/2006">
              <mc:Choice xmlns:v="urn:schemas-microsoft-com:vml" Requires="v">
                <p:oleObj spid="_x0000_s4121" name="Equation" r:id="rId5" imgW="1600200" imgH="482400" progId="Equation.DSMT4">
                  <p:embed/>
                </p:oleObj>
              </mc:Choice>
              <mc:Fallback>
                <p:oleObj name="Equation" r:id="rId5" imgW="1600200" imgH="482400" progId="Equation.DSMT4">
                  <p:embed/>
                  <p:pic>
                    <p:nvPicPr>
                      <p:cNvPr id="0" name="Object 6"/>
                      <p:cNvPicPr>
                        <a:picLocks noChangeAspect="1" noChangeArrowheads="1"/>
                      </p:cNvPicPr>
                      <p:nvPr/>
                    </p:nvPicPr>
                    <p:blipFill>
                      <a:blip r:embed="rId6"/>
                      <a:srcRect/>
                      <a:stretch>
                        <a:fillRect/>
                      </a:stretch>
                    </p:blipFill>
                    <p:spPr bwMode="auto">
                      <a:xfrm>
                        <a:off x="850900" y="3314700"/>
                        <a:ext cx="32004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394218227"/>
              </p:ext>
            </p:extLst>
          </p:nvPr>
        </p:nvGraphicFramePr>
        <p:xfrm>
          <a:off x="850900" y="4419600"/>
          <a:ext cx="2413000" cy="355600"/>
        </p:xfrm>
        <a:graphic>
          <a:graphicData uri="http://schemas.openxmlformats.org/presentationml/2006/ole">
            <mc:AlternateContent xmlns:mc="http://schemas.openxmlformats.org/markup-compatibility/2006">
              <mc:Choice xmlns:v="urn:schemas-microsoft-com:vml" Requires="v">
                <p:oleObj spid="_x0000_s4122" name="Equation" r:id="rId7" imgW="1206360" imgH="177480" progId="Equation.DSMT4">
                  <p:embed/>
                </p:oleObj>
              </mc:Choice>
              <mc:Fallback>
                <p:oleObj name="Equation" r:id="rId7" imgW="1206360" imgH="177480" progId="Equation.DSMT4">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900" y="4419600"/>
                        <a:ext cx="24130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2294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Linear Plots Of The Relationship Between Vapor Pressure And Temperature</a:t>
            </a:r>
            <a:r>
              <a:rPr lang="en-US" altLang="en-US" baseline="-25000" dirty="0">
                <a:latin typeface="Times New Roman" panose="02020603050405020304" pitchFamily="18" charset="0"/>
              </a:rPr>
              <a:t> </a:t>
            </a:r>
            <a:r>
              <a:rPr lang="en-US" altLang="en-US" b="1" dirty="0"/>
              <a:t/>
            </a:r>
            <a:br>
              <a:rPr lang="en-US" altLang="en-US" b="1" dirty="0"/>
            </a:br>
            <a:endParaRPr lang="en-US" dirty="0"/>
          </a:p>
        </p:txBody>
      </p:sp>
      <p:graphicFrame>
        <p:nvGraphicFramePr>
          <p:cNvPr id="5" name="Object 2"/>
          <p:cNvGraphicFramePr>
            <a:graphicFrameLocks noChangeAspect="1"/>
          </p:cNvGraphicFramePr>
          <p:nvPr>
            <p:extLst>
              <p:ext uri="{D42A27DB-BD31-4B8C-83A1-F6EECF244321}">
                <p14:modId xmlns:p14="http://schemas.microsoft.com/office/powerpoint/2010/main" val="179262259"/>
              </p:ext>
            </p:extLst>
          </p:nvPr>
        </p:nvGraphicFramePr>
        <p:xfrm>
          <a:off x="330200" y="4583095"/>
          <a:ext cx="2475900" cy="1047600"/>
        </p:xfrm>
        <a:graphic>
          <a:graphicData uri="http://schemas.openxmlformats.org/presentationml/2006/ole">
            <mc:AlternateContent xmlns:mc="http://schemas.openxmlformats.org/markup-compatibility/2006">
              <mc:Choice xmlns:v="urn:schemas-microsoft-com:vml" Requires="v">
                <p:oleObj spid="_x0000_s5130" name="Equation" r:id="rId3" imgW="990360" imgH="419040" progId="Equation.DSMT4">
                  <p:embed/>
                </p:oleObj>
              </mc:Choice>
              <mc:Fallback>
                <p:oleObj name="Equation" r:id="rId3" imgW="990360" imgH="419040" progId="Equation.DSMT4">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4583095"/>
                        <a:ext cx="2475900" cy="104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Picture 3" descr="A plot of ln P vs. 1/T gives a straight line, as shown for diethyl ether and water.  The slope is steeper for water because its ΔHvap is great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4138" y="1687108"/>
            <a:ext cx="3991663" cy="3848487"/>
          </a:xfrm>
          <a:prstGeom prst="rect">
            <a:avLst/>
          </a:prstGeom>
        </p:spPr>
      </p:pic>
      <p:sp>
        <p:nvSpPr>
          <p:cNvPr id="4" name="Content Placeholder 4"/>
          <p:cNvSpPr>
            <a:spLocks noGrp="1"/>
          </p:cNvSpPr>
          <p:nvPr>
            <p:ph idx="1"/>
          </p:nvPr>
        </p:nvSpPr>
        <p:spPr>
          <a:xfrm>
            <a:off x="133350" y="6149975"/>
            <a:ext cx="8553449" cy="504825"/>
          </a:xfrm>
        </p:spPr>
        <p:txBody>
          <a:bodyPr/>
          <a:lstStyle/>
          <a:p>
            <a:pPr marL="0" indent="0">
              <a:buNone/>
            </a:pPr>
            <a:r>
              <a:rPr lang="en-US" b="1" dirty="0"/>
              <a:t>Figure 12.8</a:t>
            </a:r>
          </a:p>
        </p:txBody>
      </p:sp>
    </p:spTree>
    <p:extLst>
      <p:ext uri="{BB962C8B-B14F-4D97-AF65-F5344CB8AC3E}">
        <p14:creationId xmlns:p14="http://schemas.microsoft.com/office/powerpoint/2010/main" val="292252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12.2 – Problem and Plan</a:t>
            </a:r>
            <a:endParaRPr lang="en-US" dirty="0"/>
          </a:p>
        </p:txBody>
      </p:sp>
      <p:sp>
        <p:nvSpPr>
          <p:cNvPr id="3" name="Content Placeholder 2"/>
          <p:cNvSpPr>
            <a:spLocks noGrp="1"/>
          </p:cNvSpPr>
          <p:nvPr>
            <p:ph idx="1"/>
          </p:nvPr>
        </p:nvSpPr>
        <p:spPr/>
        <p:txBody>
          <a:bodyPr/>
          <a:lstStyle/>
          <a:p>
            <a:pPr marL="0" indent="0" algn="ctr">
              <a:buNone/>
            </a:pPr>
            <a:r>
              <a:rPr lang="en-US" b="1" dirty="0"/>
              <a:t>Applying the Clausius-Clapeyron Equation</a:t>
            </a:r>
            <a:endParaRPr lang="en-US" altLang="en-US" b="1" dirty="0"/>
          </a:p>
          <a:p>
            <a:r>
              <a:rPr lang="en-US" altLang="en-US" b="1" dirty="0"/>
              <a:t>PROBLEM:</a:t>
            </a:r>
            <a:r>
              <a:rPr lang="en-US" altLang="en-US" dirty="0"/>
              <a:t> </a:t>
            </a:r>
            <a:r>
              <a:rPr lang="en-US" dirty="0"/>
              <a:t>The vapor pressure of ethanol is 115 torr at 34.9°C. If Δ</a:t>
            </a:r>
            <a:r>
              <a:rPr lang="en-US" i="1" dirty="0"/>
              <a:t>H</a:t>
            </a:r>
            <a:r>
              <a:rPr lang="en-US" baseline="-25000" dirty="0"/>
              <a:t>vap</a:t>
            </a:r>
            <a:r>
              <a:rPr lang="en-US" dirty="0"/>
              <a:t> of ethanol is 38.6 kJ/mol, calculate the temperature (in °C) when the vapor pressure is 760 torr.</a:t>
            </a:r>
            <a:endParaRPr lang="en-US" altLang="en-US" dirty="0"/>
          </a:p>
          <a:p>
            <a:r>
              <a:rPr lang="en-US" altLang="en-US" b="1" dirty="0"/>
              <a:t>PLAN:</a:t>
            </a:r>
            <a:r>
              <a:rPr lang="en-US" altLang="en-US" dirty="0"/>
              <a:t> </a:t>
            </a:r>
            <a:r>
              <a:rPr lang="en-US" dirty="0"/>
              <a:t>We are given Δ</a:t>
            </a:r>
            <a:r>
              <a:rPr lang="en-US" i="1" dirty="0"/>
              <a:t>H</a:t>
            </a:r>
            <a:r>
              <a:rPr lang="en-US" baseline="-25000" dirty="0"/>
              <a:t>vap</a:t>
            </a:r>
            <a:r>
              <a:rPr lang="en-US" dirty="0"/>
              <a:t>, </a:t>
            </a:r>
            <a:r>
              <a:rPr lang="en-US" i="1" dirty="0"/>
              <a:t>P</a:t>
            </a:r>
            <a:r>
              <a:rPr lang="en-US" baseline="-25000" dirty="0"/>
              <a:t>1</a:t>
            </a:r>
            <a:r>
              <a:rPr lang="en-US" dirty="0"/>
              <a:t>, </a:t>
            </a:r>
            <a:r>
              <a:rPr lang="en-US" i="1" dirty="0"/>
              <a:t>P</a:t>
            </a:r>
            <a:r>
              <a:rPr lang="en-US" baseline="-25000" dirty="0"/>
              <a:t>2</a:t>
            </a:r>
            <a:r>
              <a:rPr lang="en-US" dirty="0"/>
              <a:t>, and </a:t>
            </a:r>
            <a:r>
              <a:rPr lang="en-US" i="1" dirty="0"/>
              <a:t>T</a:t>
            </a:r>
            <a:r>
              <a:rPr lang="en-US" baseline="-25000" dirty="0"/>
              <a:t>1</a:t>
            </a:r>
            <a:r>
              <a:rPr lang="en-US" dirty="0"/>
              <a:t> and substitute them into the Clausius-Clapeyron equation to solve for </a:t>
            </a:r>
            <a:r>
              <a:rPr lang="en-US" i="1" dirty="0"/>
              <a:t>T</a:t>
            </a:r>
            <a:r>
              <a:rPr lang="en-US" baseline="-25000" dirty="0"/>
              <a:t>2</a:t>
            </a:r>
            <a:r>
              <a:rPr lang="en-US" dirty="0"/>
              <a:t>. The value of </a:t>
            </a:r>
            <a:r>
              <a:rPr lang="en-US" i="1" dirty="0"/>
              <a:t>R</a:t>
            </a:r>
            <a:r>
              <a:rPr lang="en-US" dirty="0"/>
              <a:t> here is 8.314 J/mol</a:t>
            </a:r>
            <a:r>
              <a:rPr lang="en-US" b="1" dirty="0"/>
              <a:t>⋅</a:t>
            </a:r>
            <a:r>
              <a:rPr lang="en-US" dirty="0"/>
              <a:t>K, so we must convert </a:t>
            </a:r>
            <a:r>
              <a:rPr lang="en-US" i="1" dirty="0"/>
              <a:t>T</a:t>
            </a:r>
            <a:r>
              <a:rPr lang="en-US" baseline="-25000" dirty="0"/>
              <a:t>1</a:t>
            </a:r>
            <a:r>
              <a:rPr lang="en-US" dirty="0"/>
              <a:t> to K to obtain </a:t>
            </a:r>
            <a:r>
              <a:rPr lang="en-US" i="1" dirty="0"/>
              <a:t>T</a:t>
            </a:r>
            <a:r>
              <a:rPr lang="en-US" baseline="-25000" dirty="0"/>
              <a:t>2</a:t>
            </a:r>
            <a:r>
              <a:rPr lang="en-US" dirty="0"/>
              <a:t>, and then convert </a:t>
            </a:r>
            <a:r>
              <a:rPr lang="en-US" i="1" dirty="0"/>
              <a:t>T</a:t>
            </a:r>
            <a:r>
              <a:rPr lang="en-US" baseline="-25000" dirty="0"/>
              <a:t>2</a:t>
            </a:r>
            <a:r>
              <a:rPr lang="en-US" dirty="0"/>
              <a:t> back to °C.</a:t>
            </a:r>
            <a:endParaRPr lang="en-US" altLang="en-US" b="1" dirty="0"/>
          </a:p>
          <a:p>
            <a:endParaRPr lang="en-US" sz="2000" dirty="0"/>
          </a:p>
        </p:txBody>
      </p:sp>
    </p:spTree>
    <p:extLst>
      <p:ext uri="{BB962C8B-B14F-4D97-AF65-F5344CB8AC3E}">
        <p14:creationId xmlns:p14="http://schemas.microsoft.com/office/powerpoint/2010/main" val="182499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12.2 - Solution</a:t>
            </a:r>
            <a:endParaRPr lang="en-US" dirty="0"/>
          </a:p>
        </p:txBody>
      </p:sp>
      <p:sp>
        <p:nvSpPr>
          <p:cNvPr id="3" name="Content Placeholder 2"/>
          <p:cNvSpPr>
            <a:spLocks noGrp="1"/>
          </p:cNvSpPr>
          <p:nvPr>
            <p:ph idx="1"/>
          </p:nvPr>
        </p:nvSpPr>
        <p:spPr>
          <a:xfrm>
            <a:off x="457200" y="990601"/>
            <a:ext cx="8229600" cy="1181100"/>
          </a:xfrm>
        </p:spPr>
        <p:txBody>
          <a:bodyPr/>
          <a:lstStyle/>
          <a:p>
            <a:r>
              <a:rPr lang="en-US" altLang="en-US" b="1" dirty="0"/>
              <a:t>SOLUTION: </a:t>
            </a:r>
            <a:r>
              <a:rPr lang="en-US" dirty="0"/>
              <a:t>Convert the units of Δ</a:t>
            </a:r>
            <a:r>
              <a:rPr lang="en-US" i="1" dirty="0"/>
              <a:t>H</a:t>
            </a:r>
            <a:r>
              <a:rPr lang="en-US" baseline="-25000" dirty="0"/>
              <a:t>vap </a:t>
            </a:r>
            <a:r>
              <a:rPr lang="en-US" dirty="0"/>
              <a:t>to J/mol and the temperature to kelvins. Substituting the values into  the Clausius-Clapeyron and solving for </a:t>
            </a:r>
            <a:r>
              <a:rPr lang="en-US" i="1" dirty="0"/>
              <a:t>T</a:t>
            </a:r>
            <a:r>
              <a:rPr lang="en-US" baseline="-25000" dirty="0"/>
              <a:t>2</a:t>
            </a:r>
            <a:r>
              <a:rPr lang="en-US" dirty="0"/>
              <a:t>:</a:t>
            </a:r>
            <a:endParaRPr lang="en-US" altLang="en-US" b="1" dirty="0">
              <a:latin typeface="Cambria Math" panose="02040503050406030204" pitchFamily="18" charset="0"/>
              <a:ea typeface="Cambria Math" panose="020405030504060302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779411435"/>
              </p:ext>
            </p:extLst>
          </p:nvPr>
        </p:nvGraphicFramePr>
        <p:xfrm>
          <a:off x="1016000" y="2159000"/>
          <a:ext cx="3200400" cy="965200"/>
        </p:xfrm>
        <a:graphic>
          <a:graphicData uri="http://schemas.openxmlformats.org/presentationml/2006/ole">
            <mc:AlternateContent xmlns:mc="http://schemas.openxmlformats.org/markup-compatibility/2006">
              <mc:Choice xmlns:v="urn:schemas-microsoft-com:vml" Requires="v">
                <p:oleObj spid="_x0000_s6175" name="Equation" r:id="rId3" imgW="1600200" imgH="482400" progId="Equation.DSMT4">
                  <p:embed/>
                </p:oleObj>
              </mc:Choice>
              <mc:Fallback>
                <p:oleObj name="Equation" r:id="rId3" imgW="1600200" imgH="482400" progId="Equation.DSMT4">
                  <p:embed/>
                  <p:pic>
                    <p:nvPicPr>
                      <p:cNvPr id="0" name="Object 9"/>
                      <p:cNvPicPr>
                        <a:picLocks noChangeAspect="1" noChangeArrowheads="1"/>
                      </p:cNvPicPr>
                      <p:nvPr/>
                    </p:nvPicPr>
                    <p:blipFill>
                      <a:blip r:embed="rId4"/>
                      <a:srcRect/>
                      <a:stretch>
                        <a:fillRect/>
                      </a:stretch>
                    </p:blipFill>
                    <p:spPr bwMode="auto">
                      <a:xfrm>
                        <a:off x="1016000" y="2159000"/>
                        <a:ext cx="32004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554374936"/>
              </p:ext>
            </p:extLst>
          </p:nvPr>
        </p:nvGraphicFramePr>
        <p:xfrm>
          <a:off x="1016000" y="3200400"/>
          <a:ext cx="3886200" cy="457200"/>
        </p:xfrm>
        <a:graphic>
          <a:graphicData uri="http://schemas.openxmlformats.org/presentationml/2006/ole">
            <mc:AlternateContent xmlns:mc="http://schemas.openxmlformats.org/markup-compatibility/2006">
              <mc:Choice xmlns:v="urn:schemas-microsoft-com:vml" Requires="v">
                <p:oleObj spid="_x0000_s6176" name="Equation" r:id="rId5" imgW="1942920" imgH="228600" progId="Equation.DSMT4">
                  <p:embed/>
                </p:oleObj>
              </mc:Choice>
              <mc:Fallback>
                <p:oleObj name="Equation" r:id="rId5" imgW="1942920" imgH="228600" progId="Equation.DSMT4">
                  <p:embed/>
                  <p:pic>
                    <p:nvPicPr>
                      <p:cNvPr id="0" name="Object 3"/>
                      <p:cNvPicPr>
                        <a:picLocks noChangeAspect="1" noChangeArrowheads="1"/>
                      </p:cNvPicPr>
                      <p:nvPr/>
                    </p:nvPicPr>
                    <p:blipFill>
                      <a:blip r:embed="rId6"/>
                      <a:srcRect/>
                      <a:stretch>
                        <a:fillRect/>
                      </a:stretch>
                    </p:blipFill>
                    <p:spPr bwMode="auto">
                      <a:xfrm>
                        <a:off x="1016000" y="3200400"/>
                        <a:ext cx="388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863092124"/>
              </p:ext>
            </p:extLst>
          </p:nvPr>
        </p:nvGraphicFramePr>
        <p:xfrm>
          <a:off x="1016000" y="3746500"/>
          <a:ext cx="6223000" cy="965200"/>
        </p:xfrm>
        <a:graphic>
          <a:graphicData uri="http://schemas.openxmlformats.org/presentationml/2006/ole">
            <mc:AlternateContent xmlns:mc="http://schemas.openxmlformats.org/markup-compatibility/2006">
              <mc:Choice xmlns:v="urn:schemas-microsoft-com:vml" Requires="v">
                <p:oleObj spid="_x0000_s6177" name="Equation" r:id="rId7" imgW="3111480" imgH="482400" progId="Equation.DSMT4">
                  <p:embed/>
                </p:oleObj>
              </mc:Choice>
              <mc:Fallback>
                <p:oleObj name="Equation" r:id="rId7" imgW="3111480" imgH="482400" progId="Equation.DSMT4">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6000" y="3746500"/>
                        <a:ext cx="62230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Content Placeholder 6"/>
          <p:cNvSpPr>
            <a:spLocks noGrp="1"/>
          </p:cNvSpPr>
          <p:nvPr>
            <p:ph idx="17"/>
          </p:nvPr>
        </p:nvSpPr>
        <p:spPr>
          <a:xfrm>
            <a:off x="457200" y="4774931"/>
            <a:ext cx="8229600" cy="482870"/>
          </a:xfrm>
        </p:spPr>
        <p:txBody>
          <a:bodyPr/>
          <a:lstStyle/>
          <a:p>
            <a:pPr marL="344488" lvl="0" indent="0">
              <a:buNone/>
            </a:pPr>
            <a:r>
              <a:rPr lang="en-US" altLang="en-US" dirty="0">
                <a:solidFill>
                  <a:prstClr val="black"/>
                </a:solidFill>
                <a:latin typeface="Cambria Math" panose="02040503050406030204" pitchFamily="18" charset="0"/>
                <a:ea typeface="Cambria Math" panose="02040503050406030204" pitchFamily="18" charset="0"/>
              </a:rPr>
              <a:t>Solving for T</a:t>
            </a:r>
            <a:r>
              <a:rPr lang="en-US" altLang="en-US" baseline="-25000" dirty="0">
                <a:solidFill>
                  <a:prstClr val="black"/>
                </a:solidFill>
                <a:latin typeface="Cambria Math" panose="02040503050406030204" pitchFamily="18" charset="0"/>
                <a:ea typeface="Cambria Math" panose="02040503050406030204" pitchFamily="18" charset="0"/>
              </a:rPr>
              <a:t>2</a:t>
            </a:r>
            <a:r>
              <a:rPr lang="en-US" altLang="en-US" dirty="0">
                <a:solidFill>
                  <a:prstClr val="black"/>
                </a:solidFill>
                <a:latin typeface="Cambria Math" panose="02040503050406030204" pitchFamily="18" charset="0"/>
                <a:ea typeface="Cambria Math" panose="02040503050406030204" pitchFamily="18" charset="0"/>
              </a:rPr>
              <a:t> and converting to ℃:</a:t>
            </a:r>
          </a:p>
        </p:txBody>
      </p:sp>
      <p:graphicFrame>
        <p:nvGraphicFramePr>
          <p:cNvPr id="7" name="Object 7"/>
          <p:cNvGraphicFramePr>
            <a:graphicFrameLocks noChangeAspect="1"/>
          </p:cNvGraphicFramePr>
          <p:nvPr>
            <p:extLst>
              <p:ext uri="{D42A27DB-BD31-4B8C-83A1-F6EECF244321}">
                <p14:modId xmlns:p14="http://schemas.microsoft.com/office/powerpoint/2010/main" val="1134066608"/>
              </p:ext>
            </p:extLst>
          </p:nvPr>
        </p:nvGraphicFramePr>
        <p:xfrm>
          <a:off x="1016000" y="5384800"/>
          <a:ext cx="2362200" cy="457200"/>
        </p:xfrm>
        <a:graphic>
          <a:graphicData uri="http://schemas.openxmlformats.org/presentationml/2006/ole">
            <mc:AlternateContent xmlns:mc="http://schemas.openxmlformats.org/markup-compatibility/2006">
              <mc:Choice xmlns:v="urn:schemas-microsoft-com:vml" Requires="v">
                <p:oleObj spid="_x0000_s6178" name="Equation" r:id="rId9" imgW="1180800" imgH="228600" progId="Equation.DSMT4">
                  <p:embed/>
                </p:oleObj>
              </mc:Choice>
              <mc:Fallback>
                <p:oleObj name="Equation" r:id="rId9" imgW="1180800" imgH="228600" progId="Equation.DSMT4">
                  <p:embed/>
                  <p:pic>
                    <p:nvPicPr>
                      <p:cNvPr id="0" name="Object 5"/>
                      <p:cNvPicPr>
                        <a:picLocks noChangeAspect="1" noChangeArrowheads="1"/>
                      </p:cNvPicPr>
                      <p:nvPr/>
                    </p:nvPicPr>
                    <p:blipFill>
                      <a:blip r:embed="rId10"/>
                      <a:srcRect/>
                      <a:stretch>
                        <a:fillRect/>
                      </a:stretch>
                    </p:blipFill>
                    <p:spPr bwMode="auto">
                      <a:xfrm>
                        <a:off x="1016000" y="53848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4439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Vapor Pressure and Boiling Point</a:t>
            </a:r>
            <a:br>
              <a:rPr lang="en-US" altLang="en-US" b="1" dirty="0"/>
            </a:br>
            <a:endParaRPr lang="en-US" dirty="0"/>
          </a:p>
        </p:txBody>
      </p:sp>
      <p:sp>
        <p:nvSpPr>
          <p:cNvPr id="4" name="Content Placeholder 3"/>
          <p:cNvSpPr>
            <a:spLocks noGrp="1"/>
          </p:cNvSpPr>
          <p:nvPr>
            <p:ph idx="1"/>
          </p:nvPr>
        </p:nvSpPr>
        <p:spPr/>
        <p:txBody>
          <a:bodyPr/>
          <a:lstStyle/>
          <a:p>
            <a:r>
              <a:rPr lang="en-US" altLang="en-US" dirty="0"/>
              <a:t>The </a:t>
            </a:r>
            <a:r>
              <a:rPr lang="en-US" altLang="en-US" b="1" i="1" dirty="0"/>
              <a:t>boiling point</a:t>
            </a:r>
            <a:r>
              <a:rPr lang="en-US" altLang="en-US" dirty="0"/>
              <a:t> of a liquid is the temperature at which the vapor pressure equals the external pressure.</a:t>
            </a:r>
          </a:p>
          <a:p>
            <a:r>
              <a:rPr lang="en-US" altLang="en-US" dirty="0"/>
              <a:t>The </a:t>
            </a:r>
            <a:r>
              <a:rPr lang="en-US" altLang="en-US" b="1" i="1" dirty="0"/>
              <a:t>normal boiling point</a:t>
            </a:r>
            <a:r>
              <a:rPr lang="en-US" altLang="en-US" dirty="0"/>
              <a:t> of a substance is observed at standard atmospheric pressure or 760 torr.</a:t>
            </a:r>
            <a:endParaRPr lang="en-US" altLang="en-US" b="1" i="1" dirty="0"/>
          </a:p>
          <a:p>
            <a:r>
              <a:rPr lang="en-US" altLang="en-US" dirty="0"/>
              <a:t>As the external pressure on a liquid </a:t>
            </a:r>
            <a:r>
              <a:rPr lang="en-US" altLang="en-US" b="1" i="1" dirty="0"/>
              <a:t>increases</a:t>
            </a:r>
            <a:r>
              <a:rPr lang="en-US" altLang="en-US" dirty="0"/>
              <a:t>, the boiling point </a:t>
            </a:r>
            <a:r>
              <a:rPr lang="en-US" altLang="en-US" b="1" i="1" dirty="0"/>
              <a:t>increases</a:t>
            </a:r>
            <a:r>
              <a:rPr lang="en-US" altLang="en-US" dirty="0"/>
              <a:t>. </a:t>
            </a:r>
          </a:p>
          <a:p>
            <a:endParaRPr lang="en-US" dirty="0"/>
          </a:p>
        </p:txBody>
      </p:sp>
    </p:spTree>
    <p:extLst>
      <p:ext uri="{BB962C8B-B14F-4D97-AF65-F5344CB8AC3E}">
        <p14:creationId xmlns:p14="http://schemas.microsoft.com/office/powerpoint/2010/main" val="267765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Iodine Subliming</a:t>
            </a:r>
            <a:endParaRPr lang="en-US" dirty="0"/>
          </a:p>
        </p:txBody>
      </p:sp>
      <p:pic>
        <p:nvPicPr>
          <p:cNvPr id="3" name="Picture 2" descr="As the solid sublimes, I2 vapor deposits on a cold surface (water-filled inner test tub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411" y="1145630"/>
            <a:ext cx="4495178" cy="4877888"/>
          </a:xfrm>
          <a:prstGeom prst="rect">
            <a:avLst/>
          </a:prstGeom>
        </p:spPr>
      </p:pic>
      <p:sp>
        <p:nvSpPr>
          <p:cNvPr id="4" name="Content Placeholder 3"/>
          <p:cNvSpPr>
            <a:spLocks noGrp="1"/>
          </p:cNvSpPr>
          <p:nvPr>
            <p:ph idx="1"/>
          </p:nvPr>
        </p:nvSpPr>
        <p:spPr>
          <a:xfrm>
            <a:off x="457200" y="6143624"/>
            <a:ext cx="8229600" cy="409575"/>
          </a:xfrm>
        </p:spPr>
        <p:txBody>
          <a:bodyPr/>
          <a:lstStyle/>
          <a:p>
            <a:r>
              <a:rPr lang="en-US" b="1" dirty="0">
                <a:latin typeface="Arial" pitchFamily="34" charset="0"/>
                <a:cs typeface="Arial" pitchFamily="34" charset="0"/>
              </a:rPr>
              <a:t>Neutral</a:t>
            </a:r>
          </a:p>
        </p:txBody>
      </p:sp>
      <p:sp>
        <p:nvSpPr>
          <p:cNvPr id="6" name="Text Placeholder 5"/>
          <p:cNvSpPr>
            <a:spLocks noGrp="1"/>
          </p:cNvSpPr>
          <p:nvPr>
            <p:ph type="body" sz="quarter" idx="11"/>
          </p:nvPr>
        </p:nvSpPr>
        <p:spPr/>
        <p:txBody>
          <a:bodyPr/>
          <a:lstStyle/>
          <a:p>
            <a:r>
              <a:rPr lang="en-US" dirty="0"/>
              <a:t>Source: © McGraw-Hill Education/ Richard Megna, photographer</a:t>
            </a:r>
          </a:p>
        </p:txBody>
      </p:sp>
    </p:spTree>
    <p:extLst>
      <p:ext uri="{BB962C8B-B14F-4D97-AF65-F5344CB8AC3E}">
        <p14:creationId xmlns:p14="http://schemas.microsoft.com/office/powerpoint/2010/main" val="238317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Phase Diagram For CO</a:t>
            </a:r>
            <a:r>
              <a:rPr lang="en-US" b="1" baseline="-25000" dirty="0"/>
              <a:t>2</a:t>
            </a:r>
            <a:endParaRPr lang="en-US" dirty="0"/>
          </a:p>
        </p:txBody>
      </p:sp>
      <p:pic>
        <p:nvPicPr>
          <p:cNvPr id="3" name="Picture 2" descr="The phase diagram for CO2 is shown. The diagram for CO2, which is typical of most substances, has four general features: 1. Regions of the diagram. Each region presents the conditions of pressure and temperature at which the phase is stable. If another phase is placed under those conditions, it will change to the stable phase. In general, the solid is stable at low temperature and high pressure, the gas at high temperature and low pressure, and the liquid at intermediate conditions.&#10;2. Lines between regions. The lines are the phase-transition curves discussed earlier. Any point along a line shows the pressure and temperature at which the phases are in equilibrium. The solid-liquid line has a slightly positive slope (slants to the right with increasing pressure) because, for most substances, the solid is more dense than the liquid: an increase in pressure converts the liquid to the solid. (Water is the major exception.)&#10;3. The triple point. The three phase-transition curves meet at the triple point, at which all three phases are in equilibrium. As strange as it sounds, at the triple point in Figure 12.10, CO2 is subliming and depositing, melting and freezing, and vaporizing and condensing simultaneously! Substances with several solid and/or liquid forms can have more than one triple point.&#10;4. The critical point. Heat a liquid in a closed container and its density decreases. At the same time, more of the liquid vaporizes, so the density of the vapor increases. At the critical point, the two densities become equal and the phase boundary disappears. The temperature at the critical point is the critical temperature (Tc), and the pressure is the critical pressure (Pc). The average Ek is so high at this point that the vapor cannot be condensed at any press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4416" y="1227662"/>
            <a:ext cx="4775168" cy="4910675"/>
          </a:xfrm>
          <a:prstGeom prst="rect">
            <a:avLst/>
          </a:prstGeom>
        </p:spPr>
      </p:pic>
      <p:sp>
        <p:nvSpPr>
          <p:cNvPr id="4" name="Content Placeholder 3"/>
          <p:cNvSpPr>
            <a:spLocks noGrp="1"/>
          </p:cNvSpPr>
          <p:nvPr>
            <p:ph idx="1"/>
          </p:nvPr>
        </p:nvSpPr>
        <p:spPr>
          <a:xfrm>
            <a:off x="457200" y="6115050"/>
            <a:ext cx="8229600" cy="438150"/>
          </a:xfrm>
        </p:spPr>
        <p:txBody>
          <a:bodyPr/>
          <a:lstStyle/>
          <a:p>
            <a:pPr marL="0" indent="0">
              <a:buNone/>
            </a:pPr>
            <a:r>
              <a:rPr lang="en-US" b="1" dirty="0"/>
              <a:t>Figure 12.10</a:t>
            </a:r>
          </a:p>
        </p:txBody>
      </p:sp>
    </p:spTree>
    <p:extLst>
      <p:ext uri="{BB962C8B-B14F-4D97-AF65-F5344CB8AC3E}">
        <p14:creationId xmlns:p14="http://schemas.microsoft.com/office/powerpoint/2010/main" val="123986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Phase Diagram For H</a:t>
            </a:r>
            <a:r>
              <a:rPr lang="en-US" b="1" baseline="-25000" dirty="0"/>
              <a:t>2</a:t>
            </a:r>
            <a:r>
              <a:rPr lang="en-US" b="1" dirty="0"/>
              <a:t>O</a:t>
            </a:r>
            <a:endParaRPr lang="en-US" dirty="0"/>
          </a:p>
        </p:txBody>
      </p:sp>
      <p:pic>
        <p:nvPicPr>
          <p:cNvPr id="3" name="Picture 2" descr="The phase diagram for water differs from others in one major respect that reveals a key property. Unlike almost any other substance, the solid form is less dense than the liquid; that is, water expands upon freezing. Thus, the solid-liquid line has a negative slope (slants to the left with increasing pressure): an increase in pressure converts the solid to the liquid, and the higher the pressure, the lower the temperature at which water freez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023" y="1088484"/>
            <a:ext cx="5027952" cy="5189032"/>
          </a:xfrm>
          <a:prstGeom prst="rect">
            <a:avLst/>
          </a:prstGeom>
        </p:spPr>
      </p:pic>
      <p:sp>
        <p:nvSpPr>
          <p:cNvPr id="4" name="Content Placeholder 3"/>
          <p:cNvSpPr>
            <a:spLocks noGrp="1"/>
          </p:cNvSpPr>
          <p:nvPr>
            <p:ph idx="1"/>
          </p:nvPr>
        </p:nvSpPr>
        <p:spPr>
          <a:xfrm>
            <a:off x="457200" y="6124574"/>
            <a:ext cx="8229600" cy="428625"/>
          </a:xfrm>
        </p:spPr>
        <p:txBody>
          <a:bodyPr/>
          <a:lstStyle/>
          <a:p>
            <a:r>
              <a:rPr lang="en-US" b="1" dirty="0">
                <a:latin typeface="Arial" pitchFamily="34" charset="0"/>
                <a:cs typeface="Arial" pitchFamily="34" charset="0"/>
              </a:rPr>
              <a:t>Neutral</a:t>
            </a:r>
          </a:p>
        </p:txBody>
      </p:sp>
    </p:spTree>
    <p:extLst>
      <p:ext uri="{BB962C8B-B14F-4D97-AF65-F5344CB8AC3E}">
        <p14:creationId xmlns:p14="http://schemas.microsoft.com/office/powerpoint/2010/main" val="427179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12.3 – Problem</a:t>
            </a:r>
            <a:endParaRPr lang="en-US" dirty="0"/>
          </a:p>
        </p:txBody>
      </p:sp>
      <p:sp>
        <p:nvSpPr>
          <p:cNvPr id="3" name="Content Placeholder 2"/>
          <p:cNvSpPr>
            <a:spLocks noGrp="1"/>
          </p:cNvSpPr>
          <p:nvPr>
            <p:ph idx="1"/>
          </p:nvPr>
        </p:nvSpPr>
        <p:spPr/>
        <p:txBody>
          <a:bodyPr/>
          <a:lstStyle/>
          <a:p>
            <a:pPr marL="0" indent="0" algn="ctr">
              <a:buNone/>
            </a:pPr>
            <a:r>
              <a:rPr lang="en-US" b="1" dirty="0"/>
              <a:t>Using a Phase Diagram to Predict Phase Changes</a:t>
            </a:r>
            <a:endParaRPr lang="en-US" altLang="en-US" b="1" dirty="0"/>
          </a:p>
          <a:p>
            <a:pPr fontAlgn="base"/>
            <a:r>
              <a:rPr lang="en-US" altLang="en-US" b="1" dirty="0"/>
              <a:t>PROBLEM:</a:t>
            </a:r>
            <a:r>
              <a:rPr lang="en-US" altLang="en-US" dirty="0"/>
              <a:t> </a:t>
            </a:r>
            <a:r>
              <a:rPr lang="en-US" dirty="0"/>
              <a:t>Use the phase diagram for carbon </a:t>
            </a:r>
            <a:r>
              <a:rPr lang="en-US" i="1" dirty="0"/>
              <a:t>(shown below)</a:t>
            </a:r>
            <a:r>
              <a:rPr lang="en-US" dirty="0"/>
              <a:t> to describe the phase changes that a sample of carbon undergoes during the following: </a:t>
            </a:r>
            <a:r>
              <a:rPr lang="en-US" b="1" dirty="0"/>
              <a:t>(a)</a:t>
            </a:r>
            <a:r>
              <a:rPr lang="en-US" dirty="0"/>
              <a:t> The sample is heated at 10</a:t>
            </a:r>
            <a:r>
              <a:rPr lang="en-US" baseline="30000" dirty="0"/>
              <a:t>2</a:t>
            </a:r>
            <a:r>
              <a:rPr lang="en-US" dirty="0"/>
              <a:t> bar (99 atm) from 1000 K to 5000 K. </a:t>
            </a:r>
            <a:r>
              <a:rPr lang="en-US" b="1" dirty="0"/>
              <a:t>(b)</a:t>
            </a:r>
            <a:r>
              <a:rPr lang="en-US" dirty="0"/>
              <a:t> The sample is then compressed at 5000 K to 10</a:t>
            </a:r>
            <a:r>
              <a:rPr lang="en-US" baseline="30000" dirty="0"/>
              <a:t>6</a:t>
            </a:r>
            <a:r>
              <a:rPr lang="en-US" dirty="0"/>
              <a:t> bar (990,000 atm).</a:t>
            </a:r>
            <a:endParaRPr lang="en-US" altLang="en-US" dirty="0"/>
          </a:p>
          <a:p>
            <a:endParaRPr lang="en-US" sz="2000" dirty="0"/>
          </a:p>
        </p:txBody>
      </p:sp>
      <p:pic>
        <p:nvPicPr>
          <p:cNvPr id="4" name="Picture 3" descr="The phase diagram for carbon is shown. At 10^2 bar and 1000K, the diagram shows carbon as solid graphite, but at 5000K, gas. At 5000K and 10^4 bar, carbon is liquid. At 5000K and 10^6 bar, carbon exists as solid diamon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1220" y="3521656"/>
            <a:ext cx="3021561" cy="3286551"/>
          </a:xfrm>
          <a:prstGeom prst="rect">
            <a:avLst/>
          </a:prstGeom>
        </p:spPr>
      </p:pic>
    </p:spTree>
    <p:extLst>
      <p:ext uri="{BB962C8B-B14F-4D97-AF65-F5344CB8AC3E}">
        <p14:creationId xmlns:p14="http://schemas.microsoft.com/office/powerpoint/2010/main" val="422926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12.3 – Plan</a:t>
            </a:r>
            <a:endParaRPr lang="en-US" dirty="0"/>
          </a:p>
        </p:txBody>
      </p:sp>
      <p:sp>
        <p:nvSpPr>
          <p:cNvPr id="3" name="Content Placeholder 2"/>
          <p:cNvSpPr>
            <a:spLocks noGrp="1"/>
          </p:cNvSpPr>
          <p:nvPr>
            <p:ph idx="1"/>
          </p:nvPr>
        </p:nvSpPr>
        <p:spPr/>
        <p:txBody>
          <a:bodyPr/>
          <a:lstStyle/>
          <a:p>
            <a:pPr fontAlgn="base"/>
            <a:r>
              <a:rPr lang="en-US" altLang="en-US" b="1" dirty="0"/>
              <a:t>PLAN:</a:t>
            </a:r>
            <a:r>
              <a:rPr lang="en-US" altLang="en-US" dirty="0"/>
              <a:t> </a:t>
            </a:r>
            <a:r>
              <a:rPr lang="en-US" dirty="0"/>
              <a:t>We have to describe the phase changes due to heating at constant pressure (10</a:t>
            </a:r>
            <a:r>
              <a:rPr lang="en-US" baseline="30000" dirty="0"/>
              <a:t>2</a:t>
            </a:r>
            <a:r>
              <a:rPr lang="en-US" dirty="0"/>
              <a:t> bar) and then compressing at constant temperature (5000 K).</a:t>
            </a:r>
          </a:p>
          <a:p>
            <a:pPr marL="344488" indent="0" fontAlgn="base">
              <a:buNone/>
            </a:pPr>
            <a:r>
              <a:rPr lang="en-US" b="1" dirty="0"/>
              <a:t>(a)</a:t>
            </a:r>
            <a:r>
              <a:rPr lang="en-US" dirty="0"/>
              <a:t> Using the phase diagram, we find the starting conditions (10</a:t>
            </a:r>
            <a:r>
              <a:rPr lang="en-US" baseline="30000" dirty="0"/>
              <a:t>2</a:t>
            </a:r>
            <a:r>
              <a:rPr lang="en-US" dirty="0"/>
              <a:t> bar and 1000 K), the point labeled </a:t>
            </a:r>
            <a:r>
              <a:rPr lang="en-US" i="1" dirty="0"/>
              <a:t>a</a:t>
            </a:r>
            <a:r>
              <a:rPr lang="en-US" dirty="0"/>
              <a:t>, and draw a horizontal line from there to point </a:t>
            </a:r>
            <a:r>
              <a:rPr lang="en-US" i="1" dirty="0"/>
              <a:t>b</a:t>
            </a:r>
            <a:r>
              <a:rPr lang="en-US" dirty="0"/>
              <a:t>, at the ending conditions (10</a:t>
            </a:r>
            <a:r>
              <a:rPr lang="en-US" baseline="30000" dirty="0"/>
              <a:t>2</a:t>
            </a:r>
            <a:r>
              <a:rPr lang="en-US" dirty="0"/>
              <a:t> bar and 5000 K). We note any phase-transition curves that the line crosses.</a:t>
            </a:r>
          </a:p>
          <a:p>
            <a:pPr marL="344488" indent="0" fontAlgn="base">
              <a:buNone/>
            </a:pPr>
            <a:r>
              <a:rPr lang="en-US" b="1" dirty="0"/>
              <a:t>(b)</a:t>
            </a:r>
            <a:r>
              <a:rPr lang="en-US" dirty="0"/>
              <a:t> Then, from the new starting conditions at point </a:t>
            </a:r>
            <a:r>
              <a:rPr lang="en-US" i="1" dirty="0"/>
              <a:t>b</a:t>
            </a:r>
            <a:r>
              <a:rPr lang="en-US" dirty="0"/>
              <a:t> (10</a:t>
            </a:r>
            <a:r>
              <a:rPr lang="en-US" baseline="30000" dirty="0"/>
              <a:t>2</a:t>
            </a:r>
            <a:r>
              <a:rPr lang="en-US" dirty="0"/>
              <a:t> bar and 5000 K), we draw a vertical line to the ending pressure (10</a:t>
            </a:r>
            <a:r>
              <a:rPr lang="en-US" baseline="30000" dirty="0"/>
              <a:t>6</a:t>
            </a:r>
            <a:r>
              <a:rPr lang="en-US" dirty="0"/>
              <a:t> bar) and note any phase-transition curves that this line crosses.</a:t>
            </a:r>
          </a:p>
          <a:p>
            <a:pPr fontAlgn="base"/>
            <a:endParaRPr lang="en-US" altLang="en-US" dirty="0"/>
          </a:p>
          <a:p>
            <a:endParaRPr lang="en-US" sz="2000" dirty="0"/>
          </a:p>
        </p:txBody>
      </p:sp>
    </p:spTree>
    <p:extLst>
      <p:ext uri="{BB962C8B-B14F-4D97-AF65-F5344CB8AC3E}">
        <p14:creationId xmlns:p14="http://schemas.microsoft.com/office/powerpoint/2010/main" val="324812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Phases of Matter</a:t>
            </a:r>
            <a:br>
              <a:rPr lang="en-US" altLang="en-US" b="1" dirty="0"/>
            </a:br>
            <a:endParaRPr lang="en-US" dirty="0"/>
          </a:p>
        </p:txBody>
      </p:sp>
      <p:sp>
        <p:nvSpPr>
          <p:cNvPr id="4" name="Content Placeholder 3"/>
          <p:cNvSpPr>
            <a:spLocks noGrp="1"/>
          </p:cNvSpPr>
          <p:nvPr>
            <p:ph idx="1"/>
          </p:nvPr>
        </p:nvSpPr>
        <p:spPr/>
        <p:txBody>
          <a:bodyPr/>
          <a:lstStyle/>
          <a:p>
            <a:r>
              <a:rPr lang="en-US" altLang="en-US" dirty="0"/>
              <a:t>Each physical state of matter is a </a:t>
            </a:r>
            <a:r>
              <a:rPr lang="en-US" altLang="en-US" b="1" i="1" dirty="0"/>
              <a:t>phase</a:t>
            </a:r>
            <a:r>
              <a:rPr lang="en-US" altLang="en-US" dirty="0"/>
              <a:t>, a physically distinct, homogeneous part of a system.</a:t>
            </a:r>
          </a:p>
          <a:p>
            <a:r>
              <a:rPr lang="en-US" altLang="en-US" dirty="0"/>
              <a:t>The properties of each phase are determined by the balance between the </a:t>
            </a:r>
            <a:r>
              <a:rPr lang="en-US" altLang="en-US" b="1" i="1" dirty="0"/>
              <a:t>potential</a:t>
            </a:r>
            <a:r>
              <a:rPr lang="en-US" altLang="en-US" dirty="0"/>
              <a:t> and </a:t>
            </a:r>
            <a:r>
              <a:rPr lang="en-US" altLang="en-US" b="1" i="1" dirty="0"/>
              <a:t>kinetic</a:t>
            </a:r>
            <a:r>
              <a:rPr lang="en-US" altLang="en-US" dirty="0"/>
              <a:t> energy of the particles.</a:t>
            </a:r>
          </a:p>
          <a:p>
            <a:r>
              <a:rPr lang="en-US" altLang="en-US" dirty="0"/>
              <a:t>The </a:t>
            </a:r>
            <a:r>
              <a:rPr lang="en-US" altLang="en-US" b="1" i="1" dirty="0"/>
              <a:t>potential</a:t>
            </a:r>
            <a:r>
              <a:rPr lang="en-US" altLang="en-US" dirty="0"/>
              <a:t> energy, in the form of </a:t>
            </a:r>
            <a:r>
              <a:rPr lang="en-US" altLang="en-US" b="1" i="1" dirty="0"/>
              <a:t>attractive forces</a:t>
            </a:r>
            <a:r>
              <a:rPr lang="en-US" altLang="en-US" dirty="0"/>
              <a:t>, tends to draw particles together.</a:t>
            </a:r>
          </a:p>
          <a:p>
            <a:r>
              <a:rPr lang="en-US" altLang="en-US" dirty="0"/>
              <a:t>The </a:t>
            </a:r>
            <a:r>
              <a:rPr lang="en-US" altLang="en-US" b="1" i="1" dirty="0"/>
              <a:t>kinetic</a:t>
            </a:r>
            <a:r>
              <a:rPr lang="en-US" altLang="en-US" dirty="0"/>
              <a:t> energy associated with movement tends to disperse particles.</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12.3 - Solution</a:t>
            </a:r>
            <a:endParaRPr lang="en-US" dirty="0"/>
          </a:p>
        </p:txBody>
      </p:sp>
      <p:sp>
        <p:nvSpPr>
          <p:cNvPr id="3" name="Content Placeholder 2"/>
          <p:cNvSpPr>
            <a:spLocks noGrp="1"/>
          </p:cNvSpPr>
          <p:nvPr>
            <p:ph idx="1"/>
          </p:nvPr>
        </p:nvSpPr>
        <p:spPr/>
        <p:txBody>
          <a:bodyPr/>
          <a:lstStyle/>
          <a:p>
            <a:r>
              <a:rPr lang="en-US" altLang="en-US" b="1" dirty="0"/>
              <a:t>SOLUTION:</a:t>
            </a:r>
          </a:p>
          <a:p>
            <a:pPr marL="344488" indent="0" fontAlgn="base">
              <a:buNone/>
            </a:pPr>
            <a:r>
              <a:rPr lang="en-US" b="1" dirty="0"/>
              <a:t>(a)</a:t>
            </a:r>
            <a:r>
              <a:rPr lang="en-US" dirty="0"/>
              <a:t> At 10</a:t>
            </a:r>
            <a:r>
              <a:rPr lang="en-US" baseline="30000" dirty="0"/>
              <a:t>2</a:t>
            </a:r>
            <a:r>
              <a:rPr lang="en-US" dirty="0"/>
              <a:t> bar and 1000 K, the sample is in the form of solid graphite. As it is heated, the graphite sublimes and becomes carbon gas (at around 4400 K).</a:t>
            </a:r>
          </a:p>
          <a:p>
            <a:pPr marL="344488" indent="0" fontAlgn="base">
              <a:buNone/>
            </a:pPr>
            <a:r>
              <a:rPr lang="en-US" b="1" dirty="0"/>
              <a:t>(b)</a:t>
            </a:r>
            <a:r>
              <a:rPr lang="en-US" dirty="0"/>
              <a:t> As it is compressed at 5000 K, the gas first condenses to liquid carbon (at around </a:t>
            </a:r>
            <a:br>
              <a:rPr lang="en-US" dirty="0"/>
            </a:br>
            <a:r>
              <a:rPr lang="en-US" dirty="0"/>
              <a:t>300 bar), which then solidifies to diamond (at around 3×10</a:t>
            </a:r>
            <a:r>
              <a:rPr lang="en-US" baseline="30000" dirty="0"/>
              <a:t>5</a:t>
            </a:r>
            <a:r>
              <a:rPr lang="en-US" dirty="0"/>
              <a:t> bar).</a:t>
            </a:r>
          </a:p>
          <a:p>
            <a:endParaRPr lang="en-US" altLang="en-US" b="1" dirty="0"/>
          </a:p>
          <a:p>
            <a:endParaRPr lang="en-US" dirty="0"/>
          </a:p>
        </p:txBody>
      </p:sp>
    </p:spTree>
    <p:extLst>
      <p:ext uri="{BB962C8B-B14F-4D97-AF65-F5344CB8AC3E}">
        <p14:creationId xmlns:p14="http://schemas.microsoft.com/office/powerpoint/2010/main" val="111863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The Nature of Intermolecular Forces</a:t>
            </a:r>
            <a:br>
              <a:rPr lang="en-US" altLang="en-US" b="1" dirty="0"/>
            </a:br>
            <a:endParaRPr lang="en-US" dirty="0"/>
          </a:p>
        </p:txBody>
      </p:sp>
      <p:sp>
        <p:nvSpPr>
          <p:cNvPr id="4" name="Content Placeholder 3"/>
          <p:cNvSpPr>
            <a:spLocks noGrp="1"/>
          </p:cNvSpPr>
          <p:nvPr>
            <p:ph idx="1"/>
          </p:nvPr>
        </p:nvSpPr>
        <p:spPr/>
        <p:txBody>
          <a:bodyPr/>
          <a:lstStyle/>
          <a:p>
            <a:r>
              <a:rPr lang="en-US" altLang="en-US" b="1" i="1" dirty="0"/>
              <a:t>Intermolecular forces</a:t>
            </a:r>
            <a:r>
              <a:rPr lang="en-US" altLang="en-US" dirty="0"/>
              <a:t> arise from the attraction between molecules with partial charges, or between ions and molecules.</a:t>
            </a:r>
          </a:p>
          <a:p>
            <a:r>
              <a:rPr lang="en-US" altLang="en-US" dirty="0"/>
              <a:t>Intermolecular forces are relatively </a:t>
            </a:r>
            <a:r>
              <a:rPr lang="en-US" altLang="en-US" b="1" i="1" dirty="0"/>
              <a:t>weak</a:t>
            </a:r>
            <a:r>
              <a:rPr lang="en-US" altLang="en-US" dirty="0"/>
              <a:t> compared to bonding forces because they involve smaller charges that are farther apart.</a:t>
            </a:r>
          </a:p>
          <a:p>
            <a:endParaRPr lang="en-US" dirty="0"/>
          </a:p>
        </p:txBody>
      </p:sp>
    </p:spTree>
    <p:extLst>
      <p:ext uri="{BB962C8B-B14F-4D97-AF65-F5344CB8AC3E}">
        <p14:creationId xmlns:p14="http://schemas.microsoft.com/office/powerpoint/2010/main" val="110103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Covalent and Van Der Waals Radii</a:t>
            </a:r>
            <a:endParaRPr lang="en-US" dirty="0"/>
          </a:p>
        </p:txBody>
      </p:sp>
      <p:pic>
        <p:nvPicPr>
          <p:cNvPr id="3" name="Picture 2" descr="The van der Waals (VDW) radius is one-half the closest distance between nuclei of adjacent nonbonded atoms (​​1/2 × VDW dista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0041" y="860012"/>
            <a:ext cx="4383918" cy="2253488"/>
          </a:xfrm>
          <a:prstGeom prst="rect">
            <a:avLst/>
          </a:prstGeom>
        </p:spPr>
      </p:pic>
      <p:sp>
        <p:nvSpPr>
          <p:cNvPr id="4" name="Content Placeholder 3"/>
          <p:cNvSpPr>
            <a:spLocks noGrp="1"/>
          </p:cNvSpPr>
          <p:nvPr>
            <p:ph idx="1"/>
          </p:nvPr>
        </p:nvSpPr>
        <p:spPr>
          <a:xfrm>
            <a:off x="457200" y="3124200"/>
            <a:ext cx="8229600" cy="3428999"/>
          </a:xfrm>
        </p:spPr>
        <p:txBody>
          <a:bodyPr/>
          <a:lstStyle/>
          <a:p>
            <a:r>
              <a:rPr lang="en-US" altLang="en-US" dirty="0"/>
              <a:t>The van der Waals </a:t>
            </a:r>
            <a:r>
              <a:rPr lang="en-US" altLang="en-US" b="1" i="1" dirty="0"/>
              <a:t>distance</a:t>
            </a:r>
            <a:r>
              <a:rPr lang="en-US" altLang="en-US" dirty="0"/>
              <a:t> is the distance between two </a:t>
            </a:r>
            <a:r>
              <a:rPr lang="en-US" altLang="en-US" b="1" i="1" dirty="0"/>
              <a:t>nonbonded</a:t>
            </a:r>
            <a:r>
              <a:rPr lang="en-US" altLang="en-US" dirty="0"/>
              <a:t> atoms in </a:t>
            </a:r>
            <a:r>
              <a:rPr lang="en-US" altLang="en-US" b="1" i="1" dirty="0"/>
              <a:t>adjacent</a:t>
            </a:r>
            <a:r>
              <a:rPr lang="en-US" altLang="en-US" dirty="0"/>
              <a:t> molecules.</a:t>
            </a:r>
          </a:p>
          <a:p>
            <a:r>
              <a:rPr lang="en-US" altLang="en-US" dirty="0"/>
              <a:t>The van der Waals </a:t>
            </a:r>
            <a:r>
              <a:rPr lang="en-US" altLang="en-US" b="1" i="1" dirty="0"/>
              <a:t>radius</a:t>
            </a:r>
            <a:r>
              <a:rPr lang="en-US" altLang="en-US" dirty="0"/>
              <a:t> is one-half the closest distance between the nuclei of two </a:t>
            </a:r>
            <a:r>
              <a:rPr lang="en-US" altLang="en-US" b="1" i="1" dirty="0"/>
              <a:t>nonbonded</a:t>
            </a:r>
            <a:r>
              <a:rPr lang="en-US" altLang="en-US" dirty="0"/>
              <a:t> atoms. The VDW radius is </a:t>
            </a:r>
            <a:r>
              <a:rPr lang="en-US" altLang="en-US" b="1" i="1" dirty="0"/>
              <a:t>always larger </a:t>
            </a:r>
            <a:r>
              <a:rPr lang="en-US" altLang="en-US" dirty="0"/>
              <a:t>than the covalent radius.</a:t>
            </a:r>
          </a:p>
          <a:p>
            <a:endParaRPr lang="en-US" altLang="en-US" dirty="0"/>
          </a:p>
          <a:p>
            <a:r>
              <a:rPr lang="en-US" b="1" dirty="0">
                <a:latin typeface="Arial" pitchFamily="34" charset="0"/>
                <a:cs typeface="Arial" pitchFamily="34" charset="0"/>
              </a:rPr>
              <a:t>Neutral</a:t>
            </a:r>
          </a:p>
          <a:p>
            <a:endParaRPr lang="en-US" dirty="0"/>
          </a:p>
        </p:txBody>
      </p:sp>
    </p:spTree>
    <p:extLst>
      <p:ext uri="{BB962C8B-B14F-4D97-AF65-F5344CB8AC3E}">
        <p14:creationId xmlns:p14="http://schemas.microsoft.com/office/powerpoint/2010/main" val="316287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b="1" dirty="0"/>
              <a:t>Periodic Trends In Covalent And Van Der Waals Radii</a:t>
            </a:r>
            <a:endParaRPr lang="en-US" sz="3200" dirty="0"/>
          </a:p>
        </p:txBody>
      </p:sp>
      <p:pic>
        <p:nvPicPr>
          <p:cNvPr id="5" name="Picture 5" descr="Like covalent radii , VDW radii increase down a group and decrease across a period."/>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496354" y="1078850"/>
            <a:ext cx="4143354" cy="548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57200" y="6143624"/>
            <a:ext cx="8229600" cy="409575"/>
          </a:xfrm>
        </p:spPr>
        <p:txBody>
          <a:bodyPr/>
          <a:lstStyle/>
          <a:p>
            <a:r>
              <a:rPr lang="en-US" b="1" dirty="0">
                <a:latin typeface="Arial" pitchFamily="34" charset="0"/>
                <a:cs typeface="Arial" pitchFamily="34" charset="0"/>
              </a:rPr>
              <a:t>Neutral</a:t>
            </a:r>
          </a:p>
        </p:txBody>
      </p:sp>
    </p:spTree>
    <p:extLst>
      <p:ext uri="{BB962C8B-B14F-4D97-AF65-F5344CB8AC3E}">
        <p14:creationId xmlns:p14="http://schemas.microsoft.com/office/powerpoint/2010/main" val="82468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Comparison of Bonding Forces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516475818"/>
              </p:ext>
            </p:extLst>
          </p:nvPr>
        </p:nvGraphicFramePr>
        <p:xfrm>
          <a:off x="628650" y="1589323"/>
          <a:ext cx="7886700" cy="4103434"/>
        </p:xfrm>
        <a:graphic>
          <a:graphicData uri="http://schemas.openxmlformats.org/drawingml/2006/table">
            <a:tbl>
              <a:tblPr firstRow="1">
                <a:tableStyleId>{5940675A-B579-460E-94D1-54222C63F5DA}</a:tableStyleId>
              </a:tblPr>
              <a:tblGrid>
                <a:gridCol w="1577340">
                  <a:extLst>
                    <a:ext uri="{9D8B030D-6E8A-4147-A177-3AD203B41FA5}">
                      <a16:colId xmlns:a16="http://schemas.microsoft.com/office/drawing/2014/main" xmlns="" val="229853972"/>
                    </a:ext>
                  </a:extLst>
                </a:gridCol>
                <a:gridCol w="1577340">
                  <a:extLst>
                    <a:ext uri="{9D8B030D-6E8A-4147-A177-3AD203B41FA5}">
                      <a16:colId xmlns:a16="http://schemas.microsoft.com/office/drawing/2014/main" xmlns="" val="135560767"/>
                    </a:ext>
                  </a:extLst>
                </a:gridCol>
                <a:gridCol w="1577340">
                  <a:extLst>
                    <a:ext uri="{9D8B030D-6E8A-4147-A177-3AD203B41FA5}">
                      <a16:colId xmlns:a16="http://schemas.microsoft.com/office/drawing/2014/main" xmlns="" val="2780105875"/>
                    </a:ext>
                  </a:extLst>
                </a:gridCol>
                <a:gridCol w="1577340">
                  <a:extLst>
                    <a:ext uri="{9D8B030D-6E8A-4147-A177-3AD203B41FA5}">
                      <a16:colId xmlns:a16="http://schemas.microsoft.com/office/drawing/2014/main" xmlns="" val="1591064071"/>
                    </a:ext>
                  </a:extLst>
                </a:gridCol>
                <a:gridCol w="1577340">
                  <a:extLst>
                    <a:ext uri="{9D8B030D-6E8A-4147-A177-3AD203B41FA5}">
                      <a16:colId xmlns:a16="http://schemas.microsoft.com/office/drawing/2014/main" xmlns="" val="1016171140"/>
                    </a:ext>
                  </a:extLst>
                </a:gridCol>
              </a:tblGrid>
              <a:tr h="706202">
                <a:tc>
                  <a:txBody>
                    <a:bodyPr/>
                    <a:lstStyle/>
                    <a:p>
                      <a:pPr fontAlgn="b"/>
                      <a:r>
                        <a:rPr lang="en-US" b="1" dirty="0">
                          <a:effectLst/>
                        </a:rPr>
                        <a:t>Force</a:t>
                      </a:r>
                      <a:endParaRPr lang="en-US" b="1" dirty="0">
                        <a:solidFill>
                          <a:srgbClr val="FFFFFF"/>
                        </a:solidFill>
                        <a:effectLst/>
                        <a:latin typeface="inherit"/>
                      </a:endParaRPr>
                    </a:p>
                  </a:txBody>
                  <a:tcPr marL="67866" marR="67866" marT="67866" marB="67866" anchor="b"/>
                </a:tc>
                <a:tc>
                  <a:txBody>
                    <a:bodyPr/>
                    <a:lstStyle/>
                    <a:p>
                      <a:pPr algn="ctr" fontAlgn="b"/>
                      <a:r>
                        <a:rPr lang="en-US" b="1" dirty="0">
                          <a:effectLst/>
                        </a:rPr>
                        <a:t>Model</a:t>
                      </a:r>
                      <a:endParaRPr lang="en-US" b="1" dirty="0">
                        <a:solidFill>
                          <a:srgbClr val="FFFFFF"/>
                        </a:solidFill>
                        <a:effectLst/>
                        <a:latin typeface="inherit"/>
                      </a:endParaRPr>
                    </a:p>
                  </a:txBody>
                  <a:tcPr marL="67866" marR="67866" marT="67866" marB="67866" anchor="b"/>
                </a:tc>
                <a:tc>
                  <a:txBody>
                    <a:bodyPr/>
                    <a:lstStyle/>
                    <a:p>
                      <a:pPr fontAlgn="b"/>
                      <a:r>
                        <a:rPr lang="en-US" b="1" dirty="0">
                          <a:effectLst/>
                        </a:rPr>
                        <a:t>Basis of Attraction</a:t>
                      </a:r>
                      <a:endParaRPr lang="en-US" b="1" dirty="0">
                        <a:solidFill>
                          <a:srgbClr val="FFFFFF"/>
                        </a:solidFill>
                        <a:effectLst/>
                        <a:latin typeface="inherit"/>
                      </a:endParaRPr>
                    </a:p>
                  </a:txBody>
                  <a:tcPr marL="67866" marR="67866" marT="67866" marB="67866" anchor="b"/>
                </a:tc>
                <a:tc>
                  <a:txBody>
                    <a:bodyPr/>
                    <a:lstStyle/>
                    <a:p>
                      <a:pPr fontAlgn="b"/>
                      <a:r>
                        <a:rPr lang="en-US" b="1" dirty="0">
                          <a:effectLst/>
                        </a:rPr>
                        <a:t>Energy (kJ/mol)</a:t>
                      </a:r>
                      <a:endParaRPr lang="en-US" b="1" dirty="0">
                        <a:solidFill>
                          <a:srgbClr val="FFFFFF"/>
                        </a:solidFill>
                        <a:effectLst/>
                        <a:latin typeface="inherit"/>
                      </a:endParaRPr>
                    </a:p>
                  </a:txBody>
                  <a:tcPr marL="67866" marR="67866" marT="67866" marB="67866" anchor="b"/>
                </a:tc>
                <a:tc>
                  <a:txBody>
                    <a:bodyPr/>
                    <a:lstStyle/>
                    <a:p>
                      <a:pPr fontAlgn="b"/>
                      <a:r>
                        <a:rPr lang="en-US" b="1" dirty="0">
                          <a:effectLst/>
                        </a:rPr>
                        <a:t>Example</a:t>
                      </a:r>
                      <a:endParaRPr lang="en-US" b="1" dirty="0">
                        <a:solidFill>
                          <a:srgbClr val="FFFFFF"/>
                        </a:solidFill>
                        <a:effectLst/>
                        <a:latin typeface="inherit"/>
                      </a:endParaRPr>
                    </a:p>
                  </a:txBody>
                  <a:tcPr marL="67866" marR="67866" marT="67866" marB="67866" anchor="b"/>
                </a:tc>
                <a:extLst>
                  <a:ext uri="{0D108BD9-81ED-4DB2-BD59-A6C34878D82A}">
                    <a16:rowId xmlns:a16="http://schemas.microsoft.com/office/drawing/2014/main" xmlns="" val="33686333"/>
                  </a:ext>
                </a:extLst>
              </a:tr>
              <a:tr h="1028700">
                <a:tc>
                  <a:txBody>
                    <a:bodyPr/>
                    <a:lstStyle/>
                    <a:p>
                      <a:pPr fontAlgn="base"/>
                      <a:r>
                        <a:rPr lang="en-US" dirty="0">
                          <a:effectLst/>
                        </a:rPr>
                        <a:t>Ionic</a:t>
                      </a:r>
                      <a:endParaRPr lang="en-US" dirty="0">
                        <a:solidFill>
                          <a:srgbClr val="000000"/>
                        </a:solidFill>
                        <a:effectLst/>
                        <a:latin typeface="inherit"/>
                      </a:endParaRPr>
                    </a:p>
                  </a:txBody>
                  <a:tcPr marL="67866" marR="67866" marT="67866" marB="67866" anchor="ctr"/>
                </a:tc>
                <a:tc>
                  <a:txBody>
                    <a:bodyPr/>
                    <a:lstStyle/>
                    <a:p>
                      <a:pPr fontAlgn="base"/>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Cation–anion</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400–4000</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NaCl</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462085261"/>
                  </a:ext>
                </a:extLst>
              </a:tr>
              <a:tr h="1231433">
                <a:tc>
                  <a:txBody>
                    <a:bodyPr/>
                    <a:lstStyle/>
                    <a:p>
                      <a:pPr fontAlgn="base"/>
                      <a:r>
                        <a:rPr lang="en-US" dirty="0">
                          <a:effectLst/>
                        </a:rPr>
                        <a:t>Covalent</a:t>
                      </a:r>
                      <a:endParaRPr lang="en-US" dirty="0">
                        <a:solidFill>
                          <a:srgbClr val="000000"/>
                        </a:solidFill>
                        <a:effectLst/>
                        <a:latin typeface="inherit"/>
                      </a:endParaRPr>
                    </a:p>
                  </a:txBody>
                  <a:tcPr marL="67866" marR="67866" marT="67866" marB="67866" anchor="ctr"/>
                </a:tc>
                <a:tc>
                  <a:txBody>
                    <a:bodyPr/>
                    <a:lstStyle/>
                    <a:p>
                      <a:pPr fontAlgn="base"/>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Nuclei–shared e</a:t>
                      </a:r>
                      <a:r>
                        <a:rPr lang="en-US" baseline="30000" dirty="0">
                          <a:effectLst/>
                        </a:rPr>
                        <a:t>−</a:t>
                      </a:r>
                      <a:r>
                        <a:rPr lang="en-US" dirty="0">
                          <a:effectLst/>
                        </a:rPr>
                        <a:t>pair</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150–1100</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H─H</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265641257"/>
                  </a:ext>
                </a:extLst>
              </a:tr>
              <a:tr h="1137099">
                <a:tc>
                  <a:txBody>
                    <a:bodyPr/>
                    <a:lstStyle/>
                    <a:p>
                      <a:pPr fontAlgn="base"/>
                      <a:r>
                        <a:rPr lang="en-US" dirty="0">
                          <a:effectLst/>
                        </a:rPr>
                        <a:t>Metallic</a:t>
                      </a:r>
                      <a:endParaRPr lang="en-US" dirty="0">
                        <a:solidFill>
                          <a:srgbClr val="000000"/>
                        </a:solidFill>
                        <a:effectLst/>
                        <a:latin typeface="inherit"/>
                      </a:endParaRPr>
                    </a:p>
                  </a:txBody>
                  <a:tcPr marL="67866" marR="67866" marT="67866" marB="67866" anchor="ctr"/>
                </a:tc>
                <a:tc>
                  <a:txBody>
                    <a:bodyPr/>
                    <a:lstStyle/>
                    <a:p>
                      <a:pPr fontAlgn="base"/>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Cations–delocalized electrons</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75–1000</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Fe</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2102008326"/>
                  </a:ext>
                </a:extLst>
              </a:tr>
            </a:tbl>
          </a:graphicData>
        </a:graphic>
      </p:graphicFrame>
      <p:pic>
        <p:nvPicPr>
          <p:cNvPr id="10" name="Picture 9" descr="A model of ionic bonded atoms are shown, in a 3-dimensional lattice alternating between + and - charges."/>
          <p:cNvPicPr>
            <a:picLocks noChangeAspect="1"/>
          </p:cNvPicPr>
          <p:nvPr/>
        </p:nvPicPr>
        <p:blipFill>
          <a:blip r:embed="rId2"/>
          <a:stretch>
            <a:fillRect/>
          </a:stretch>
        </p:blipFill>
        <p:spPr>
          <a:xfrm>
            <a:off x="2557462" y="2405062"/>
            <a:ext cx="809625" cy="828675"/>
          </a:xfrm>
          <a:prstGeom prst="rect">
            <a:avLst/>
          </a:prstGeom>
        </p:spPr>
      </p:pic>
      <p:pic>
        <p:nvPicPr>
          <p:cNvPr id="11" name="Picture 10" descr="A model of a covalent-bonded molecule is shown, with two positive nuclei sharing a pair of nevatively charged electrons."/>
          <p:cNvPicPr>
            <a:picLocks noChangeAspect="1"/>
          </p:cNvPicPr>
          <p:nvPr/>
        </p:nvPicPr>
        <p:blipFill>
          <a:blip r:embed="rId3"/>
          <a:stretch>
            <a:fillRect/>
          </a:stretch>
        </p:blipFill>
        <p:spPr>
          <a:xfrm>
            <a:off x="2557462" y="3686635"/>
            <a:ext cx="752475" cy="561975"/>
          </a:xfrm>
          <a:prstGeom prst="rect">
            <a:avLst/>
          </a:prstGeom>
        </p:spPr>
      </p:pic>
      <p:pic>
        <p:nvPicPr>
          <p:cNvPr id="12" name="Picture 11" descr="A model of metallic bonding is shown, with positively charged atoms sharing delocalized electrons."/>
          <p:cNvPicPr>
            <a:picLocks noChangeAspect="1"/>
          </p:cNvPicPr>
          <p:nvPr/>
        </p:nvPicPr>
        <p:blipFill>
          <a:blip r:embed="rId4"/>
          <a:stretch>
            <a:fillRect/>
          </a:stretch>
        </p:blipFill>
        <p:spPr>
          <a:xfrm>
            <a:off x="2500311" y="4701508"/>
            <a:ext cx="923925" cy="933450"/>
          </a:xfrm>
          <a:prstGeom prst="rect">
            <a:avLst/>
          </a:prstGeom>
        </p:spPr>
      </p:pic>
      <p:sp>
        <p:nvSpPr>
          <p:cNvPr id="4" name="Content Placeholder 3"/>
          <p:cNvSpPr>
            <a:spLocks noGrp="1"/>
          </p:cNvSpPr>
          <p:nvPr>
            <p:ph idx="1"/>
          </p:nvPr>
        </p:nvSpPr>
        <p:spPr>
          <a:xfrm>
            <a:off x="457200" y="6191250"/>
            <a:ext cx="8229600" cy="361950"/>
          </a:xfrm>
        </p:spPr>
        <p:txBody>
          <a:bodyPr/>
          <a:lstStyle/>
          <a:p>
            <a:pPr marL="0" indent="0">
              <a:buNone/>
            </a:pPr>
            <a:r>
              <a:rPr lang="en-US" dirty="0"/>
              <a:t> </a:t>
            </a:r>
          </a:p>
        </p:txBody>
      </p:sp>
    </p:spTree>
    <p:extLst>
      <p:ext uri="{BB962C8B-B14F-4D97-AF65-F5344CB8AC3E}">
        <p14:creationId xmlns:p14="http://schemas.microsoft.com/office/powerpoint/2010/main" val="244005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Comparison of Non-Bonding Forces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043974033"/>
              </p:ext>
            </p:extLst>
          </p:nvPr>
        </p:nvGraphicFramePr>
        <p:xfrm>
          <a:off x="1090932" y="838200"/>
          <a:ext cx="6962135" cy="5488563"/>
        </p:xfrm>
        <a:graphic>
          <a:graphicData uri="http://schemas.openxmlformats.org/drawingml/2006/table">
            <a:tbl>
              <a:tblPr firstRow="1">
                <a:tableStyleId>{5940675A-B579-460E-94D1-54222C63F5DA}</a:tableStyleId>
              </a:tblPr>
              <a:tblGrid>
                <a:gridCol w="1392427">
                  <a:extLst>
                    <a:ext uri="{9D8B030D-6E8A-4147-A177-3AD203B41FA5}">
                      <a16:colId xmlns:a16="http://schemas.microsoft.com/office/drawing/2014/main" xmlns="" val="291612647"/>
                    </a:ext>
                  </a:extLst>
                </a:gridCol>
                <a:gridCol w="1392427">
                  <a:extLst>
                    <a:ext uri="{9D8B030D-6E8A-4147-A177-3AD203B41FA5}">
                      <a16:colId xmlns:a16="http://schemas.microsoft.com/office/drawing/2014/main" xmlns="" val="2738968890"/>
                    </a:ext>
                  </a:extLst>
                </a:gridCol>
                <a:gridCol w="1392427">
                  <a:extLst>
                    <a:ext uri="{9D8B030D-6E8A-4147-A177-3AD203B41FA5}">
                      <a16:colId xmlns:a16="http://schemas.microsoft.com/office/drawing/2014/main" xmlns="" val="1831085530"/>
                    </a:ext>
                  </a:extLst>
                </a:gridCol>
                <a:gridCol w="1392427">
                  <a:extLst>
                    <a:ext uri="{9D8B030D-6E8A-4147-A177-3AD203B41FA5}">
                      <a16:colId xmlns:a16="http://schemas.microsoft.com/office/drawing/2014/main" xmlns="" val="37879593"/>
                    </a:ext>
                  </a:extLst>
                </a:gridCol>
                <a:gridCol w="1392427">
                  <a:extLst>
                    <a:ext uri="{9D8B030D-6E8A-4147-A177-3AD203B41FA5}">
                      <a16:colId xmlns:a16="http://schemas.microsoft.com/office/drawing/2014/main" xmlns="" val="2556509139"/>
                    </a:ext>
                  </a:extLst>
                </a:gridCol>
              </a:tblGrid>
              <a:tr h="609513">
                <a:tc>
                  <a:txBody>
                    <a:bodyPr/>
                    <a:lstStyle/>
                    <a:p>
                      <a:pPr fontAlgn="b"/>
                      <a:r>
                        <a:rPr lang="en-US" b="1" dirty="0">
                          <a:effectLst/>
                        </a:rPr>
                        <a:t>Force</a:t>
                      </a:r>
                      <a:endParaRPr lang="en-US" b="1" dirty="0">
                        <a:solidFill>
                          <a:srgbClr val="FFFFFF"/>
                        </a:solidFill>
                        <a:effectLst/>
                        <a:latin typeface="inherit"/>
                      </a:endParaRPr>
                    </a:p>
                  </a:txBody>
                  <a:tcPr marL="67866" marR="67866" marT="67866" marB="67866" anchor="b"/>
                </a:tc>
                <a:tc>
                  <a:txBody>
                    <a:bodyPr/>
                    <a:lstStyle/>
                    <a:p>
                      <a:pPr algn="ctr" fontAlgn="b"/>
                      <a:r>
                        <a:rPr lang="en-US" b="1" dirty="0">
                          <a:effectLst/>
                        </a:rPr>
                        <a:t>Model</a:t>
                      </a:r>
                      <a:endParaRPr lang="en-US" b="1" dirty="0">
                        <a:solidFill>
                          <a:srgbClr val="FFFFFF"/>
                        </a:solidFill>
                        <a:effectLst/>
                        <a:latin typeface="inherit"/>
                      </a:endParaRPr>
                    </a:p>
                  </a:txBody>
                  <a:tcPr marL="67866" marR="67866" marT="67866" marB="67866" anchor="b"/>
                </a:tc>
                <a:tc>
                  <a:txBody>
                    <a:bodyPr/>
                    <a:lstStyle/>
                    <a:p>
                      <a:pPr fontAlgn="b"/>
                      <a:r>
                        <a:rPr lang="en-US" b="1" dirty="0">
                          <a:effectLst/>
                        </a:rPr>
                        <a:t>Basis of Attraction</a:t>
                      </a:r>
                      <a:endParaRPr lang="en-US" b="1" dirty="0">
                        <a:solidFill>
                          <a:srgbClr val="FFFFFF"/>
                        </a:solidFill>
                        <a:effectLst/>
                        <a:latin typeface="inherit"/>
                      </a:endParaRPr>
                    </a:p>
                  </a:txBody>
                  <a:tcPr marL="67866" marR="67866" marT="67866" marB="67866" anchor="b"/>
                </a:tc>
                <a:tc>
                  <a:txBody>
                    <a:bodyPr/>
                    <a:lstStyle/>
                    <a:p>
                      <a:pPr fontAlgn="b"/>
                      <a:r>
                        <a:rPr lang="en-US" b="1" dirty="0">
                          <a:effectLst/>
                        </a:rPr>
                        <a:t>Energy (kJ/mol)</a:t>
                      </a:r>
                      <a:endParaRPr lang="en-US" b="1" dirty="0">
                        <a:solidFill>
                          <a:srgbClr val="FFFFFF"/>
                        </a:solidFill>
                        <a:effectLst/>
                        <a:latin typeface="inherit"/>
                      </a:endParaRPr>
                    </a:p>
                  </a:txBody>
                  <a:tcPr marL="67866" marR="67866" marT="67866" marB="67866" anchor="b"/>
                </a:tc>
                <a:tc>
                  <a:txBody>
                    <a:bodyPr/>
                    <a:lstStyle/>
                    <a:p>
                      <a:pPr fontAlgn="b"/>
                      <a:r>
                        <a:rPr lang="en-US" b="1" dirty="0">
                          <a:effectLst/>
                        </a:rPr>
                        <a:t>Example</a:t>
                      </a:r>
                      <a:endParaRPr lang="en-US" b="1" dirty="0">
                        <a:solidFill>
                          <a:srgbClr val="FFFFFF"/>
                        </a:solidFill>
                        <a:effectLst/>
                        <a:latin typeface="inherit"/>
                      </a:endParaRPr>
                    </a:p>
                  </a:txBody>
                  <a:tcPr marL="67866" marR="67866" marT="67866" marB="67866" anchor="b"/>
                </a:tc>
                <a:extLst>
                  <a:ext uri="{0D108BD9-81ED-4DB2-BD59-A6C34878D82A}">
                    <a16:rowId xmlns:a16="http://schemas.microsoft.com/office/drawing/2014/main" xmlns="" val="687255537"/>
                  </a:ext>
                </a:extLst>
              </a:tr>
              <a:tr h="791916">
                <a:tc>
                  <a:txBody>
                    <a:bodyPr/>
                    <a:lstStyle/>
                    <a:p>
                      <a:pPr fontAlgn="base"/>
                      <a:r>
                        <a:rPr lang="en-US" sz="1600" dirty="0">
                          <a:effectLst/>
                        </a:rPr>
                        <a:t>Ion–dipole</a:t>
                      </a:r>
                      <a:endParaRPr lang="en-US" sz="1600" dirty="0">
                        <a:solidFill>
                          <a:srgbClr val="000000"/>
                        </a:solidFill>
                        <a:effectLst/>
                        <a:latin typeface="inherit"/>
                      </a:endParaRPr>
                    </a:p>
                  </a:txBody>
                  <a:tcPr marL="59910" marR="59910" marT="59910" marB="59910" anchor="ctr"/>
                </a:tc>
                <a:tc>
                  <a:txBody>
                    <a:bodyPr/>
                    <a:lstStyle/>
                    <a:p>
                      <a:pPr fontAlgn="base"/>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Ion charge–dipole charge</a:t>
                      </a:r>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40–600</a:t>
                      </a:r>
                      <a:endParaRPr lang="en-US" sz="1600" dirty="0">
                        <a:solidFill>
                          <a:srgbClr val="000000"/>
                        </a:solidFill>
                        <a:effectLst/>
                        <a:latin typeface="inherit"/>
                      </a:endParaRPr>
                    </a:p>
                  </a:txBody>
                  <a:tcPr marL="59910" marR="59910" marT="59910" marB="59910" anchor="ctr"/>
                </a:tc>
                <a:tc>
                  <a:txBody>
                    <a:bodyPr/>
                    <a:lstStyle/>
                    <a:p>
                      <a:pPr fontAlgn="base"/>
                      <a:endParaRPr lang="en-US" sz="1600" dirty="0">
                        <a:solidFill>
                          <a:srgbClr val="000000"/>
                        </a:solidFill>
                        <a:effectLst/>
                        <a:latin typeface="inherit"/>
                      </a:endParaRPr>
                    </a:p>
                  </a:txBody>
                  <a:tcPr marL="59910" marR="59910" marT="59910" marB="59910" anchor="ctr"/>
                </a:tc>
                <a:extLst>
                  <a:ext uri="{0D108BD9-81ED-4DB2-BD59-A6C34878D82A}">
                    <a16:rowId xmlns:a16="http://schemas.microsoft.com/office/drawing/2014/main" xmlns="" val="154844271"/>
                  </a:ext>
                </a:extLst>
              </a:tr>
              <a:tr h="1088465">
                <a:tc>
                  <a:txBody>
                    <a:bodyPr/>
                    <a:lstStyle/>
                    <a:p>
                      <a:pPr fontAlgn="base"/>
                      <a:r>
                        <a:rPr lang="en-US" sz="1600" dirty="0">
                          <a:effectLst/>
                        </a:rPr>
                        <a:t>H bond</a:t>
                      </a:r>
                      <a:endParaRPr lang="en-US" sz="1600" dirty="0">
                        <a:solidFill>
                          <a:srgbClr val="000000"/>
                        </a:solidFill>
                        <a:effectLst/>
                        <a:latin typeface="inherit"/>
                      </a:endParaRPr>
                    </a:p>
                  </a:txBody>
                  <a:tcPr marL="59910" marR="59910" marT="59910" marB="59910" anchor="ctr"/>
                </a:tc>
                <a:tc>
                  <a:txBody>
                    <a:bodyPr/>
                    <a:lstStyle/>
                    <a:p>
                      <a:pPr fontAlgn="base"/>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Polar bond to H-dipole charge (high EN of N, O, F)</a:t>
                      </a:r>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10–40</a:t>
                      </a:r>
                      <a:endParaRPr lang="en-US" sz="1600" dirty="0">
                        <a:solidFill>
                          <a:srgbClr val="000000"/>
                        </a:solidFill>
                        <a:effectLst/>
                        <a:latin typeface="inherit"/>
                      </a:endParaRPr>
                    </a:p>
                  </a:txBody>
                  <a:tcPr marL="59910" marR="59910" marT="59910" marB="59910" anchor="ctr"/>
                </a:tc>
                <a:tc>
                  <a:txBody>
                    <a:bodyPr/>
                    <a:lstStyle/>
                    <a:p>
                      <a:pPr fontAlgn="base"/>
                      <a:endParaRPr lang="en-US" sz="1600" dirty="0">
                        <a:solidFill>
                          <a:srgbClr val="000000"/>
                        </a:solidFill>
                        <a:effectLst/>
                        <a:latin typeface="inherit"/>
                      </a:endParaRPr>
                    </a:p>
                  </a:txBody>
                  <a:tcPr marL="59910" marR="59910" marT="59910" marB="59910" anchor="ctr"/>
                </a:tc>
                <a:extLst>
                  <a:ext uri="{0D108BD9-81ED-4DB2-BD59-A6C34878D82A}">
                    <a16:rowId xmlns:a16="http://schemas.microsoft.com/office/drawing/2014/main" xmlns="" val="4182164358"/>
                  </a:ext>
                </a:extLst>
              </a:tr>
              <a:tr h="606915">
                <a:tc>
                  <a:txBody>
                    <a:bodyPr/>
                    <a:lstStyle/>
                    <a:p>
                      <a:pPr fontAlgn="base"/>
                      <a:r>
                        <a:rPr lang="en-US" sz="1600" dirty="0">
                          <a:effectLst/>
                        </a:rPr>
                        <a:t>Dipole–dipole</a:t>
                      </a:r>
                      <a:endParaRPr lang="en-US" sz="1600" dirty="0">
                        <a:solidFill>
                          <a:srgbClr val="000000"/>
                        </a:solidFill>
                        <a:effectLst/>
                        <a:latin typeface="inherit"/>
                      </a:endParaRPr>
                    </a:p>
                  </a:txBody>
                  <a:tcPr marL="59910" marR="59910" marT="59910" marB="59910" anchor="ctr"/>
                </a:tc>
                <a:tc>
                  <a:txBody>
                    <a:bodyPr/>
                    <a:lstStyle/>
                    <a:p>
                      <a:pPr fontAlgn="base"/>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Dipole charges</a:t>
                      </a:r>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5–25</a:t>
                      </a:r>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l─Cl⋯l─Cl</a:t>
                      </a:r>
                      <a:endParaRPr lang="en-US" sz="1600" dirty="0">
                        <a:solidFill>
                          <a:srgbClr val="000000"/>
                        </a:solidFill>
                        <a:effectLst/>
                        <a:latin typeface="inherit"/>
                      </a:endParaRPr>
                    </a:p>
                  </a:txBody>
                  <a:tcPr marL="59910" marR="59910" marT="59910" marB="59910" anchor="ctr"/>
                </a:tc>
                <a:extLst>
                  <a:ext uri="{0D108BD9-81ED-4DB2-BD59-A6C34878D82A}">
                    <a16:rowId xmlns:a16="http://schemas.microsoft.com/office/drawing/2014/main" xmlns="" val="3567746966"/>
                  </a:ext>
                </a:extLst>
              </a:tr>
              <a:tr h="846304">
                <a:tc>
                  <a:txBody>
                    <a:bodyPr/>
                    <a:lstStyle/>
                    <a:p>
                      <a:pPr fontAlgn="base"/>
                      <a:r>
                        <a:rPr lang="en-US" sz="1600" dirty="0">
                          <a:effectLst/>
                        </a:rPr>
                        <a:t>Ion–induced dipole</a:t>
                      </a:r>
                      <a:endParaRPr lang="en-US" sz="1600" dirty="0">
                        <a:solidFill>
                          <a:srgbClr val="000000"/>
                        </a:solidFill>
                        <a:effectLst/>
                        <a:latin typeface="inherit"/>
                      </a:endParaRPr>
                    </a:p>
                  </a:txBody>
                  <a:tcPr marL="59910" marR="59910" marT="59910" marB="59910" anchor="ctr"/>
                </a:tc>
                <a:tc>
                  <a:txBody>
                    <a:bodyPr/>
                    <a:lstStyle/>
                    <a:p>
                      <a:pPr fontAlgn="base"/>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Ion charge–polarizable e</a:t>
                      </a:r>
                      <a:r>
                        <a:rPr lang="en-US" sz="1600" baseline="30000" dirty="0">
                          <a:effectLst/>
                        </a:rPr>
                        <a:t>−</a:t>
                      </a:r>
                      <a:r>
                        <a:rPr lang="en-US" sz="1600" dirty="0">
                          <a:effectLst/>
                        </a:rPr>
                        <a:t>cloud</a:t>
                      </a:r>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3–15</a:t>
                      </a:r>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Fe</a:t>
                      </a:r>
                      <a:r>
                        <a:rPr lang="en-US" sz="1600" baseline="30000" dirty="0">
                          <a:effectLst/>
                        </a:rPr>
                        <a:t>2+</a:t>
                      </a:r>
                      <a:r>
                        <a:rPr lang="en-US" sz="1600" dirty="0">
                          <a:effectLst/>
                        </a:rPr>
                        <a:t>⋯O</a:t>
                      </a:r>
                      <a:r>
                        <a:rPr lang="en-US" sz="1600" baseline="-25000" dirty="0">
                          <a:effectLst/>
                        </a:rPr>
                        <a:t>2</a:t>
                      </a:r>
                      <a:endParaRPr lang="en-US" sz="1600" dirty="0">
                        <a:solidFill>
                          <a:srgbClr val="000000"/>
                        </a:solidFill>
                        <a:effectLst/>
                        <a:latin typeface="inherit"/>
                      </a:endParaRPr>
                    </a:p>
                  </a:txBody>
                  <a:tcPr marL="59910" marR="59910" marT="59910" marB="59910" anchor="ctr"/>
                </a:tc>
                <a:extLst>
                  <a:ext uri="{0D108BD9-81ED-4DB2-BD59-A6C34878D82A}">
                    <a16:rowId xmlns:a16="http://schemas.microsoft.com/office/drawing/2014/main" xmlns="" val="1622418705"/>
                  </a:ext>
                </a:extLst>
              </a:tr>
              <a:tr h="846304">
                <a:tc>
                  <a:txBody>
                    <a:bodyPr/>
                    <a:lstStyle/>
                    <a:p>
                      <a:pPr fontAlgn="base"/>
                      <a:r>
                        <a:rPr lang="en-US" sz="1600" dirty="0">
                          <a:effectLst/>
                        </a:rPr>
                        <a:t>Dipole–induced dipole</a:t>
                      </a:r>
                      <a:endParaRPr lang="en-US" sz="1600" dirty="0">
                        <a:solidFill>
                          <a:srgbClr val="000000"/>
                        </a:solidFill>
                        <a:effectLst/>
                        <a:latin typeface="inherit"/>
                      </a:endParaRPr>
                    </a:p>
                  </a:txBody>
                  <a:tcPr marL="59910" marR="59910" marT="59910" marB="59910" anchor="ctr"/>
                </a:tc>
                <a:tc>
                  <a:txBody>
                    <a:bodyPr/>
                    <a:lstStyle/>
                    <a:p>
                      <a:pPr fontAlgn="base"/>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Dipole charge–polarizable e</a:t>
                      </a:r>
                      <a:r>
                        <a:rPr lang="en-US" sz="1600" baseline="30000" dirty="0">
                          <a:effectLst/>
                        </a:rPr>
                        <a:t>−</a:t>
                      </a:r>
                      <a:r>
                        <a:rPr lang="en-US" sz="1600" dirty="0">
                          <a:effectLst/>
                        </a:rPr>
                        <a:t>cloud</a:t>
                      </a:r>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2–10</a:t>
                      </a:r>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H─Cl⋯Cl─Cl</a:t>
                      </a:r>
                      <a:endParaRPr lang="en-US" sz="1600" dirty="0">
                        <a:solidFill>
                          <a:srgbClr val="000000"/>
                        </a:solidFill>
                        <a:effectLst/>
                        <a:latin typeface="inherit"/>
                      </a:endParaRPr>
                    </a:p>
                  </a:txBody>
                  <a:tcPr marL="59910" marR="59910" marT="59910" marB="59910" anchor="ctr"/>
                </a:tc>
                <a:extLst>
                  <a:ext uri="{0D108BD9-81ED-4DB2-BD59-A6C34878D82A}">
                    <a16:rowId xmlns:a16="http://schemas.microsoft.com/office/drawing/2014/main" xmlns="" val="1213270285"/>
                  </a:ext>
                </a:extLst>
              </a:tr>
              <a:tr h="604142">
                <a:tc>
                  <a:txBody>
                    <a:bodyPr/>
                    <a:lstStyle/>
                    <a:p>
                      <a:pPr fontAlgn="base"/>
                      <a:r>
                        <a:rPr lang="en-US" sz="1600" dirty="0">
                          <a:effectLst/>
                        </a:rPr>
                        <a:t>Dispersion (London)</a:t>
                      </a:r>
                      <a:endParaRPr lang="en-US" sz="1600" dirty="0">
                        <a:solidFill>
                          <a:srgbClr val="000000"/>
                        </a:solidFill>
                        <a:effectLst/>
                        <a:latin typeface="inherit"/>
                      </a:endParaRPr>
                    </a:p>
                  </a:txBody>
                  <a:tcPr marL="59910" marR="59910" marT="59910" marB="59910" anchor="ctr"/>
                </a:tc>
                <a:tc>
                  <a:txBody>
                    <a:bodyPr/>
                    <a:lstStyle/>
                    <a:p>
                      <a:pPr fontAlgn="base"/>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Polarizable e</a:t>
                      </a:r>
                      <a:r>
                        <a:rPr lang="en-US" sz="1600" baseline="30000" dirty="0">
                          <a:effectLst/>
                        </a:rPr>
                        <a:t>−</a:t>
                      </a:r>
                      <a:r>
                        <a:rPr lang="en-US" sz="1600" dirty="0">
                          <a:effectLst/>
                        </a:rPr>
                        <a:t>clouds</a:t>
                      </a:r>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0.05–40</a:t>
                      </a:r>
                      <a:endParaRPr lang="en-US" sz="1600" dirty="0">
                        <a:solidFill>
                          <a:srgbClr val="000000"/>
                        </a:solidFill>
                        <a:effectLst/>
                        <a:latin typeface="inherit"/>
                      </a:endParaRPr>
                    </a:p>
                  </a:txBody>
                  <a:tcPr marL="59910" marR="59910" marT="59910" marB="59910" anchor="ctr"/>
                </a:tc>
                <a:tc>
                  <a:txBody>
                    <a:bodyPr/>
                    <a:lstStyle/>
                    <a:p>
                      <a:pPr fontAlgn="base"/>
                      <a:r>
                        <a:rPr lang="en-US" sz="1600" dirty="0">
                          <a:effectLst/>
                        </a:rPr>
                        <a:t>F─F⋯F─F</a:t>
                      </a:r>
                      <a:endParaRPr lang="en-US" sz="1600" dirty="0">
                        <a:solidFill>
                          <a:srgbClr val="000000"/>
                        </a:solidFill>
                        <a:effectLst/>
                        <a:latin typeface="inherit"/>
                      </a:endParaRPr>
                    </a:p>
                  </a:txBody>
                  <a:tcPr marL="59910" marR="59910" marT="59910" marB="59910" anchor="ctr"/>
                </a:tc>
                <a:extLst>
                  <a:ext uri="{0D108BD9-81ED-4DB2-BD59-A6C34878D82A}">
                    <a16:rowId xmlns:a16="http://schemas.microsoft.com/office/drawing/2014/main" xmlns="" val="4067271291"/>
                  </a:ext>
                </a:extLst>
              </a:tr>
            </a:tbl>
          </a:graphicData>
        </a:graphic>
      </p:graphicFrame>
      <p:pic>
        <p:nvPicPr>
          <p:cNvPr id="14" name="Picture 13" descr="A model of ion-dipole forces is shown. The + ion attracts e- from the other atom."/>
          <p:cNvPicPr>
            <a:picLocks noChangeAspect="1"/>
          </p:cNvPicPr>
          <p:nvPr/>
        </p:nvPicPr>
        <p:blipFill>
          <a:blip r:embed="rId2"/>
          <a:stretch>
            <a:fillRect/>
          </a:stretch>
        </p:blipFill>
        <p:spPr>
          <a:xfrm>
            <a:off x="2690810" y="1771902"/>
            <a:ext cx="933450" cy="361950"/>
          </a:xfrm>
          <a:prstGeom prst="rect">
            <a:avLst/>
          </a:prstGeom>
        </p:spPr>
      </p:pic>
      <p:pic>
        <p:nvPicPr>
          <p:cNvPr id="20" name="Picture 19" descr="A model of H2O is shown with an ion-dipole bond between the O and an Na+ atom."/>
          <p:cNvPicPr>
            <a:picLocks noChangeAspect="1"/>
          </p:cNvPicPr>
          <p:nvPr/>
        </p:nvPicPr>
        <p:blipFill>
          <a:blip r:embed="rId3"/>
          <a:stretch>
            <a:fillRect/>
          </a:stretch>
        </p:blipFill>
        <p:spPr>
          <a:xfrm>
            <a:off x="6722108" y="1624264"/>
            <a:ext cx="904875" cy="657225"/>
          </a:xfrm>
          <a:prstGeom prst="rect">
            <a:avLst/>
          </a:prstGeom>
        </p:spPr>
      </p:pic>
      <p:pic>
        <p:nvPicPr>
          <p:cNvPr id="15" name="Picture 14" descr="A model of H-bonding is shown. A ion with partial - charge is covalently bonded to H, which has a partial + charge, and is in turn H-bonded to another atom with a partial - charge and a lone pair of electrons."/>
          <p:cNvPicPr>
            <a:picLocks noChangeAspect="1"/>
          </p:cNvPicPr>
          <p:nvPr/>
        </p:nvPicPr>
        <p:blipFill>
          <a:blip r:embed="rId4"/>
          <a:stretch>
            <a:fillRect/>
          </a:stretch>
        </p:blipFill>
        <p:spPr>
          <a:xfrm>
            <a:off x="2671761" y="2637722"/>
            <a:ext cx="981075" cy="400050"/>
          </a:xfrm>
          <a:prstGeom prst="rect">
            <a:avLst/>
          </a:prstGeom>
        </p:spPr>
      </p:pic>
      <p:pic>
        <p:nvPicPr>
          <p:cNvPr id="21" name="Picture 20" descr="Two H2O molecules are shown. An H on the first is H-bonded to the O on the second molecule."/>
          <p:cNvPicPr>
            <a:picLocks noChangeAspect="1"/>
          </p:cNvPicPr>
          <p:nvPr/>
        </p:nvPicPr>
        <p:blipFill>
          <a:blip r:embed="rId5"/>
          <a:stretch>
            <a:fillRect/>
          </a:stretch>
        </p:blipFill>
        <p:spPr>
          <a:xfrm>
            <a:off x="6722108" y="2566284"/>
            <a:ext cx="1133475" cy="542925"/>
          </a:xfrm>
          <a:prstGeom prst="rect">
            <a:avLst/>
          </a:prstGeom>
        </p:spPr>
      </p:pic>
      <p:pic>
        <p:nvPicPr>
          <p:cNvPr id="16" name="Picture 15" descr="A dipole-dipole bond is shown. Concentration of negative charge on one atom bonds to a concentration of positive charge on the adjacent side of the other atom."/>
          <p:cNvPicPr>
            <a:picLocks noChangeAspect="1"/>
          </p:cNvPicPr>
          <p:nvPr/>
        </p:nvPicPr>
        <p:blipFill>
          <a:blip r:embed="rId6"/>
          <a:stretch>
            <a:fillRect/>
          </a:stretch>
        </p:blipFill>
        <p:spPr>
          <a:xfrm>
            <a:off x="2657473" y="3453732"/>
            <a:ext cx="1009650" cy="504825"/>
          </a:xfrm>
          <a:prstGeom prst="rect">
            <a:avLst/>
          </a:prstGeom>
        </p:spPr>
      </p:pic>
      <p:pic>
        <p:nvPicPr>
          <p:cNvPr id="17" name="Picture 16" descr="Ion-induced dipole bonding is shown. A + charged atom induces - charge concentration on an adjacent atom."/>
          <p:cNvPicPr>
            <a:picLocks noChangeAspect="1"/>
          </p:cNvPicPr>
          <p:nvPr/>
        </p:nvPicPr>
        <p:blipFill>
          <a:blip r:embed="rId7"/>
          <a:stretch>
            <a:fillRect/>
          </a:stretch>
        </p:blipFill>
        <p:spPr>
          <a:xfrm>
            <a:off x="2671761" y="4147147"/>
            <a:ext cx="1000125" cy="457200"/>
          </a:xfrm>
          <a:prstGeom prst="rect">
            <a:avLst/>
          </a:prstGeom>
        </p:spPr>
      </p:pic>
      <p:pic>
        <p:nvPicPr>
          <p:cNvPr id="18" name="Picture 17" descr="A dipole-dipole bond is shown. Concentration of negative charge on one atom induces a concentration of positive charge on the adjacent side of the other atom."/>
          <p:cNvPicPr>
            <a:picLocks noChangeAspect="1"/>
          </p:cNvPicPr>
          <p:nvPr/>
        </p:nvPicPr>
        <p:blipFill>
          <a:blip r:embed="rId8"/>
          <a:stretch>
            <a:fillRect/>
          </a:stretch>
        </p:blipFill>
        <p:spPr>
          <a:xfrm>
            <a:off x="2652710" y="5067932"/>
            <a:ext cx="1019175" cy="428625"/>
          </a:xfrm>
          <a:prstGeom prst="rect">
            <a:avLst/>
          </a:prstGeom>
        </p:spPr>
      </p:pic>
      <p:pic>
        <p:nvPicPr>
          <p:cNvPr id="19" name="Picture 18" descr="Dispersion forces are modeled. Random fluctuation of charge on an atom results in a buildup of negative charge on one atom, inducing a buildup of positive charge on the adjacent side of a nearby atom."/>
          <p:cNvPicPr>
            <a:picLocks noChangeAspect="1"/>
          </p:cNvPicPr>
          <p:nvPr/>
        </p:nvPicPr>
        <p:blipFill>
          <a:blip r:embed="rId9"/>
          <a:stretch>
            <a:fillRect/>
          </a:stretch>
        </p:blipFill>
        <p:spPr>
          <a:xfrm>
            <a:off x="2652710" y="5801168"/>
            <a:ext cx="1009650" cy="428625"/>
          </a:xfrm>
          <a:prstGeom prst="rect">
            <a:avLst/>
          </a:prstGeom>
        </p:spPr>
      </p:pic>
      <p:sp>
        <p:nvSpPr>
          <p:cNvPr id="4" name="Content Placeholder 3"/>
          <p:cNvSpPr>
            <a:spLocks noGrp="1"/>
          </p:cNvSpPr>
          <p:nvPr>
            <p:ph idx="1"/>
          </p:nvPr>
        </p:nvSpPr>
        <p:spPr>
          <a:xfrm>
            <a:off x="228600" y="6285309"/>
            <a:ext cx="8229600" cy="419100"/>
          </a:xfrm>
        </p:spPr>
        <p:txBody>
          <a:bodyPr/>
          <a:lstStyle/>
          <a:p>
            <a:pPr marL="0" indent="0">
              <a:buNone/>
            </a:pPr>
            <a:r>
              <a:rPr lang="en-US" dirty="0"/>
              <a:t> </a:t>
            </a:r>
          </a:p>
        </p:txBody>
      </p:sp>
    </p:spTree>
    <p:extLst>
      <p:ext uri="{BB962C8B-B14F-4D97-AF65-F5344CB8AC3E}">
        <p14:creationId xmlns:p14="http://schemas.microsoft.com/office/powerpoint/2010/main" val="256112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Polar Molecules and Dipole-Dipole Forces</a:t>
            </a:r>
            <a:endParaRPr lang="en-US" dirty="0"/>
          </a:p>
        </p:txBody>
      </p:sp>
      <p:pic>
        <p:nvPicPr>
          <p:cNvPr id="3" name="Picture 2" descr="An external electric field orients gaseous polar molecules. The polar molecules in liquids and solids lie near each other, and their partial charges act as tiny electric fields and give rise to dipole-dipole forces: the positive pole of one molecule attracts the negative pole of another. The orientation is more orderly in a solid than in a liquid because the average kinetic energy of the molecules is low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0302" y="1148365"/>
            <a:ext cx="3943394" cy="5069268"/>
          </a:xfrm>
          <a:prstGeom prst="rect">
            <a:avLst/>
          </a:prstGeom>
        </p:spPr>
      </p:pic>
      <p:sp>
        <p:nvSpPr>
          <p:cNvPr id="4" name="Content Placeholder 3"/>
          <p:cNvSpPr>
            <a:spLocks noGrp="1"/>
          </p:cNvSpPr>
          <p:nvPr>
            <p:ph idx="1"/>
          </p:nvPr>
        </p:nvSpPr>
        <p:spPr>
          <a:xfrm>
            <a:off x="457200" y="6105524"/>
            <a:ext cx="8229600" cy="447675"/>
          </a:xfrm>
        </p:spPr>
        <p:txBody>
          <a:bodyPr/>
          <a:lstStyle/>
          <a:p>
            <a:pPr marL="0" indent="0">
              <a:buNone/>
            </a:pPr>
            <a:r>
              <a:rPr lang="en-US" b="1" dirty="0"/>
              <a:t>Figure 12.13</a:t>
            </a:r>
          </a:p>
        </p:txBody>
      </p:sp>
    </p:spTree>
    <p:extLst>
      <p:ext uri="{BB962C8B-B14F-4D97-AF65-F5344CB8AC3E}">
        <p14:creationId xmlns:p14="http://schemas.microsoft.com/office/powerpoint/2010/main" val="362984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Dipole Moment and Boiling Point</a:t>
            </a:r>
            <a:endParaRPr lang="en-US" dirty="0"/>
          </a:p>
        </p:txBody>
      </p:sp>
      <p:pic>
        <p:nvPicPr>
          <p:cNvPr id="3" name="Picture 2" descr="For compounds of similar molar mass, the greater the molecular dipole moment, the greater the dipole-dipole forces, so the more energy it takes to separate the molecules; thus, the boiling point is higher. Methyl chloride, for instance, has a smaller dipole moment than acetaldehyde and boils at a lower temperatu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6514" y="969851"/>
            <a:ext cx="6130971" cy="4918299"/>
          </a:xfrm>
          <a:prstGeom prst="rect">
            <a:avLst/>
          </a:prstGeom>
        </p:spPr>
      </p:pic>
      <p:sp>
        <p:nvSpPr>
          <p:cNvPr id="4" name="Content Placeholder 3"/>
          <p:cNvSpPr>
            <a:spLocks noGrp="1"/>
          </p:cNvSpPr>
          <p:nvPr>
            <p:ph idx="1"/>
          </p:nvPr>
        </p:nvSpPr>
        <p:spPr>
          <a:xfrm>
            <a:off x="457200" y="6105524"/>
            <a:ext cx="8229600" cy="447675"/>
          </a:xfrm>
        </p:spPr>
        <p:txBody>
          <a:bodyPr/>
          <a:lstStyle/>
          <a:p>
            <a:pPr marL="0" indent="0">
              <a:buNone/>
            </a:pPr>
            <a:r>
              <a:rPr lang="en-US" b="1" dirty="0"/>
              <a:t>Figure 12.14</a:t>
            </a:r>
          </a:p>
        </p:txBody>
      </p:sp>
    </p:spTree>
    <p:extLst>
      <p:ext uri="{BB962C8B-B14F-4D97-AF65-F5344CB8AC3E}">
        <p14:creationId xmlns:p14="http://schemas.microsoft.com/office/powerpoint/2010/main" val="85225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The Hydrogen Bond</a:t>
            </a:r>
            <a:br>
              <a:rPr lang="en-US" altLang="en-US" b="1" dirty="0"/>
            </a:br>
            <a:endParaRPr lang="en-US" dirty="0"/>
          </a:p>
        </p:txBody>
      </p:sp>
      <p:sp>
        <p:nvSpPr>
          <p:cNvPr id="4" name="Content Placeholder 3"/>
          <p:cNvSpPr>
            <a:spLocks noGrp="1"/>
          </p:cNvSpPr>
          <p:nvPr>
            <p:ph idx="1"/>
          </p:nvPr>
        </p:nvSpPr>
        <p:spPr/>
        <p:txBody>
          <a:bodyPr/>
          <a:lstStyle/>
          <a:p>
            <a:r>
              <a:rPr lang="en-US" altLang="en-US" dirty="0"/>
              <a:t>Hydrogen bonding is possible for molecules that have a </a:t>
            </a:r>
            <a:r>
              <a:rPr lang="en-US" altLang="en-US" b="1" i="1" dirty="0"/>
              <a:t>hydrogen atom</a:t>
            </a:r>
            <a:r>
              <a:rPr lang="en-US" altLang="en-US" dirty="0"/>
              <a:t> covalently bonded to a small, highly electronegative atom with </a:t>
            </a:r>
            <a:r>
              <a:rPr lang="en-US" altLang="en-US" b="1" i="1" dirty="0"/>
              <a:t>lone electron pairs</a:t>
            </a:r>
            <a:r>
              <a:rPr lang="en-US" altLang="en-US" dirty="0"/>
              <a:t>, specifically </a:t>
            </a:r>
            <a:r>
              <a:rPr lang="en-US" altLang="en-US" b="1" i="1" dirty="0"/>
              <a:t>N, O, or F</a:t>
            </a:r>
            <a:r>
              <a:rPr lang="en-US" altLang="en-US" dirty="0"/>
              <a:t>.</a:t>
            </a:r>
          </a:p>
          <a:p>
            <a:r>
              <a:rPr lang="en-US" altLang="en-US" dirty="0"/>
              <a:t>An intermolecular </a:t>
            </a:r>
            <a:r>
              <a:rPr lang="en-US" altLang="en-US" b="1" i="1" dirty="0"/>
              <a:t>hydrogen bond</a:t>
            </a:r>
            <a:r>
              <a:rPr lang="en-US" altLang="en-US" dirty="0"/>
              <a:t> is the attraction between the </a:t>
            </a:r>
            <a:r>
              <a:rPr lang="en-US" altLang="en-US" b="1" i="1" dirty="0"/>
              <a:t>H atom</a:t>
            </a:r>
            <a:r>
              <a:rPr lang="en-US" altLang="en-US" dirty="0"/>
              <a:t> of one molecule and a </a:t>
            </a:r>
            <a:r>
              <a:rPr lang="en-US" altLang="en-US" b="1" i="1" dirty="0"/>
              <a:t>lone pair of the N, O, or F atom</a:t>
            </a:r>
            <a:r>
              <a:rPr lang="en-US" altLang="en-US" dirty="0"/>
              <a:t> of another molecule.</a:t>
            </a:r>
            <a:endParaRPr lang="en-US" altLang="en-US" b="1" i="1" dirty="0"/>
          </a:p>
          <a:p>
            <a:endParaRPr lang="en-US" dirty="0"/>
          </a:p>
        </p:txBody>
      </p:sp>
      <p:pic>
        <p:nvPicPr>
          <p:cNvPr id="3" name="Picture 2" descr="Hydrogen bonding in different molecules are shown. The lone pair on N H-bonds to the H on N-H. The lone pair on F H-bonds to the H on O-H. The lone pair on O H-bonds to the H on N-H. The lone pair on N H-bonds to the H on O-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246" y="4408543"/>
            <a:ext cx="6163509" cy="574563"/>
          </a:xfrm>
          <a:prstGeom prst="rect">
            <a:avLst/>
          </a:prstGeom>
        </p:spPr>
      </p:pic>
    </p:spTree>
    <p:extLst>
      <p:ext uri="{BB962C8B-B14F-4D97-AF65-F5344CB8AC3E}">
        <p14:creationId xmlns:p14="http://schemas.microsoft.com/office/powerpoint/2010/main" val="164761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Hydrogen Bonding and Boiling Point</a:t>
            </a:r>
            <a:endParaRPr lang="en-US" dirty="0"/>
          </a:p>
        </p:txBody>
      </p:sp>
      <p:sp>
        <p:nvSpPr>
          <p:cNvPr id="4" name="Content Placeholder 3"/>
          <p:cNvSpPr>
            <a:spLocks noGrp="1"/>
          </p:cNvSpPr>
          <p:nvPr>
            <p:ph idx="1"/>
          </p:nvPr>
        </p:nvSpPr>
        <p:spPr>
          <a:xfrm>
            <a:off x="457200" y="6067424"/>
            <a:ext cx="8229600" cy="485775"/>
          </a:xfrm>
        </p:spPr>
        <p:txBody>
          <a:bodyPr/>
          <a:lstStyle/>
          <a:p>
            <a:pPr marL="0" indent="0">
              <a:buNone/>
            </a:pPr>
            <a:r>
              <a:rPr lang="en-US" b="1" dirty="0"/>
              <a:t>Figure 12.15</a:t>
            </a:r>
          </a:p>
        </p:txBody>
      </p:sp>
      <p:pic>
        <p:nvPicPr>
          <p:cNvPr id="3" name="Picture 2" descr="NH3, H2O, and HF have exceptionally high boiling points because they form H bond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7647" y="1059888"/>
            <a:ext cx="5248704" cy="4662024"/>
          </a:xfrm>
          <a:prstGeom prst="rect">
            <a:avLst/>
          </a:prstGeom>
        </p:spPr>
      </p:pic>
    </p:spTree>
    <p:extLst>
      <p:ext uri="{BB962C8B-B14F-4D97-AF65-F5344CB8AC3E}">
        <p14:creationId xmlns:p14="http://schemas.microsoft.com/office/powerpoint/2010/main" val="381829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Attractive Forces</a:t>
            </a:r>
            <a:br>
              <a:rPr lang="en-US" altLang="en-US" b="1" dirty="0"/>
            </a:br>
            <a:endParaRPr lang="en-US" dirty="0"/>
          </a:p>
        </p:txBody>
      </p:sp>
      <p:sp>
        <p:nvSpPr>
          <p:cNvPr id="4" name="Content Placeholder 3"/>
          <p:cNvSpPr>
            <a:spLocks noGrp="1"/>
          </p:cNvSpPr>
          <p:nvPr>
            <p:ph idx="1"/>
          </p:nvPr>
        </p:nvSpPr>
        <p:spPr/>
        <p:txBody>
          <a:bodyPr/>
          <a:lstStyle/>
          <a:p>
            <a:r>
              <a:rPr lang="en-US" altLang="en-US" b="1" i="1" dirty="0"/>
              <a:t>Intramolecular</a:t>
            </a:r>
            <a:r>
              <a:rPr lang="en-US" altLang="en-US" dirty="0"/>
              <a:t> or </a:t>
            </a:r>
            <a:r>
              <a:rPr lang="en-US" altLang="en-US" b="1" i="1" dirty="0"/>
              <a:t>bonding</a:t>
            </a:r>
            <a:r>
              <a:rPr lang="en-US" altLang="en-US" dirty="0"/>
              <a:t> forces are found </a:t>
            </a:r>
            <a:r>
              <a:rPr lang="en-US" altLang="en-US" b="1" i="1" dirty="0"/>
              <a:t>within</a:t>
            </a:r>
            <a:r>
              <a:rPr lang="en-US" altLang="en-US" dirty="0"/>
              <a:t> a molecule. The </a:t>
            </a:r>
            <a:r>
              <a:rPr lang="en-US" altLang="en-US" b="1" i="1" dirty="0"/>
              <a:t>chemical</a:t>
            </a:r>
            <a:r>
              <a:rPr lang="en-US" altLang="en-US" dirty="0"/>
              <a:t> behavior of each phase of matter is the same because the same constituent particle is present in each case.</a:t>
            </a:r>
          </a:p>
          <a:p>
            <a:pPr lvl="1"/>
            <a:r>
              <a:rPr lang="en-US" altLang="en-US" dirty="0"/>
              <a:t>H</a:t>
            </a:r>
            <a:r>
              <a:rPr lang="en-US" altLang="en-US" baseline="-25000" dirty="0"/>
              <a:t>2</a:t>
            </a:r>
            <a:r>
              <a:rPr lang="en-US" altLang="en-US" dirty="0"/>
              <a:t>O molecules are present whether the substance is in the solid, liquid, or gas phase.</a:t>
            </a:r>
            <a:endParaRPr lang="en-US" altLang="en-US" b="1" dirty="0"/>
          </a:p>
          <a:p>
            <a:r>
              <a:rPr lang="en-US" altLang="en-US" b="1" i="1" dirty="0"/>
              <a:t>Intermolecular</a:t>
            </a:r>
            <a:r>
              <a:rPr lang="en-US" altLang="en-US" dirty="0"/>
              <a:t>  or </a:t>
            </a:r>
            <a:r>
              <a:rPr lang="en-US" altLang="en-US" b="1" i="1" dirty="0"/>
              <a:t>nonbonding</a:t>
            </a:r>
            <a:r>
              <a:rPr lang="en-US" altLang="en-US" dirty="0"/>
              <a:t> forces are found </a:t>
            </a:r>
            <a:r>
              <a:rPr lang="en-US" altLang="en-US" b="1" i="1" dirty="0"/>
              <a:t>between</a:t>
            </a:r>
            <a:r>
              <a:rPr lang="en-US" altLang="en-US" dirty="0"/>
              <a:t>  molecules. The </a:t>
            </a:r>
            <a:r>
              <a:rPr lang="en-US" altLang="en-US" b="1" i="1" dirty="0"/>
              <a:t>physical</a:t>
            </a:r>
            <a:r>
              <a:rPr lang="en-US" altLang="en-US" dirty="0"/>
              <a:t> behavior of each phase of matter is different because the </a:t>
            </a:r>
            <a:r>
              <a:rPr lang="en-US" altLang="en-US" b="1" i="1" dirty="0"/>
              <a:t>strength</a:t>
            </a:r>
            <a:r>
              <a:rPr lang="en-US" altLang="en-US" dirty="0"/>
              <a:t> of these forces differs from state to state.</a:t>
            </a:r>
            <a:endParaRPr lang="en-US" altLang="en-US" b="1" i="1" dirty="0"/>
          </a:p>
          <a:p>
            <a:endParaRPr lang="en-US" dirty="0"/>
          </a:p>
        </p:txBody>
      </p:sp>
    </p:spTree>
    <p:extLst>
      <p:ext uri="{BB962C8B-B14F-4D97-AF65-F5344CB8AC3E}">
        <p14:creationId xmlns:p14="http://schemas.microsoft.com/office/powerpoint/2010/main" val="427793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12.4 – Problem and Plan</a:t>
            </a:r>
            <a:endParaRPr lang="en-US" dirty="0"/>
          </a:p>
        </p:txBody>
      </p:sp>
      <p:sp>
        <p:nvSpPr>
          <p:cNvPr id="3" name="Content Placeholder 2"/>
          <p:cNvSpPr>
            <a:spLocks noGrp="1"/>
          </p:cNvSpPr>
          <p:nvPr>
            <p:ph idx="1"/>
          </p:nvPr>
        </p:nvSpPr>
        <p:spPr/>
        <p:txBody>
          <a:bodyPr/>
          <a:lstStyle/>
          <a:p>
            <a:pPr marL="0" indent="0" algn="ctr">
              <a:buNone/>
            </a:pPr>
            <a:r>
              <a:rPr lang="en-US" b="1" dirty="0"/>
              <a:t>Drawing Hydrogen Bonds Between Molecules of a Substance</a:t>
            </a:r>
            <a:endParaRPr lang="en-US" altLang="en-US" b="1" dirty="0"/>
          </a:p>
          <a:p>
            <a:pPr fontAlgn="base"/>
            <a:r>
              <a:rPr lang="en-US" altLang="en-US" b="1" dirty="0"/>
              <a:t>PROBLEM:</a:t>
            </a:r>
            <a:r>
              <a:rPr lang="en-US" altLang="en-US" dirty="0"/>
              <a:t> </a:t>
            </a:r>
            <a:r>
              <a:rPr lang="en-US" dirty="0"/>
              <a:t>Which of these substances exhibits H bonding? Draw examples of the H bonds between two molecules of each substance that does. </a:t>
            </a:r>
            <a:r>
              <a:rPr lang="en-US" b="1" dirty="0"/>
              <a:t>(a)</a:t>
            </a:r>
            <a:r>
              <a:rPr lang="en-US" dirty="0"/>
              <a:t> C</a:t>
            </a:r>
            <a:r>
              <a:rPr lang="en-US" baseline="-25000" dirty="0"/>
              <a:t>2</a:t>
            </a:r>
            <a:r>
              <a:rPr lang="en-US" dirty="0"/>
              <a:t>H</a:t>
            </a:r>
            <a:r>
              <a:rPr lang="en-US" baseline="-25000" dirty="0"/>
              <a:t>6 </a:t>
            </a:r>
            <a:r>
              <a:rPr lang="en-US" b="1" dirty="0"/>
              <a:t>(b)</a:t>
            </a:r>
            <a:r>
              <a:rPr lang="en-US" dirty="0"/>
              <a:t> CH</a:t>
            </a:r>
            <a:r>
              <a:rPr lang="en-US" baseline="-25000" dirty="0"/>
              <a:t>3</a:t>
            </a:r>
            <a:r>
              <a:rPr lang="en-US" dirty="0"/>
              <a:t>OH </a:t>
            </a:r>
            <a:r>
              <a:rPr lang="en-US" b="1" dirty="0"/>
              <a:t>(c)</a:t>
            </a:r>
          </a:p>
          <a:p>
            <a:endParaRPr lang="en-US" altLang="en-US" dirty="0"/>
          </a:p>
          <a:p>
            <a:r>
              <a:rPr lang="en-US" altLang="en-US" b="1" dirty="0"/>
              <a:t>PLAN:</a:t>
            </a:r>
            <a:r>
              <a:rPr lang="en-US" altLang="en-US" dirty="0"/>
              <a:t> If the molecule does not contain N, O, or F, it cannot form H bonds. If it contains any of these atoms covalently bonded to H, we draw two molecules in the  </a:t>
            </a:r>
            <a:r>
              <a:rPr lang="en-US" altLang="en-US" b="1" dirty="0"/>
              <a:t>-B:</a:t>
            </a:r>
            <a:r>
              <a:rPr lang="en-US" b="1" dirty="0"/>
              <a:t>⋯H-A-</a:t>
            </a:r>
            <a:r>
              <a:rPr lang="en-US" altLang="en-US" b="1" dirty="0"/>
              <a:t>  </a:t>
            </a:r>
            <a:r>
              <a:rPr lang="en-US" altLang="en-US" dirty="0"/>
              <a:t>pattern.</a:t>
            </a:r>
            <a:endParaRPr lang="en-US" altLang="en-US" b="1" dirty="0"/>
          </a:p>
          <a:p>
            <a:endParaRPr lang="en-US" sz="2000" dirty="0"/>
          </a:p>
        </p:txBody>
      </p:sp>
      <p:pic>
        <p:nvPicPr>
          <p:cNvPr id="6" name="Picture 5" descr="The structure for CH3CONH2 is shown."/>
          <p:cNvPicPr>
            <a:picLocks noChangeAspect="1"/>
          </p:cNvPicPr>
          <p:nvPr/>
        </p:nvPicPr>
        <p:blipFill>
          <a:blip r:embed="rId2"/>
          <a:stretch>
            <a:fillRect/>
          </a:stretch>
        </p:blipFill>
        <p:spPr>
          <a:xfrm>
            <a:off x="6991350" y="2376487"/>
            <a:ext cx="914400" cy="523875"/>
          </a:xfrm>
          <a:prstGeom prst="rect">
            <a:avLst/>
          </a:prstGeom>
        </p:spPr>
      </p:pic>
    </p:spTree>
    <p:extLst>
      <p:ext uri="{BB962C8B-B14F-4D97-AF65-F5344CB8AC3E}">
        <p14:creationId xmlns:p14="http://schemas.microsoft.com/office/powerpoint/2010/main" val="418715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 - Solution</a:t>
            </a:r>
            <a:endParaRPr lang="en-US" dirty="0"/>
          </a:p>
        </p:txBody>
      </p:sp>
      <p:sp>
        <p:nvSpPr>
          <p:cNvPr id="3" name="Content Placeholder 2"/>
          <p:cNvSpPr>
            <a:spLocks noGrp="1"/>
          </p:cNvSpPr>
          <p:nvPr>
            <p:ph idx="1"/>
          </p:nvPr>
        </p:nvSpPr>
        <p:spPr/>
        <p:txBody>
          <a:bodyPr/>
          <a:lstStyle/>
          <a:p>
            <a:r>
              <a:rPr lang="en-US" altLang="en-US" b="1" dirty="0"/>
              <a:t>SOLUTION:</a:t>
            </a:r>
          </a:p>
          <a:p>
            <a:pPr marL="344488" indent="0">
              <a:buNone/>
            </a:pPr>
            <a:r>
              <a:rPr lang="en-US" b="1" dirty="0"/>
              <a:t>(a)</a:t>
            </a:r>
            <a:r>
              <a:rPr lang="en-US" dirty="0"/>
              <a:t> No N, O, or F, so no H bonds can form.</a:t>
            </a:r>
          </a:p>
          <a:p>
            <a:pPr marL="344488" indent="0">
              <a:buNone/>
            </a:pPr>
            <a:r>
              <a:rPr lang="en-US" b="1" dirty="0"/>
              <a:t>(b)</a:t>
            </a:r>
            <a:r>
              <a:rPr lang="en-US" dirty="0"/>
              <a:t> The H covalently bonded to the O in one molecule forms an H bond to the lone pair on the O of an adjacent molecule:</a:t>
            </a:r>
          </a:p>
          <a:p>
            <a:pPr marL="344488" indent="0">
              <a:buNone/>
            </a:pPr>
            <a:endParaRPr lang="en-US" altLang="en-US" b="1" dirty="0"/>
          </a:p>
          <a:p>
            <a:pPr marL="344488" indent="0">
              <a:buNone/>
            </a:pPr>
            <a:endParaRPr lang="en-US" altLang="en-US" b="1" dirty="0"/>
          </a:p>
          <a:p>
            <a:pPr marL="344488" indent="0">
              <a:buNone/>
            </a:pPr>
            <a:r>
              <a:rPr lang="en-US" b="1" dirty="0"/>
              <a:t>(c) </a:t>
            </a:r>
            <a:r>
              <a:rPr lang="en-US" dirty="0"/>
              <a:t>Two of these molecules can form one H bond between an H bonded to N and the O, or they can form two such H bonds:</a:t>
            </a:r>
          </a:p>
        </p:txBody>
      </p:sp>
      <p:pic>
        <p:nvPicPr>
          <p:cNvPr id="4" name="Picture 3" descr="H-bonding is shown between the lone pair on an O of one molecule and an H from an OH group of another molecul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3857" y="2814917"/>
            <a:ext cx="2836286" cy="1338336"/>
          </a:xfrm>
          <a:prstGeom prst="rect">
            <a:avLst/>
          </a:prstGeom>
        </p:spPr>
      </p:pic>
      <p:pic>
        <p:nvPicPr>
          <p:cNvPr id="5" name="Picture 4" descr="H-bonding is shown between an H from the NH2 group and a lone pair on the O from the C=O group.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214" y="4889751"/>
            <a:ext cx="3579125" cy="1828297"/>
          </a:xfrm>
          <a:prstGeom prst="rect">
            <a:avLst/>
          </a:prstGeom>
        </p:spPr>
      </p:pic>
      <p:pic>
        <p:nvPicPr>
          <p:cNvPr id="6" name="Picture 5" descr="Two H-bonds are shown. The first H-bond is between a lone pair on the O from the C=O group on the first molecule and an H from the NH2 group on the second molecule. The second is between the O from the second molecule and the NH2 from the first molecul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9599" y="4896236"/>
            <a:ext cx="3563804" cy="1815326"/>
          </a:xfrm>
          <a:prstGeom prst="rect">
            <a:avLst/>
          </a:prstGeom>
        </p:spPr>
      </p:pic>
    </p:spTree>
    <p:extLst>
      <p:ext uri="{BB962C8B-B14F-4D97-AF65-F5344CB8AC3E}">
        <p14:creationId xmlns:p14="http://schemas.microsoft.com/office/powerpoint/2010/main" val="65931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Polarizability and Induced Dipoles</a:t>
            </a:r>
            <a:br>
              <a:rPr lang="en-US" altLang="en-US" b="1" dirty="0"/>
            </a:br>
            <a:endParaRPr lang="en-US" dirty="0"/>
          </a:p>
        </p:txBody>
      </p:sp>
      <p:sp>
        <p:nvSpPr>
          <p:cNvPr id="4" name="Content Placeholder 3"/>
          <p:cNvSpPr>
            <a:spLocks noGrp="1"/>
          </p:cNvSpPr>
          <p:nvPr>
            <p:ph idx="1"/>
          </p:nvPr>
        </p:nvSpPr>
        <p:spPr/>
        <p:txBody>
          <a:bodyPr/>
          <a:lstStyle/>
          <a:p>
            <a:r>
              <a:rPr lang="en-US" altLang="en-US" dirty="0"/>
              <a:t>A nearby electric field can </a:t>
            </a:r>
            <a:r>
              <a:rPr lang="en-US" altLang="en-US" b="1" i="1" dirty="0"/>
              <a:t>induce</a:t>
            </a:r>
            <a:r>
              <a:rPr lang="en-US" altLang="en-US" b="1" dirty="0"/>
              <a:t> </a:t>
            </a:r>
            <a:r>
              <a:rPr lang="en-US" altLang="en-US" dirty="0"/>
              <a:t>a distortion in the electron cloud of an atom, ion, or molecule.</a:t>
            </a:r>
          </a:p>
          <a:p>
            <a:pPr lvl="1"/>
            <a:r>
              <a:rPr lang="en-US" altLang="en-US" dirty="0"/>
              <a:t>For a </a:t>
            </a:r>
            <a:r>
              <a:rPr lang="en-US" altLang="en-US" b="1" i="1" dirty="0"/>
              <a:t>nonpolar</a:t>
            </a:r>
            <a:r>
              <a:rPr lang="en-US" altLang="en-US" dirty="0"/>
              <a:t> molecule, this induces a </a:t>
            </a:r>
            <a:r>
              <a:rPr lang="en-US" altLang="en-US" b="1" i="1" dirty="0"/>
              <a:t>temporary dipole moment</a:t>
            </a:r>
            <a:r>
              <a:rPr lang="en-US" altLang="en-US" dirty="0"/>
              <a:t>.</a:t>
            </a:r>
          </a:p>
          <a:p>
            <a:pPr lvl="1"/>
            <a:r>
              <a:rPr lang="en-US" altLang="en-US" dirty="0"/>
              <a:t>For a </a:t>
            </a:r>
            <a:r>
              <a:rPr lang="en-US" altLang="en-US" b="1" i="1" dirty="0"/>
              <a:t>polar</a:t>
            </a:r>
            <a:r>
              <a:rPr lang="en-US" altLang="en-US" dirty="0"/>
              <a:t> molecule, the field </a:t>
            </a:r>
            <a:r>
              <a:rPr lang="en-US" altLang="en-US" b="1" i="1" dirty="0"/>
              <a:t>enhances</a:t>
            </a:r>
            <a:r>
              <a:rPr lang="en-US" altLang="en-US" dirty="0"/>
              <a:t> the existing dipole moment.</a:t>
            </a:r>
          </a:p>
          <a:p>
            <a:r>
              <a:rPr lang="en-US" altLang="en-US" dirty="0"/>
              <a:t>The </a:t>
            </a:r>
            <a:r>
              <a:rPr lang="en-US" altLang="en-US" b="1" i="1" dirty="0"/>
              <a:t>polarizability</a:t>
            </a:r>
            <a:r>
              <a:rPr lang="en-US" altLang="en-US" dirty="0"/>
              <a:t> of a particle is the ease with which its electron cloud is distorted.</a:t>
            </a:r>
          </a:p>
          <a:p>
            <a:endParaRPr lang="en-US" dirty="0"/>
          </a:p>
        </p:txBody>
      </p:sp>
    </p:spTree>
    <p:extLst>
      <p:ext uri="{BB962C8B-B14F-4D97-AF65-F5344CB8AC3E}">
        <p14:creationId xmlns:p14="http://schemas.microsoft.com/office/powerpoint/2010/main" val="341915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Trends in Polarizability</a:t>
            </a:r>
            <a:br>
              <a:rPr lang="en-US" altLang="en-US" b="1" dirty="0"/>
            </a:br>
            <a:endParaRPr lang="en-US" dirty="0"/>
          </a:p>
        </p:txBody>
      </p:sp>
      <p:sp>
        <p:nvSpPr>
          <p:cNvPr id="4" name="Content Placeholder 3"/>
          <p:cNvSpPr>
            <a:spLocks noGrp="1"/>
          </p:cNvSpPr>
          <p:nvPr>
            <p:ph idx="1"/>
          </p:nvPr>
        </p:nvSpPr>
        <p:spPr/>
        <p:txBody>
          <a:bodyPr/>
          <a:lstStyle/>
          <a:p>
            <a:r>
              <a:rPr lang="en-US" altLang="en-US" b="1" i="1" dirty="0"/>
              <a:t>Smaller</a:t>
            </a:r>
            <a:r>
              <a:rPr lang="en-US" altLang="en-US" dirty="0"/>
              <a:t> particles are </a:t>
            </a:r>
            <a:r>
              <a:rPr lang="en-US" altLang="en-US" b="1" i="1" dirty="0"/>
              <a:t>less polarizable</a:t>
            </a:r>
            <a:r>
              <a:rPr lang="en-US" altLang="en-US" dirty="0"/>
              <a:t> than larger ones because their electrons are held more tightly.</a:t>
            </a:r>
            <a:endParaRPr lang="en-US" altLang="en-US" b="1" i="1" dirty="0"/>
          </a:p>
          <a:p>
            <a:r>
              <a:rPr lang="en-US" altLang="en-US" dirty="0"/>
              <a:t>Polarizability </a:t>
            </a:r>
            <a:r>
              <a:rPr lang="en-US" altLang="en-US" b="1" i="1" dirty="0"/>
              <a:t>increases down a group</a:t>
            </a:r>
            <a:r>
              <a:rPr lang="en-US" altLang="en-US" dirty="0"/>
              <a:t> because atomic size increases and larger electron clouds distort more easily.</a:t>
            </a:r>
            <a:endParaRPr lang="en-US" altLang="en-US" b="1" i="1" dirty="0"/>
          </a:p>
          <a:p>
            <a:r>
              <a:rPr lang="en-US" altLang="en-US" dirty="0"/>
              <a:t>Polarizability </a:t>
            </a:r>
            <a:r>
              <a:rPr lang="en-US" altLang="en-US" b="1" i="1" dirty="0"/>
              <a:t>decreases across a period</a:t>
            </a:r>
            <a:r>
              <a:rPr lang="en-US" altLang="en-US" dirty="0"/>
              <a:t> because of increasing </a:t>
            </a:r>
            <a:r>
              <a:rPr lang="en-US" altLang="en-US" i="1" dirty="0"/>
              <a:t>Z</a:t>
            </a:r>
            <a:r>
              <a:rPr lang="en-US" altLang="en-US" baseline="-25000" dirty="0"/>
              <a:t>eff</a:t>
            </a:r>
            <a:r>
              <a:rPr lang="en-US" altLang="en-US" dirty="0"/>
              <a:t>.</a:t>
            </a:r>
            <a:endParaRPr lang="en-US" altLang="en-US" b="1" i="1" dirty="0"/>
          </a:p>
          <a:p>
            <a:r>
              <a:rPr lang="en-US" altLang="en-US" dirty="0"/>
              <a:t>Cations are smaller than their parent atoms and less polarizable; anions show the opposite trend.</a:t>
            </a:r>
            <a:endParaRPr lang="en-US" altLang="en-US" b="1" i="1" dirty="0"/>
          </a:p>
          <a:p>
            <a:endParaRPr lang="en-US" dirty="0"/>
          </a:p>
        </p:txBody>
      </p:sp>
    </p:spTree>
    <p:extLst>
      <p:ext uri="{BB962C8B-B14F-4D97-AF65-F5344CB8AC3E}">
        <p14:creationId xmlns:p14="http://schemas.microsoft.com/office/powerpoint/2010/main" val="345992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Dispersion Forces Among Nonpolar Particles</a:t>
            </a:r>
            <a:endParaRPr lang="en-US" dirty="0"/>
          </a:p>
        </p:txBody>
      </p:sp>
      <p:pic>
        <p:nvPicPr>
          <p:cNvPr id="3" name="Picture 2" descr="When a pair of argon atoms is far apart, they don’t influence each other, but when close together, the instantaneous dipole in one atom induces a dipole in its neighbor, and they attract each other. This process spreads to other atoms and throughout the sample. At low temperatures, these attractions keep the atoms togeth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056" y="997900"/>
            <a:ext cx="3936236" cy="4455798"/>
          </a:xfrm>
          <a:prstGeom prst="rect">
            <a:avLst/>
          </a:prstGeom>
        </p:spPr>
      </p:pic>
      <p:sp>
        <p:nvSpPr>
          <p:cNvPr id="4" name="Content Placeholder 3"/>
          <p:cNvSpPr>
            <a:spLocks noGrp="1"/>
          </p:cNvSpPr>
          <p:nvPr>
            <p:ph idx="1"/>
          </p:nvPr>
        </p:nvSpPr>
        <p:spPr>
          <a:xfrm>
            <a:off x="4248150" y="990600"/>
            <a:ext cx="4438649" cy="5562600"/>
          </a:xfrm>
        </p:spPr>
        <p:txBody>
          <a:bodyPr/>
          <a:lstStyle/>
          <a:p>
            <a:r>
              <a:rPr lang="en-US" altLang="en-US" dirty="0"/>
              <a:t>When atoms are far apart they do not influence one other.</a:t>
            </a:r>
          </a:p>
          <a:p>
            <a:r>
              <a:rPr lang="en-US" altLang="en-US" dirty="0"/>
              <a:t>When atoms are close together, the instantaneous dipole in one atom induces a dipole in the other.</a:t>
            </a:r>
          </a:p>
          <a:p>
            <a:r>
              <a:rPr lang="en-US" altLang="en-US" dirty="0"/>
              <a:t>The process occurs throughout the sample.</a:t>
            </a:r>
          </a:p>
          <a:p>
            <a:pPr marL="0" indent="0">
              <a:buNone/>
            </a:pPr>
            <a:endParaRPr lang="en-US" dirty="0"/>
          </a:p>
          <a:p>
            <a:pPr marL="0" indent="0">
              <a:buNone/>
            </a:pPr>
            <a:endParaRPr lang="en-US" dirty="0"/>
          </a:p>
          <a:p>
            <a:pPr marL="0" indent="0">
              <a:buNone/>
            </a:pPr>
            <a:endParaRPr lang="en-US" dirty="0"/>
          </a:p>
          <a:p>
            <a:pPr marL="0" indent="0">
              <a:buNone/>
            </a:pPr>
            <a:r>
              <a:rPr lang="en-US" b="1" dirty="0"/>
              <a:t>Figure 12.16</a:t>
            </a:r>
          </a:p>
        </p:txBody>
      </p:sp>
    </p:spTree>
    <p:extLst>
      <p:ext uri="{BB962C8B-B14F-4D97-AF65-F5344CB8AC3E}">
        <p14:creationId xmlns:p14="http://schemas.microsoft.com/office/powerpoint/2010/main" val="12367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Dispersion (London) Forces</a:t>
            </a:r>
            <a:br>
              <a:rPr lang="en-US" altLang="en-US" b="1" dirty="0"/>
            </a:br>
            <a:endParaRPr lang="en-US" dirty="0"/>
          </a:p>
        </p:txBody>
      </p:sp>
      <p:sp>
        <p:nvSpPr>
          <p:cNvPr id="4" name="Content Placeholder 3"/>
          <p:cNvSpPr>
            <a:spLocks noGrp="1"/>
          </p:cNvSpPr>
          <p:nvPr>
            <p:ph idx="1"/>
          </p:nvPr>
        </p:nvSpPr>
        <p:spPr/>
        <p:txBody>
          <a:bodyPr/>
          <a:lstStyle/>
          <a:p>
            <a:r>
              <a:rPr lang="en-US" altLang="en-US" b="1" i="1" dirty="0"/>
              <a:t>Dispersion forces</a:t>
            </a:r>
            <a:r>
              <a:rPr lang="en-US" altLang="en-US" dirty="0"/>
              <a:t> or </a:t>
            </a:r>
            <a:r>
              <a:rPr lang="en-US" altLang="en-US" b="1" i="1" dirty="0"/>
              <a:t>London forces</a:t>
            </a:r>
            <a:r>
              <a:rPr lang="en-US" altLang="en-US" dirty="0"/>
              <a:t> arise when an </a:t>
            </a:r>
            <a:r>
              <a:rPr lang="en-US" altLang="en-US" b="1" i="1" dirty="0"/>
              <a:t>instantaneous dipole</a:t>
            </a:r>
            <a:r>
              <a:rPr lang="en-US" altLang="en-US" dirty="0"/>
              <a:t> in one particle </a:t>
            </a:r>
            <a:r>
              <a:rPr lang="en-US" altLang="en-US" b="1" i="1" dirty="0"/>
              <a:t>induces</a:t>
            </a:r>
            <a:r>
              <a:rPr lang="en-US" altLang="en-US" dirty="0"/>
              <a:t> a dipole in another, resulting in an attraction between them.</a:t>
            </a:r>
          </a:p>
          <a:p>
            <a:r>
              <a:rPr lang="en-US" altLang="en-US" dirty="0"/>
              <a:t>Dispersion forces exist between </a:t>
            </a:r>
            <a:r>
              <a:rPr lang="en-US" altLang="en-US" b="1" i="1" dirty="0"/>
              <a:t>all particles</a:t>
            </a:r>
            <a:r>
              <a:rPr lang="en-US" altLang="en-US" dirty="0"/>
              <a:t>, increasing the energy of attraction in all matter.</a:t>
            </a:r>
          </a:p>
          <a:p>
            <a:r>
              <a:rPr lang="en-US" altLang="en-US" sz="2800" dirty="0"/>
              <a:t>Dispersion forces are </a:t>
            </a:r>
            <a:r>
              <a:rPr lang="en-US" altLang="en-US" sz="2800" b="1" i="1" dirty="0"/>
              <a:t>stronger</a:t>
            </a:r>
            <a:r>
              <a:rPr lang="en-US" altLang="en-US" sz="2800" dirty="0"/>
              <a:t> for </a:t>
            </a:r>
            <a:r>
              <a:rPr lang="en-US" altLang="en-US" sz="2800" b="1" i="1" dirty="0"/>
              <a:t>more polarizable</a:t>
            </a:r>
            <a:r>
              <a:rPr lang="en-US" altLang="en-US" sz="2800" dirty="0"/>
              <a:t> particles. </a:t>
            </a:r>
          </a:p>
          <a:p>
            <a:pPr lvl="1"/>
            <a:r>
              <a:rPr lang="en-US" altLang="en-US" sz="2400" dirty="0"/>
              <a:t>In general, larger particles experience stronger dispersion forces than smaller ones.</a:t>
            </a:r>
          </a:p>
          <a:p>
            <a:endParaRPr lang="en-US" dirty="0"/>
          </a:p>
        </p:txBody>
      </p:sp>
    </p:spTree>
    <p:extLst>
      <p:ext uri="{BB962C8B-B14F-4D97-AF65-F5344CB8AC3E}">
        <p14:creationId xmlns:p14="http://schemas.microsoft.com/office/powerpoint/2010/main" val="330422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Molar Mass and Trends In Boiling Point</a:t>
            </a:r>
            <a:endParaRPr lang="en-US" dirty="0"/>
          </a:p>
        </p:txBody>
      </p:sp>
      <p:sp>
        <p:nvSpPr>
          <p:cNvPr id="4" name="Content Placeholder 3"/>
          <p:cNvSpPr>
            <a:spLocks noGrp="1"/>
          </p:cNvSpPr>
          <p:nvPr>
            <p:ph idx="1"/>
          </p:nvPr>
        </p:nvSpPr>
        <p:spPr>
          <a:xfrm>
            <a:off x="457200" y="1095375"/>
            <a:ext cx="3590925" cy="5457825"/>
          </a:xfrm>
        </p:spPr>
        <p:txBody>
          <a:bodyPr/>
          <a:lstStyle/>
          <a:p>
            <a:pPr>
              <a:spcBef>
                <a:spcPct val="50000"/>
              </a:spcBef>
            </a:pPr>
            <a:r>
              <a:rPr lang="en-US" altLang="en-US" dirty="0"/>
              <a:t>Dispersion forces are stronger for larger, more polarizable particles.</a:t>
            </a:r>
          </a:p>
          <a:p>
            <a:pPr>
              <a:spcBef>
                <a:spcPct val="50000"/>
              </a:spcBef>
            </a:pPr>
            <a:r>
              <a:rPr lang="en-US" altLang="en-US" dirty="0"/>
              <a:t>Polarizability correlates closely with molar mass for similar particles.</a:t>
            </a:r>
          </a:p>
          <a:p>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b="1" dirty="0"/>
              <a:t>Figure 12.17</a:t>
            </a:r>
          </a:p>
        </p:txBody>
      </p:sp>
      <p:pic>
        <p:nvPicPr>
          <p:cNvPr id="3" name="Picture 2" descr="For the halogens and noble gases, dispersion forces increase as well as boiling points when going down the period tabl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1494" y="894016"/>
            <a:ext cx="3611407" cy="5887971"/>
          </a:xfrm>
          <a:prstGeom prst="rect">
            <a:avLst/>
          </a:prstGeom>
        </p:spPr>
      </p:pic>
    </p:spTree>
    <p:extLst>
      <p:ext uri="{BB962C8B-B14F-4D97-AF65-F5344CB8AC3E}">
        <p14:creationId xmlns:p14="http://schemas.microsoft.com/office/powerpoint/2010/main" val="350020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Molecular Shape, Intermolecular Contact, and Boiling Point</a:t>
            </a:r>
            <a:br>
              <a:rPr lang="en-US" altLang="en-US" b="1" dirty="0"/>
            </a:br>
            <a:endParaRPr lang="en-US" dirty="0"/>
          </a:p>
        </p:txBody>
      </p:sp>
      <p:pic>
        <p:nvPicPr>
          <p:cNvPr id="3" name="Picture 2" descr="In n-Pentane (bp=36.1 degrees C), there are more points at which dispersion forces act.&#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060" y="1930746"/>
            <a:ext cx="3843010" cy="2806004"/>
          </a:xfrm>
          <a:prstGeom prst="rect">
            <a:avLst/>
          </a:prstGeom>
        </p:spPr>
      </p:pic>
      <p:pic>
        <p:nvPicPr>
          <p:cNvPr id="5" name="Picture 4" descr="In neopentane (bp=9.5 degrees C), there are fewer points at which dispersion forces act.&#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217" y="1949276"/>
            <a:ext cx="3699622" cy="2930870"/>
          </a:xfrm>
          <a:prstGeom prst="rect">
            <a:avLst/>
          </a:prstGeom>
        </p:spPr>
      </p:pic>
      <p:sp>
        <p:nvSpPr>
          <p:cNvPr id="4" name="Content Placeholder 3"/>
          <p:cNvSpPr>
            <a:spLocks noGrp="1"/>
          </p:cNvSpPr>
          <p:nvPr>
            <p:ph idx="1"/>
          </p:nvPr>
        </p:nvSpPr>
        <p:spPr>
          <a:xfrm>
            <a:off x="228600" y="6143624"/>
            <a:ext cx="3810000" cy="438149"/>
          </a:xfrm>
        </p:spPr>
        <p:txBody>
          <a:bodyPr/>
          <a:lstStyle/>
          <a:p>
            <a:pPr marL="0" indent="0">
              <a:buNone/>
            </a:pPr>
            <a:r>
              <a:rPr lang="en-US" b="1" dirty="0"/>
              <a:t>Figure 12.18</a:t>
            </a:r>
          </a:p>
        </p:txBody>
      </p:sp>
    </p:spTree>
    <p:extLst>
      <p:ext uri="{BB962C8B-B14F-4D97-AF65-F5344CB8AC3E}">
        <p14:creationId xmlns:p14="http://schemas.microsoft.com/office/powerpoint/2010/main" val="20029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Determining the Intermolecular Forces In a Sample</a:t>
            </a:r>
            <a:endParaRPr lang="en-US" dirty="0"/>
          </a:p>
        </p:txBody>
      </p:sp>
      <p:pic>
        <p:nvPicPr>
          <p:cNvPr id="3" name="Picture 2" descr="How to decide what intermolecular forces are present in a sample:&#10;Consider interacting particles...&#10;If ions are present: &#10;If ions only, ionic bonding. If ions and polar molecules, ion-dipole forces.  &#10;If ions are not present:&#10;For polar molecules only, dipole-dipole forces, but there may be hydrogen bonding if H is bonded to N, O, or F. For polar and nonpolar molecules, dipole-induced dipole forces. For nonpolar moleucles only, dispersion forc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48" y="1800348"/>
            <a:ext cx="8991305" cy="3257305"/>
          </a:xfrm>
          <a:prstGeom prst="rect">
            <a:avLst/>
          </a:prstGeom>
        </p:spPr>
      </p:pic>
      <p:sp>
        <p:nvSpPr>
          <p:cNvPr id="4" name="Content Placeholder 3"/>
          <p:cNvSpPr>
            <a:spLocks noGrp="1"/>
          </p:cNvSpPr>
          <p:nvPr>
            <p:ph idx="1"/>
          </p:nvPr>
        </p:nvSpPr>
        <p:spPr>
          <a:xfrm>
            <a:off x="457200" y="6115050"/>
            <a:ext cx="8229600" cy="438150"/>
          </a:xfrm>
        </p:spPr>
        <p:txBody>
          <a:bodyPr/>
          <a:lstStyle/>
          <a:p>
            <a:pPr marL="0" indent="0">
              <a:buNone/>
            </a:pPr>
            <a:r>
              <a:rPr lang="en-US" b="1" dirty="0"/>
              <a:t>Figure 12.19</a:t>
            </a:r>
          </a:p>
        </p:txBody>
      </p:sp>
    </p:spTree>
    <p:extLst>
      <p:ext uri="{BB962C8B-B14F-4D97-AF65-F5344CB8AC3E}">
        <p14:creationId xmlns:p14="http://schemas.microsoft.com/office/powerpoint/2010/main" val="149222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12.5 – Problem and Plan</a:t>
            </a:r>
            <a:endParaRPr lang="en-US" dirty="0"/>
          </a:p>
        </p:txBody>
      </p:sp>
      <p:sp>
        <p:nvSpPr>
          <p:cNvPr id="3" name="Content Placeholder 2"/>
          <p:cNvSpPr>
            <a:spLocks noGrp="1"/>
          </p:cNvSpPr>
          <p:nvPr>
            <p:ph idx="1"/>
          </p:nvPr>
        </p:nvSpPr>
        <p:spPr/>
        <p:txBody>
          <a:bodyPr/>
          <a:lstStyle/>
          <a:p>
            <a:pPr marL="0" indent="0" algn="ctr">
              <a:buNone/>
            </a:pPr>
            <a:r>
              <a:rPr lang="en-US" b="1" dirty="0"/>
              <a:t>Identifying the Types of Intermolecular Forces</a:t>
            </a:r>
            <a:endParaRPr lang="en-US" altLang="en-US" b="1" dirty="0"/>
          </a:p>
          <a:p>
            <a:pPr fontAlgn="base"/>
            <a:r>
              <a:rPr lang="en-US" altLang="en-US" b="1" dirty="0"/>
              <a:t>PROBLEM:</a:t>
            </a:r>
            <a:r>
              <a:rPr lang="en-US" altLang="en-US" dirty="0"/>
              <a:t> </a:t>
            </a:r>
            <a:r>
              <a:rPr lang="en-US" dirty="0"/>
              <a:t>For each substance, identify the key bonding and/or intermolecular force(s), and predict which substance of the pair has the higher boiling point: </a:t>
            </a:r>
            <a:r>
              <a:rPr lang="en-US" b="1" dirty="0"/>
              <a:t>(a)</a:t>
            </a:r>
            <a:r>
              <a:rPr lang="en-US" dirty="0"/>
              <a:t> MgCl</a:t>
            </a:r>
            <a:r>
              <a:rPr lang="en-US" baseline="-25000" dirty="0"/>
              <a:t>2</a:t>
            </a:r>
            <a:r>
              <a:rPr lang="en-US" dirty="0"/>
              <a:t> or PCl</a:t>
            </a:r>
            <a:r>
              <a:rPr lang="en-US" baseline="-25000" dirty="0"/>
              <a:t>3</a:t>
            </a:r>
            <a:r>
              <a:rPr lang="en-US" dirty="0"/>
              <a:t> </a:t>
            </a:r>
            <a:r>
              <a:rPr lang="en-US" b="1" dirty="0"/>
              <a:t>(b)</a:t>
            </a:r>
            <a:r>
              <a:rPr lang="en-US" dirty="0"/>
              <a:t> CH</a:t>
            </a:r>
            <a:r>
              <a:rPr lang="en-US" baseline="-25000" dirty="0"/>
              <a:t>3</a:t>
            </a:r>
            <a:r>
              <a:rPr lang="en-US" dirty="0"/>
              <a:t>NH</a:t>
            </a:r>
            <a:r>
              <a:rPr lang="en-US" baseline="-25000" dirty="0"/>
              <a:t>2</a:t>
            </a:r>
            <a:r>
              <a:rPr lang="en-US" dirty="0"/>
              <a:t> or CH</a:t>
            </a:r>
            <a:r>
              <a:rPr lang="en-US" baseline="-25000" dirty="0"/>
              <a:t>3</a:t>
            </a:r>
            <a:r>
              <a:rPr lang="en-US" dirty="0"/>
              <a:t>F </a:t>
            </a:r>
            <a:r>
              <a:rPr lang="en-US" b="1" dirty="0"/>
              <a:t>(c)</a:t>
            </a:r>
            <a:r>
              <a:rPr lang="en-US" dirty="0"/>
              <a:t> CH</a:t>
            </a:r>
            <a:r>
              <a:rPr lang="en-US" baseline="-25000" dirty="0"/>
              <a:t>3</a:t>
            </a:r>
            <a:r>
              <a:rPr lang="en-US" dirty="0"/>
              <a:t>OH or CH</a:t>
            </a:r>
            <a:r>
              <a:rPr lang="en-US" baseline="-25000" dirty="0"/>
              <a:t>3</a:t>
            </a:r>
            <a:r>
              <a:rPr lang="en-US" dirty="0"/>
              <a:t>CH</a:t>
            </a:r>
            <a:r>
              <a:rPr lang="en-US" baseline="-25000" dirty="0"/>
              <a:t>2</a:t>
            </a:r>
            <a:r>
              <a:rPr lang="en-US" dirty="0"/>
              <a:t>OH </a:t>
            </a:r>
            <a:r>
              <a:rPr lang="en-US" b="1" dirty="0"/>
              <a:t>(d)</a:t>
            </a:r>
            <a:r>
              <a:rPr lang="en-US" dirty="0"/>
              <a:t> Hexane (CH</a:t>
            </a:r>
            <a:r>
              <a:rPr lang="en-US" baseline="-25000" dirty="0"/>
              <a:t>3</a:t>
            </a:r>
            <a:r>
              <a:rPr lang="en-US" dirty="0"/>
              <a:t>CH</a:t>
            </a:r>
            <a:r>
              <a:rPr lang="en-US" baseline="-25000" dirty="0"/>
              <a:t>2</a:t>
            </a:r>
            <a:r>
              <a:rPr lang="en-US" dirty="0"/>
              <a:t>CH</a:t>
            </a:r>
            <a:r>
              <a:rPr lang="en-US" baseline="-25000" dirty="0"/>
              <a:t>2</a:t>
            </a:r>
            <a:r>
              <a:rPr lang="en-US" dirty="0"/>
              <a:t>CH</a:t>
            </a:r>
            <a:r>
              <a:rPr lang="en-US" baseline="-25000" dirty="0"/>
              <a:t>2</a:t>
            </a:r>
            <a:r>
              <a:rPr lang="en-US" dirty="0"/>
              <a:t>CH</a:t>
            </a:r>
            <a:r>
              <a:rPr lang="en-US" baseline="-25000" dirty="0"/>
              <a:t>2</a:t>
            </a:r>
            <a:r>
              <a:rPr lang="en-US" dirty="0"/>
              <a:t>CH</a:t>
            </a:r>
            <a:r>
              <a:rPr lang="en-US" baseline="-25000" dirty="0"/>
              <a:t>3</a:t>
            </a:r>
            <a:r>
              <a:rPr lang="en-US" dirty="0"/>
              <a:t>) or 2,2-dimethylbutane </a:t>
            </a:r>
            <a:endParaRPr lang="en-US" altLang="en-US" dirty="0"/>
          </a:p>
          <a:p>
            <a:r>
              <a:rPr lang="en-US" altLang="en-US" b="1" dirty="0"/>
              <a:t>PLAN:</a:t>
            </a:r>
            <a:r>
              <a:rPr lang="en-US" altLang="en-US" dirty="0"/>
              <a:t> </a:t>
            </a:r>
            <a:r>
              <a:rPr lang="en-US" dirty="0"/>
              <a:t>We examine the formulas and structures for key differences between members of the pair: Are ions present? Are molecules polar or nonpolar? Is N, O, or F bonded to H? Do the molecules have different masses or shapes?</a:t>
            </a:r>
            <a:endParaRPr lang="en-US" altLang="en-US" b="1" dirty="0"/>
          </a:p>
          <a:p>
            <a:endParaRPr lang="en-US" sz="2000" dirty="0"/>
          </a:p>
        </p:txBody>
      </p:sp>
    </p:spTree>
    <p:extLst>
      <p:ext uri="{BB962C8B-B14F-4D97-AF65-F5344CB8AC3E}">
        <p14:creationId xmlns:p14="http://schemas.microsoft.com/office/powerpoint/2010/main" val="405566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Kinetic Molecular View of the Three States</a:t>
            </a:r>
            <a:br>
              <a:rPr lang="en-US" altLang="en-US" b="1" dirty="0"/>
            </a:b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486963681"/>
              </p:ext>
            </p:extLst>
          </p:nvPr>
        </p:nvGraphicFramePr>
        <p:xfrm>
          <a:off x="578223" y="1753719"/>
          <a:ext cx="7987554" cy="3286127"/>
        </p:xfrm>
        <a:graphic>
          <a:graphicData uri="http://schemas.openxmlformats.org/drawingml/2006/table">
            <a:tbl>
              <a:tblPr firstRow="1">
                <a:tableStyleId>{5940675A-B579-460E-94D1-54222C63F5DA}</a:tableStyleId>
              </a:tblPr>
              <a:tblGrid>
                <a:gridCol w="1627095">
                  <a:extLst>
                    <a:ext uri="{9D8B030D-6E8A-4147-A177-3AD203B41FA5}">
                      <a16:colId xmlns:a16="http://schemas.microsoft.com/office/drawing/2014/main" xmlns="" val="813929182"/>
                    </a:ext>
                  </a:extLst>
                </a:gridCol>
                <a:gridCol w="3697941">
                  <a:extLst>
                    <a:ext uri="{9D8B030D-6E8A-4147-A177-3AD203B41FA5}">
                      <a16:colId xmlns:a16="http://schemas.microsoft.com/office/drawing/2014/main" xmlns="" val="3922280812"/>
                    </a:ext>
                  </a:extLst>
                </a:gridCol>
                <a:gridCol w="2662518">
                  <a:extLst>
                    <a:ext uri="{9D8B030D-6E8A-4147-A177-3AD203B41FA5}">
                      <a16:colId xmlns:a16="http://schemas.microsoft.com/office/drawing/2014/main" xmlns="" val="321798283"/>
                    </a:ext>
                  </a:extLst>
                </a:gridCol>
              </a:tblGrid>
              <a:tr h="0">
                <a:tc>
                  <a:txBody>
                    <a:bodyPr/>
                    <a:lstStyle/>
                    <a:p>
                      <a:pPr fontAlgn="base"/>
                      <a:r>
                        <a:rPr lang="en-US" b="1" dirty="0">
                          <a:effectLst/>
                        </a:rPr>
                        <a:t>State</a:t>
                      </a:r>
                      <a:endParaRPr lang="en-US" b="1" dirty="0">
                        <a:solidFill>
                          <a:srgbClr val="FFFFFF"/>
                        </a:solidFill>
                        <a:effectLst/>
                        <a:latin typeface="inherit"/>
                      </a:endParaRPr>
                    </a:p>
                  </a:txBody>
                  <a:tcPr marL="67866" marR="67866" marT="67866" marB="67866" anchor="ct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Attractive Forces vs. Kinetic Energy</a:t>
                      </a:r>
                      <a:endParaRPr kumimoji="0" lang="en-US" sz="1800" b="1" i="0" u="none" strike="noStrike" cap="none" normalizeH="0" baseline="0" dirty="0">
                        <a:ln>
                          <a:noFill/>
                        </a:ln>
                        <a:solidFill>
                          <a:schemeClr val="tx1"/>
                        </a:solidFill>
                        <a:effectLst/>
                        <a:latin typeface="Arial" charset="0"/>
                        <a:cs typeface="Arial" charset="0"/>
                      </a:endParaRPr>
                    </a:p>
                  </a:txBody>
                  <a:tcPr marL="67866" marR="67866" marT="67866" marB="67866" anchor="ct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1" u="none" strike="noStrike" cap="none" normalizeH="0" baseline="0" dirty="0">
                          <a:ln>
                            <a:noFill/>
                          </a:ln>
                          <a:effectLst/>
                        </a:rPr>
                        <a:t>Properties</a:t>
                      </a:r>
                      <a:endParaRPr kumimoji="0" lang="en-US" sz="1800" b="1" i="0" u="none" strike="noStrike" cap="none" normalizeH="0" baseline="0" dirty="0">
                        <a:ln>
                          <a:noFill/>
                        </a:ln>
                        <a:solidFill>
                          <a:schemeClr val="tx1"/>
                        </a:solidFill>
                        <a:effectLst/>
                        <a:latin typeface="Arial" charset="0"/>
                        <a:cs typeface="Arial" charset="0"/>
                      </a:endParaRPr>
                    </a:p>
                  </a:txBody>
                  <a:tcPr marL="67866" marR="67866" marT="67866" marB="67866" anchor="ctr"/>
                </a:tc>
                <a:extLst>
                  <a:ext uri="{0D108BD9-81ED-4DB2-BD59-A6C34878D82A}">
                    <a16:rowId xmlns:a16="http://schemas.microsoft.com/office/drawing/2014/main" xmlns="" val="1200298335"/>
                  </a:ext>
                </a:extLst>
              </a:tr>
              <a:tr h="0">
                <a:tc>
                  <a:txBody>
                    <a:bodyPr/>
                    <a:lstStyle/>
                    <a:p>
                      <a:pPr fontAlgn="base"/>
                      <a:r>
                        <a:rPr lang="en-US" dirty="0">
                          <a:effectLst/>
                        </a:rPr>
                        <a:t>Gas</a:t>
                      </a:r>
                      <a:endParaRPr lang="en-US" dirty="0">
                        <a:solidFill>
                          <a:srgbClr val="000000"/>
                        </a:solidFill>
                        <a:effectLst/>
                        <a:latin typeface="inherit"/>
                      </a:endParaRPr>
                    </a:p>
                  </a:txBody>
                  <a:tcPr marL="67866" marR="67866" marT="67866" marB="67866" anchor="ctr"/>
                </a:tc>
                <a:tc>
                  <a:txBody>
                    <a:bodyPr/>
                    <a:lstStyle/>
                    <a:p>
                      <a:pPr fontAlgn="base"/>
                      <a:r>
                        <a:rPr kumimoji="0" lang="en-US" sz="1800" u="none" strike="noStrike" cap="none" normalizeH="0" baseline="0" dirty="0">
                          <a:ln>
                            <a:noFill/>
                          </a:ln>
                          <a:effectLst/>
                        </a:rPr>
                        <a:t>Attractive forces are weak relative to kinetic energy.</a:t>
                      </a:r>
                      <a:endParaRPr lang="en-US" dirty="0">
                        <a:solidFill>
                          <a:srgbClr val="000000"/>
                        </a:solidFill>
                        <a:effectLst/>
                        <a:latin typeface="inherit"/>
                      </a:endParaRPr>
                    </a:p>
                  </a:txBody>
                  <a:tcPr marL="67866" marR="67866" marT="67866" marB="67866" anchor="ct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u="none" strike="noStrike" cap="none" normalizeH="0" baseline="0" dirty="0">
                          <a:ln>
                            <a:noFill/>
                          </a:ln>
                          <a:effectLst/>
                        </a:rPr>
                        <a:t>Particles are far apart. A gas has no fixed shape or volume.</a:t>
                      </a:r>
                      <a:endParaRPr kumimoji="0" lang="en-US" sz="1800" b="0" i="0" u="none" strike="noStrike" cap="none" normalizeH="0" baseline="0" dirty="0">
                        <a:ln>
                          <a:noFill/>
                        </a:ln>
                        <a:solidFill>
                          <a:schemeClr val="tx1"/>
                        </a:solidFill>
                        <a:effectLst/>
                        <a:latin typeface="Arial" charset="0"/>
                        <a:cs typeface="Arial" charset="0"/>
                      </a:endParaRPr>
                    </a:p>
                  </a:txBody>
                  <a:tcPr marL="67866" marR="67866" marT="67866" marB="67866" anchor="ctr"/>
                </a:tc>
                <a:extLst>
                  <a:ext uri="{0D108BD9-81ED-4DB2-BD59-A6C34878D82A}">
                    <a16:rowId xmlns:a16="http://schemas.microsoft.com/office/drawing/2014/main" xmlns="" val="4046136015"/>
                  </a:ext>
                </a:extLst>
              </a:tr>
              <a:tr h="0">
                <a:tc>
                  <a:txBody>
                    <a:bodyPr/>
                    <a:lstStyle/>
                    <a:p>
                      <a:pPr fontAlgn="base"/>
                      <a:r>
                        <a:rPr lang="en-US" dirty="0">
                          <a:effectLst/>
                        </a:rPr>
                        <a:t>Liquid</a:t>
                      </a:r>
                      <a:endParaRPr lang="en-US" dirty="0">
                        <a:solidFill>
                          <a:srgbClr val="000000"/>
                        </a:solidFill>
                        <a:effectLst/>
                        <a:latin typeface="inherit"/>
                      </a:endParaRPr>
                    </a:p>
                  </a:txBody>
                  <a:tcPr marL="67866" marR="67866" marT="67866" marB="67866" anchor="ct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Attractive forces are stronger because particles have less kinetic energy.</a:t>
                      </a:r>
                      <a:endParaRPr kumimoji="0" lang="en-US" sz="1800" b="0" i="0" u="none" strike="noStrike" cap="none" normalizeH="0" baseline="0" dirty="0">
                        <a:ln>
                          <a:noFill/>
                        </a:ln>
                        <a:solidFill>
                          <a:schemeClr val="tx1"/>
                        </a:solidFill>
                        <a:effectLst/>
                        <a:latin typeface="Arial" charset="0"/>
                        <a:cs typeface="Arial" charset="0"/>
                      </a:endParaRPr>
                    </a:p>
                  </a:txBody>
                  <a:tcPr marL="67866" marR="67866" marT="67866" marB="67866" anchor="ct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A liquid can flow and change shape, but has a fixed volume.</a:t>
                      </a:r>
                      <a:endParaRPr kumimoji="0" lang="en-US" sz="1800" b="0" i="0" u="none" strike="noStrike" cap="none" normalizeH="0" baseline="0" dirty="0">
                        <a:ln>
                          <a:noFill/>
                        </a:ln>
                        <a:solidFill>
                          <a:schemeClr val="tx1"/>
                        </a:solidFill>
                        <a:effectLst/>
                        <a:latin typeface="Arial" charset="0"/>
                        <a:cs typeface="Arial" charset="0"/>
                      </a:endParaRPr>
                    </a:p>
                  </a:txBody>
                  <a:tcPr marL="67866" marR="67866" marT="67866" marB="67866" anchor="ctr"/>
                </a:tc>
                <a:extLst>
                  <a:ext uri="{0D108BD9-81ED-4DB2-BD59-A6C34878D82A}">
                    <a16:rowId xmlns:a16="http://schemas.microsoft.com/office/drawing/2014/main" xmlns="" val="210173739"/>
                  </a:ext>
                </a:extLst>
              </a:tr>
              <a:tr h="0">
                <a:tc>
                  <a:txBody>
                    <a:bodyPr/>
                    <a:lstStyle/>
                    <a:p>
                      <a:pPr fontAlgn="base"/>
                      <a:r>
                        <a:rPr lang="en-US" dirty="0">
                          <a:effectLst/>
                        </a:rPr>
                        <a:t>Solid</a:t>
                      </a:r>
                      <a:endParaRPr lang="en-US" dirty="0">
                        <a:solidFill>
                          <a:srgbClr val="000000"/>
                        </a:solidFill>
                        <a:effectLst/>
                        <a:latin typeface="inherit"/>
                      </a:endParaRPr>
                    </a:p>
                  </a:txBody>
                  <a:tcPr marL="67866" marR="67866" marT="67866" marB="67866" anchor="ct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Attractions dominate motion. Particles are fixed in place relative to each other.</a:t>
                      </a:r>
                      <a:endParaRPr kumimoji="0" lang="en-US" sz="1800" b="0" i="0" u="none" strike="noStrike" cap="none" normalizeH="0" baseline="0" dirty="0">
                        <a:ln>
                          <a:noFill/>
                        </a:ln>
                        <a:solidFill>
                          <a:schemeClr val="tx1"/>
                        </a:solidFill>
                        <a:effectLst/>
                        <a:latin typeface="Arial" charset="0"/>
                        <a:cs typeface="Arial" charset="0"/>
                      </a:endParaRPr>
                    </a:p>
                  </a:txBody>
                  <a:tcPr marL="67866" marR="67866" marT="67866" marB="67866" anchor="ct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A solid has a fixed shape and volume.</a:t>
                      </a:r>
                      <a:endParaRPr kumimoji="0" lang="en-US" sz="1800" b="0" i="0" u="none" strike="noStrike" cap="none" normalizeH="0" baseline="0" dirty="0">
                        <a:ln>
                          <a:noFill/>
                        </a:ln>
                        <a:solidFill>
                          <a:schemeClr val="tx1"/>
                        </a:solidFill>
                        <a:effectLst/>
                        <a:latin typeface="Arial" charset="0"/>
                        <a:cs typeface="Arial" charset="0"/>
                      </a:endParaRPr>
                    </a:p>
                  </a:txBody>
                  <a:tcPr marL="67866" marR="67866" marT="67866" marB="67866" anchor="ctr"/>
                </a:tc>
                <a:extLst>
                  <a:ext uri="{0D108BD9-81ED-4DB2-BD59-A6C34878D82A}">
                    <a16:rowId xmlns:a16="http://schemas.microsoft.com/office/drawing/2014/main" xmlns="" val="327904884"/>
                  </a:ext>
                </a:extLst>
              </a:tr>
            </a:tbl>
          </a:graphicData>
        </a:graphic>
      </p:graphicFrame>
    </p:spTree>
    <p:extLst>
      <p:ext uri="{BB962C8B-B14F-4D97-AF65-F5344CB8AC3E}">
        <p14:creationId xmlns:p14="http://schemas.microsoft.com/office/powerpoint/2010/main" val="379431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12.5 – Solution (a) and (b)</a:t>
            </a:r>
            <a:endParaRPr lang="en-US" dirty="0"/>
          </a:p>
        </p:txBody>
      </p:sp>
      <p:sp>
        <p:nvSpPr>
          <p:cNvPr id="3" name="Content Placeholder 2"/>
          <p:cNvSpPr>
            <a:spLocks noGrp="1"/>
          </p:cNvSpPr>
          <p:nvPr>
            <p:ph idx="1"/>
          </p:nvPr>
        </p:nvSpPr>
        <p:spPr/>
        <p:txBody>
          <a:bodyPr/>
          <a:lstStyle/>
          <a:p>
            <a:r>
              <a:rPr lang="en-US" altLang="en-US" b="1" dirty="0"/>
              <a:t>SOLUTION:</a:t>
            </a:r>
          </a:p>
          <a:p>
            <a:pPr marL="344488" indent="0">
              <a:buNone/>
            </a:pPr>
            <a:r>
              <a:rPr lang="en-US" b="1" dirty="0"/>
              <a:t>(a)</a:t>
            </a:r>
            <a:r>
              <a:rPr lang="en-US" dirty="0"/>
              <a:t> MgCl</a:t>
            </a:r>
            <a:r>
              <a:rPr lang="en-US" baseline="-25000" dirty="0"/>
              <a:t>2</a:t>
            </a:r>
            <a:r>
              <a:rPr lang="en-US" dirty="0"/>
              <a:t> consists of Mg</a:t>
            </a:r>
            <a:r>
              <a:rPr lang="en-US" baseline="30000" dirty="0"/>
              <a:t>2+</a:t>
            </a:r>
            <a:r>
              <a:rPr lang="en-US" dirty="0"/>
              <a:t> and Cl</a:t>
            </a:r>
            <a:r>
              <a:rPr lang="en-US" baseline="30000" dirty="0"/>
              <a:t>−</a:t>
            </a:r>
            <a:r>
              <a:rPr lang="en-US" dirty="0"/>
              <a:t> ions held together by ionic bonding forces; PCl</a:t>
            </a:r>
            <a:r>
              <a:rPr lang="en-US" baseline="-25000" dirty="0"/>
              <a:t>3</a:t>
            </a:r>
            <a:r>
              <a:rPr lang="en-US" dirty="0"/>
              <a:t> ,with a trigonal pyramidal geometry, consists of polar molecules, so intermolecular dipole-dipole forces are present. The forces in MgCl</a:t>
            </a:r>
            <a:r>
              <a:rPr lang="en-US" baseline="-25000" dirty="0"/>
              <a:t>2</a:t>
            </a:r>
            <a:r>
              <a:rPr lang="en-US" dirty="0"/>
              <a:t> are stronger, so it should have a higher boiling point.</a:t>
            </a:r>
          </a:p>
          <a:p>
            <a:pPr marL="344488" indent="0">
              <a:buNone/>
            </a:pPr>
            <a:r>
              <a:rPr lang="en-US" b="1" dirty="0"/>
              <a:t>(b)</a:t>
            </a:r>
            <a:r>
              <a:rPr lang="en-US" dirty="0"/>
              <a:t> CH</a:t>
            </a:r>
            <a:r>
              <a:rPr lang="en-US" baseline="-25000" dirty="0"/>
              <a:t>3</a:t>
            </a:r>
            <a:r>
              <a:rPr lang="en-US" dirty="0"/>
              <a:t>NH</a:t>
            </a:r>
            <a:r>
              <a:rPr lang="en-US" baseline="-25000" dirty="0"/>
              <a:t>2</a:t>
            </a:r>
            <a:r>
              <a:rPr lang="en-US" dirty="0"/>
              <a:t> and CH</a:t>
            </a:r>
            <a:r>
              <a:rPr lang="en-US" baseline="-25000" dirty="0"/>
              <a:t>3</a:t>
            </a:r>
            <a:r>
              <a:rPr lang="en-US" dirty="0"/>
              <a:t>F both consist of polar molecules of about the same molar mass. CH</a:t>
            </a:r>
            <a:r>
              <a:rPr lang="en-US" baseline="-25000" dirty="0"/>
              <a:t>3</a:t>
            </a:r>
            <a:r>
              <a:rPr lang="en-US" dirty="0"/>
              <a:t>NH</a:t>
            </a:r>
            <a:r>
              <a:rPr lang="en-US" baseline="-25000" dirty="0"/>
              <a:t>2</a:t>
            </a:r>
            <a:r>
              <a:rPr lang="en-US" dirty="0"/>
              <a:t> has N─H bonds, so it can form H bonds</a:t>
            </a:r>
            <a:r>
              <a:rPr lang="en-US" i="1" dirty="0"/>
              <a:t>.</a:t>
            </a:r>
            <a:r>
              <a:rPr lang="en-US" dirty="0"/>
              <a:t> CH</a:t>
            </a:r>
            <a:r>
              <a:rPr lang="en-US" baseline="-25000" dirty="0"/>
              <a:t>3</a:t>
            </a:r>
            <a:r>
              <a:rPr lang="en-US" dirty="0"/>
              <a:t>F contains a C─F bond but no H─F bond, so dipole-dipole forces occur but not H bonds. Therefore, CH</a:t>
            </a:r>
            <a:r>
              <a:rPr lang="en-US" baseline="-25000" dirty="0"/>
              <a:t>3</a:t>
            </a:r>
            <a:r>
              <a:rPr lang="en-US" dirty="0"/>
              <a:t>NH</a:t>
            </a:r>
            <a:r>
              <a:rPr lang="en-US" baseline="-25000" dirty="0"/>
              <a:t>2</a:t>
            </a:r>
            <a:r>
              <a:rPr lang="en-US" dirty="0"/>
              <a:t> should have the higher boiling point.</a:t>
            </a:r>
            <a:endParaRPr lang="en-US" altLang="en-US" b="1" dirty="0"/>
          </a:p>
          <a:p>
            <a:endParaRPr lang="en-US" dirty="0"/>
          </a:p>
        </p:txBody>
      </p:sp>
      <p:pic>
        <p:nvPicPr>
          <p:cNvPr id="4" name="Picture 3" descr="H-bonding is shown between the H of the NH2 group and the lone pair on the N of the NH2 group on another molecule."/>
          <p:cNvPicPr>
            <a:picLocks noChangeAspect="1"/>
          </p:cNvPicPr>
          <p:nvPr/>
        </p:nvPicPr>
        <p:blipFill>
          <a:blip r:embed="rId2"/>
          <a:stretch>
            <a:fillRect/>
          </a:stretch>
        </p:blipFill>
        <p:spPr>
          <a:xfrm>
            <a:off x="3538537" y="5638800"/>
            <a:ext cx="2066925" cy="914400"/>
          </a:xfrm>
          <a:prstGeom prst="rect">
            <a:avLst/>
          </a:prstGeom>
        </p:spPr>
      </p:pic>
    </p:spTree>
    <p:extLst>
      <p:ext uri="{BB962C8B-B14F-4D97-AF65-F5344CB8AC3E}">
        <p14:creationId xmlns:p14="http://schemas.microsoft.com/office/powerpoint/2010/main" val="349455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pace filling models of hexane and 2,2-dimethybutane are show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2217" y="3904699"/>
            <a:ext cx="3209157" cy="2306150"/>
          </a:xfrm>
          <a:prstGeom prst="rect">
            <a:avLst/>
          </a:prstGeom>
        </p:spPr>
      </p:pic>
      <p:pic>
        <p:nvPicPr>
          <p:cNvPr id="4" name="Picture 3" descr="H-bonding is shown between the H on the OH group of one molecule and a lone pair on the O of the OH group on another molecule. This bonding occurs in both CH3OH and CH3CH2O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7222" y="1405694"/>
            <a:ext cx="3432460" cy="1570112"/>
          </a:xfrm>
          <a:prstGeom prst="rect">
            <a:avLst/>
          </a:prstGeom>
        </p:spPr>
      </p:pic>
      <p:sp>
        <p:nvSpPr>
          <p:cNvPr id="2" name="Title 1"/>
          <p:cNvSpPr>
            <a:spLocks noGrp="1"/>
          </p:cNvSpPr>
          <p:nvPr>
            <p:ph type="title"/>
          </p:nvPr>
        </p:nvSpPr>
        <p:spPr/>
        <p:txBody>
          <a:bodyPr/>
          <a:lstStyle/>
          <a:p>
            <a:r>
              <a:rPr lang="en-US" altLang="en-US" b="1" dirty="0"/>
              <a:t>Sample Problem 12.5 – Solution (c) and (d)</a:t>
            </a:r>
            <a:endParaRPr lang="en-US" dirty="0"/>
          </a:p>
        </p:txBody>
      </p:sp>
      <p:sp>
        <p:nvSpPr>
          <p:cNvPr id="3" name="Content Placeholder 2"/>
          <p:cNvSpPr>
            <a:spLocks noGrp="1"/>
          </p:cNvSpPr>
          <p:nvPr>
            <p:ph idx="1"/>
          </p:nvPr>
        </p:nvSpPr>
        <p:spPr>
          <a:xfrm>
            <a:off x="457200" y="990600"/>
            <a:ext cx="5553075" cy="5562600"/>
          </a:xfrm>
        </p:spPr>
        <p:txBody>
          <a:bodyPr/>
          <a:lstStyle/>
          <a:p>
            <a:r>
              <a:rPr lang="en-US" altLang="en-US" b="1" dirty="0"/>
              <a:t>SOLUTION:</a:t>
            </a:r>
          </a:p>
          <a:p>
            <a:pPr marL="344488" indent="0">
              <a:buNone/>
            </a:pPr>
            <a:r>
              <a:rPr lang="en-US" sz="2000" b="1" dirty="0"/>
              <a:t>(c)</a:t>
            </a:r>
            <a:r>
              <a:rPr lang="en-US" sz="2000" dirty="0"/>
              <a:t> CH</a:t>
            </a:r>
            <a:r>
              <a:rPr lang="en-US" sz="2000" baseline="-25000" dirty="0"/>
              <a:t>3</a:t>
            </a:r>
            <a:r>
              <a:rPr lang="en-US" sz="2000" dirty="0"/>
              <a:t>OH and CH</a:t>
            </a:r>
            <a:r>
              <a:rPr lang="en-US" sz="2000" baseline="-25000" dirty="0"/>
              <a:t>3</a:t>
            </a:r>
            <a:r>
              <a:rPr lang="en-US" sz="2000" dirty="0"/>
              <a:t>CH</a:t>
            </a:r>
            <a:r>
              <a:rPr lang="en-US" sz="2000" baseline="-25000" dirty="0"/>
              <a:t>2</a:t>
            </a:r>
            <a:r>
              <a:rPr lang="en-US" sz="2000" dirty="0"/>
              <a:t>OH molecules both contain an O─H bond, so they can form H bonds</a:t>
            </a:r>
            <a:r>
              <a:rPr lang="en-US" sz="2000" i="1" dirty="0"/>
              <a:t>.</a:t>
            </a:r>
            <a:r>
              <a:rPr lang="en-US" sz="2000" dirty="0"/>
              <a:t>CH</a:t>
            </a:r>
            <a:r>
              <a:rPr lang="en-US" sz="2000" baseline="-25000" dirty="0"/>
              <a:t>3</a:t>
            </a:r>
            <a:r>
              <a:rPr lang="en-US" sz="2000" dirty="0"/>
              <a:t>CH</a:t>
            </a:r>
            <a:r>
              <a:rPr lang="en-US" sz="2000" baseline="-25000" dirty="0"/>
              <a:t>2</a:t>
            </a:r>
            <a:r>
              <a:rPr lang="en-US" sz="2000" dirty="0"/>
              <a:t>OH has an additional ─CH</a:t>
            </a:r>
            <a:r>
              <a:rPr lang="en-US" sz="2000" baseline="-25000" dirty="0"/>
              <a:t>2</a:t>
            </a:r>
            <a:r>
              <a:rPr lang="en-US" sz="2000" dirty="0"/>
              <a:t>─ group and thus a larger molar mass, which correlates with stronger dispersion forces; therefore, it should have a higher boiling point.</a:t>
            </a:r>
          </a:p>
          <a:p>
            <a:pPr marL="344488" indent="0">
              <a:buNone/>
            </a:pPr>
            <a:r>
              <a:rPr lang="en-US" sz="2000" b="1" dirty="0">
                <a:solidFill>
                  <a:srgbClr val="333333"/>
                </a:solidFill>
                <a:latin typeface="stix"/>
              </a:rPr>
              <a:t>(d)</a:t>
            </a:r>
            <a:r>
              <a:rPr lang="en-US" sz="2000" dirty="0">
                <a:solidFill>
                  <a:srgbClr val="333333"/>
                </a:solidFill>
                <a:latin typeface="stix"/>
              </a:rPr>
              <a:t> Hexane and 2,2-dimethylbutane are nonpolar molecules of the same molar mass but different molecular shapes</a:t>
            </a:r>
            <a:r>
              <a:rPr lang="en-US" sz="2000" i="1" dirty="0">
                <a:solidFill>
                  <a:srgbClr val="333333"/>
                </a:solidFill>
                <a:latin typeface="stix"/>
              </a:rPr>
              <a:t>.</a:t>
            </a:r>
            <a:r>
              <a:rPr lang="en-US" sz="2000" dirty="0">
                <a:solidFill>
                  <a:srgbClr val="333333"/>
                </a:solidFill>
                <a:latin typeface="stix"/>
              </a:rPr>
              <a:t> Cylindrical hexane molecules make more intermolecular contact than more compact 2,2-dimethylbutane molecules do, so hexane should have stronger dispersion forces and a higher boiling point.</a:t>
            </a:r>
            <a:endParaRPr lang="en-US" altLang="en-US" sz="2000" b="1" dirty="0"/>
          </a:p>
          <a:p>
            <a:endParaRPr lang="en-US" dirty="0"/>
          </a:p>
        </p:txBody>
      </p:sp>
    </p:spTree>
    <p:extLst>
      <p:ext uri="{BB962C8B-B14F-4D97-AF65-F5344CB8AC3E}">
        <p14:creationId xmlns:p14="http://schemas.microsoft.com/office/powerpoint/2010/main" val="296715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The Molecular Basis Of Surface Tension</a:t>
            </a:r>
            <a:endParaRPr lang="en-US" dirty="0"/>
          </a:p>
        </p:txBody>
      </p:sp>
      <p:pic>
        <p:nvPicPr>
          <p:cNvPr id="5" name="Picture 5" descr="Intermolecular forces have different effects on a molecule at the surface than on one in the interior: An interior molecule is attracted by others on all sides. A surface molecule is only attracted by others below and to the sides, so it experiences a net attraction downwar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4101" y="1414756"/>
            <a:ext cx="3859322" cy="467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057650" y="990600"/>
            <a:ext cx="4629150" cy="5562600"/>
          </a:xfrm>
        </p:spPr>
        <p:txBody>
          <a:bodyPr/>
          <a:lstStyle/>
          <a:p>
            <a:r>
              <a:rPr lang="en-US" altLang="en-US" dirty="0"/>
              <a:t>A surface molecule experiences a </a:t>
            </a:r>
            <a:r>
              <a:rPr lang="en-US" altLang="en-US" i="1" dirty="0"/>
              <a:t>net attraction downward</a:t>
            </a:r>
            <a:r>
              <a:rPr lang="en-US" altLang="en-US" dirty="0"/>
              <a:t>. This causes a liquid surface to have the smallest area possible.</a:t>
            </a:r>
          </a:p>
          <a:p>
            <a:r>
              <a:rPr lang="en-US" altLang="en-US" dirty="0"/>
              <a:t>An interior molecule is attracted by others on all sides.</a:t>
            </a:r>
          </a:p>
          <a:p>
            <a:r>
              <a:rPr lang="en-US" altLang="en-US" dirty="0"/>
              <a:t>Surface tension is the energy required to increase the surface area of a liquid. The </a:t>
            </a:r>
            <a:r>
              <a:rPr lang="en-US" altLang="en-US" b="1" i="1" dirty="0"/>
              <a:t>stronger </a:t>
            </a:r>
            <a:r>
              <a:rPr lang="en-US" altLang="en-US" dirty="0"/>
              <a:t> the forces between the particles the </a:t>
            </a:r>
            <a:r>
              <a:rPr lang="en-US" altLang="en-US" b="1" i="1" dirty="0"/>
              <a:t>higher</a:t>
            </a:r>
            <a:r>
              <a:rPr lang="en-US" altLang="en-US" dirty="0"/>
              <a:t>  the surface tension.</a:t>
            </a:r>
          </a:p>
          <a:p>
            <a:pPr marL="0" indent="0">
              <a:buNone/>
            </a:pPr>
            <a:endParaRPr lang="en-US" dirty="0"/>
          </a:p>
          <a:p>
            <a:pPr marL="0" indent="0">
              <a:buNone/>
            </a:pPr>
            <a:r>
              <a:rPr lang="en-US" b="1" dirty="0"/>
              <a:t>Figure 12.20</a:t>
            </a:r>
          </a:p>
        </p:txBody>
      </p:sp>
    </p:spTree>
    <p:extLst>
      <p:ext uri="{BB962C8B-B14F-4D97-AF65-F5344CB8AC3E}">
        <p14:creationId xmlns:p14="http://schemas.microsoft.com/office/powerpoint/2010/main" val="283924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Surface Tension, Viscosity, and Forces Between Particles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277292463"/>
              </p:ext>
            </p:extLst>
          </p:nvPr>
        </p:nvGraphicFramePr>
        <p:xfrm>
          <a:off x="371475" y="1742438"/>
          <a:ext cx="8486775" cy="3283272"/>
        </p:xfrm>
        <a:graphic>
          <a:graphicData uri="http://schemas.openxmlformats.org/drawingml/2006/table">
            <a:tbl>
              <a:tblPr firstRow="1">
                <a:tableStyleId>{5940675A-B579-460E-94D1-54222C63F5DA}</a:tableStyleId>
              </a:tblPr>
              <a:tblGrid>
                <a:gridCol w="1533525">
                  <a:extLst>
                    <a:ext uri="{9D8B030D-6E8A-4147-A177-3AD203B41FA5}">
                      <a16:colId xmlns:a16="http://schemas.microsoft.com/office/drawing/2014/main" xmlns="" val="3486863498"/>
                    </a:ext>
                  </a:extLst>
                </a:gridCol>
                <a:gridCol w="1861185">
                  <a:extLst>
                    <a:ext uri="{9D8B030D-6E8A-4147-A177-3AD203B41FA5}">
                      <a16:colId xmlns:a16="http://schemas.microsoft.com/office/drawing/2014/main" xmlns="" val="1366264648"/>
                    </a:ext>
                  </a:extLst>
                </a:gridCol>
                <a:gridCol w="1697355">
                  <a:extLst>
                    <a:ext uri="{9D8B030D-6E8A-4147-A177-3AD203B41FA5}">
                      <a16:colId xmlns:a16="http://schemas.microsoft.com/office/drawing/2014/main" xmlns="" val="350652840"/>
                    </a:ext>
                  </a:extLst>
                </a:gridCol>
                <a:gridCol w="1697355">
                  <a:extLst>
                    <a:ext uri="{9D8B030D-6E8A-4147-A177-3AD203B41FA5}">
                      <a16:colId xmlns:a16="http://schemas.microsoft.com/office/drawing/2014/main" xmlns="" val="3123749947"/>
                    </a:ext>
                  </a:extLst>
                </a:gridCol>
                <a:gridCol w="1697355">
                  <a:extLst>
                    <a:ext uri="{9D8B030D-6E8A-4147-A177-3AD203B41FA5}">
                      <a16:colId xmlns:a16="http://schemas.microsoft.com/office/drawing/2014/main" xmlns="" val="1277972210"/>
                    </a:ext>
                  </a:extLst>
                </a:gridCol>
              </a:tblGrid>
              <a:tr h="0">
                <a:tc>
                  <a:txBody>
                    <a:bodyPr/>
                    <a:lstStyle/>
                    <a:p>
                      <a:pPr fontAlgn="b"/>
                      <a:r>
                        <a:rPr lang="en-US" b="1" dirty="0">
                          <a:effectLst/>
                        </a:rPr>
                        <a:t>Substance</a:t>
                      </a:r>
                      <a:endParaRPr lang="en-US" b="1" dirty="0">
                        <a:solidFill>
                          <a:srgbClr val="FFFFFF"/>
                        </a:solidFill>
                        <a:effectLst/>
                        <a:latin typeface="inherit"/>
                      </a:endParaRPr>
                    </a:p>
                  </a:txBody>
                  <a:tcPr marL="67866" marR="67866" marT="67866" marB="67866" anchor="b"/>
                </a:tc>
                <a:tc>
                  <a:txBody>
                    <a:bodyPr/>
                    <a:lstStyle/>
                    <a:p>
                      <a:pPr fontAlgn="b"/>
                      <a:r>
                        <a:rPr lang="en-US" b="1" dirty="0">
                          <a:effectLst/>
                        </a:rPr>
                        <a:t>Formula</a:t>
                      </a:r>
                      <a:endParaRPr lang="en-US" b="1" dirty="0">
                        <a:solidFill>
                          <a:srgbClr val="FFFFFF"/>
                        </a:solidFill>
                        <a:effectLst/>
                        <a:latin typeface="inherit"/>
                      </a:endParaRPr>
                    </a:p>
                  </a:txBody>
                  <a:tcPr marL="67866" marR="67866" marT="67866" marB="67866" anchor="b"/>
                </a:tc>
                <a:tc>
                  <a:txBody>
                    <a:bodyPr/>
                    <a:lstStyle/>
                    <a:p>
                      <a:pPr fontAlgn="b"/>
                      <a:r>
                        <a:rPr lang="fr-FR" b="1" dirty="0">
                          <a:effectLst/>
                        </a:rPr>
                        <a:t>Surface Tension</a:t>
                      </a:r>
                      <a:br>
                        <a:rPr lang="fr-FR" b="1" dirty="0">
                          <a:effectLst/>
                        </a:rPr>
                      </a:br>
                      <a:r>
                        <a:rPr lang="fr-FR" b="1" dirty="0">
                          <a:effectLst/>
                        </a:rPr>
                        <a:t>(J/m</a:t>
                      </a:r>
                      <a:r>
                        <a:rPr lang="fr-FR" b="1" baseline="30000" dirty="0">
                          <a:effectLst/>
                        </a:rPr>
                        <a:t>2</a:t>
                      </a:r>
                      <a:r>
                        <a:rPr lang="fr-FR" b="1" dirty="0">
                          <a:effectLst/>
                        </a:rPr>
                        <a:t>) at 20°C</a:t>
                      </a:r>
                      <a:endParaRPr lang="fr-FR" b="1" dirty="0">
                        <a:solidFill>
                          <a:srgbClr val="FFFFFF"/>
                        </a:solidFill>
                        <a:effectLst/>
                        <a:latin typeface="inherit"/>
                      </a:endParaRPr>
                    </a:p>
                  </a:txBody>
                  <a:tcPr marL="67866" marR="67866" marT="67866" marB="67866" anchor="b"/>
                </a:tc>
                <a:tc>
                  <a:txBody>
                    <a:bodyPr/>
                    <a:lstStyle/>
                    <a:p>
                      <a:pPr fontAlgn="base"/>
                      <a:r>
                        <a:rPr lang="en-US" b="1" dirty="0">
                          <a:effectLst/>
                        </a:rPr>
                        <a:t>Viscosity (N·s/m</a:t>
                      </a:r>
                      <a:r>
                        <a:rPr lang="en-US" b="1" baseline="30000" dirty="0">
                          <a:effectLst/>
                        </a:rPr>
                        <a:t>2</a:t>
                      </a:r>
                      <a:r>
                        <a:rPr lang="en-US" b="1" dirty="0">
                          <a:effectLst/>
                        </a:rPr>
                        <a:t>) at 20°C</a:t>
                      </a:r>
                      <a:endParaRPr lang="en-US" b="1" dirty="0">
                        <a:solidFill>
                          <a:srgbClr val="FFFFFF"/>
                        </a:solidFill>
                        <a:effectLst/>
                        <a:latin typeface="inherit"/>
                      </a:endParaRPr>
                    </a:p>
                  </a:txBody>
                  <a:tcPr marL="67866" marR="67866" marT="67866" marB="67866" anchor="ctr"/>
                </a:tc>
                <a:tc>
                  <a:txBody>
                    <a:bodyPr/>
                    <a:lstStyle/>
                    <a:p>
                      <a:pPr fontAlgn="b"/>
                      <a:r>
                        <a:rPr lang="en-US" b="1" dirty="0">
                          <a:effectLst/>
                        </a:rPr>
                        <a:t>Major Force(s)</a:t>
                      </a:r>
                      <a:endParaRPr lang="en-US" b="1" dirty="0">
                        <a:solidFill>
                          <a:srgbClr val="FFFFFF"/>
                        </a:solidFill>
                        <a:effectLst/>
                        <a:latin typeface="inherit"/>
                      </a:endParaRPr>
                    </a:p>
                  </a:txBody>
                  <a:tcPr marL="67866" marR="67866" marT="67866" marB="67866" anchor="b"/>
                </a:tc>
                <a:extLst>
                  <a:ext uri="{0D108BD9-81ED-4DB2-BD59-A6C34878D82A}">
                    <a16:rowId xmlns:a16="http://schemas.microsoft.com/office/drawing/2014/main" xmlns="" val="65946082"/>
                  </a:ext>
                </a:extLst>
              </a:tr>
              <a:tr h="0">
                <a:tc>
                  <a:txBody>
                    <a:bodyPr/>
                    <a:lstStyle/>
                    <a:p>
                      <a:pPr fontAlgn="base"/>
                      <a:r>
                        <a:rPr lang="en-US" dirty="0">
                          <a:effectLst/>
                        </a:rPr>
                        <a:t>Diethyl ether</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CH</a:t>
                      </a:r>
                      <a:r>
                        <a:rPr lang="en-US" baseline="-25000" dirty="0">
                          <a:effectLst/>
                        </a:rPr>
                        <a:t>3</a:t>
                      </a:r>
                      <a:r>
                        <a:rPr lang="en-US" dirty="0">
                          <a:effectLst/>
                        </a:rPr>
                        <a:t>CH</a:t>
                      </a:r>
                      <a:r>
                        <a:rPr lang="en-US" baseline="-25000" dirty="0">
                          <a:effectLst/>
                        </a:rPr>
                        <a:t>2</a:t>
                      </a:r>
                      <a:r>
                        <a:rPr lang="en-US" dirty="0">
                          <a:effectLst/>
                        </a:rPr>
                        <a:t>OCH</a:t>
                      </a:r>
                      <a:r>
                        <a:rPr lang="en-US" baseline="-25000" dirty="0">
                          <a:effectLst/>
                        </a:rPr>
                        <a:t>2</a:t>
                      </a:r>
                      <a:r>
                        <a:rPr lang="en-US" dirty="0">
                          <a:effectLst/>
                        </a:rPr>
                        <a:t>CH</a:t>
                      </a:r>
                      <a:r>
                        <a:rPr lang="en-US" baseline="-25000" dirty="0">
                          <a:effectLst/>
                        </a:rPr>
                        <a:t>3</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1.7×10</a:t>
                      </a:r>
                      <a:r>
                        <a:rPr lang="en-US" baseline="30000" dirty="0">
                          <a:effectLst/>
                        </a:rPr>
                        <a:t>−2</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0.240×10</a:t>
                      </a:r>
                      <a:r>
                        <a:rPr lang="en-US" baseline="30000" dirty="0">
                          <a:effectLst/>
                        </a:rPr>
                        <a:t>−3</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Dipole-dipole; dispersion</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1283818379"/>
                  </a:ext>
                </a:extLst>
              </a:tr>
              <a:tr h="0">
                <a:tc>
                  <a:txBody>
                    <a:bodyPr/>
                    <a:lstStyle/>
                    <a:p>
                      <a:pPr fontAlgn="base"/>
                      <a:r>
                        <a:rPr lang="en-US" dirty="0">
                          <a:effectLst/>
                        </a:rPr>
                        <a:t>Ethanol</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CH</a:t>
                      </a:r>
                      <a:r>
                        <a:rPr lang="en-US" baseline="-25000" dirty="0">
                          <a:effectLst/>
                        </a:rPr>
                        <a:t>3</a:t>
                      </a:r>
                      <a:r>
                        <a:rPr lang="en-US" dirty="0">
                          <a:effectLst/>
                        </a:rPr>
                        <a:t>CH</a:t>
                      </a:r>
                      <a:r>
                        <a:rPr lang="en-US" baseline="-25000" dirty="0">
                          <a:effectLst/>
                        </a:rPr>
                        <a:t>2</a:t>
                      </a:r>
                      <a:r>
                        <a:rPr lang="en-US" dirty="0">
                          <a:effectLst/>
                        </a:rPr>
                        <a:t>OH</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2.3×10</a:t>
                      </a:r>
                      <a:r>
                        <a:rPr lang="en-US" baseline="30000" dirty="0">
                          <a:effectLst/>
                        </a:rPr>
                        <a:t>−2</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1.20×10</a:t>
                      </a:r>
                      <a:r>
                        <a:rPr lang="en-US" baseline="30000" dirty="0">
                          <a:effectLst/>
                        </a:rPr>
                        <a:t>−3</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H bonding</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2847344502"/>
                  </a:ext>
                </a:extLst>
              </a:tr>
              <a:tr h="0">
                <a:tc>
                  <a:txBody>
                    <a:bodyPr/>
                    <a:lstStyle/>
                    <a:p>
                      <a:pPr fontAlgn="base"/>
                      <a:r>
                        <a:rPr lang="en-US" dirty="0">
                          <a:effectLst/>
                        </a:rPr>
                        <a:t>Butanol</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CH</a:t>
                      </a:r>
                      <a:r>
                        <a:rPr lang="en-US" baseline="-25000" dirty="0">
                          <a:effectLst/>
                        </a:rPr>
                        <a:t>3</a:t>
                      </a:r>
                      <a:r>
                        <a:rPr lang="en-US" dirty="0">
                          <a:effectLst/>
                        </a:rPr>
                        <a:t>CH</a:t>
                      </a:r>
                      <a:r>
                        <a:rPr lang="en-US" baseline="-25000" dirty="0">
                          <a:effectLst/>
                        </a:rPr>
                        <a:t>2</a:t>
                      </a:r>
                      <a:r>
                        <a:rPr lang="en-US" dirty="0">
                          <a:effectLst/>
                        </a:rPr>
                        <a:t>CH</a:t>
                      </a:r>
                      <a:r>
                        <a:rPr lang="en-US" baseline="-25000" dirty="0">
                          <a:effectLst/>
                        </a:rPr>
                        <a:t>2</a:t>
                      </a:r>
                      <a:r>
                        <a:rPr lang="en-US" dirty="0">
                          <a:effectLst/>
                        </a:rPr>
                        <a:t>CH</a:t>
                      </a:r>
                      <a:r>
                        <a:rPr lang="en-US" baseline="-25000" dirty="0">
                          <a:effectLst/>
                        </a:rPr>
                        <a:t>2</a:t>
                      </a:r>
                      <a:r>
                        <a:rPr lang="en-US" dirty="0">
                          <a:effectLst/>
                        </a:rPr>
                        <a:t>OH</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2.5×10</a:t>
                      </a:r>
                      <a:r>
                        <a:rPr lang="en-US" baseline="30000" dirty="0">
                          <a:effectLst/>
                        </a:rPr>
                        <a:t>−2</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2.95×10</a:t>
                      </a:r>
                      <a:r>
                        <a:rPr lang="en-US" baseline="30000" dirty="0">
                          <a:effectLst/>
                        </a:rPr>
                        <a:t>−3</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H bonding; dispersion</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3878955462"/>
                  </a:ext>
                </a:extLst>
              </a:tr>
              <a:tr h="0">
                <a:tc>
                  <a:txBody>
                    <a:bodyPr/>
                    <a:lstStyle/>
                    <a:p>
                      <a:pPr fontAlgn="base"/>
                      <a:r>
                        <a:rPr lang="en-US" dirty="0">
                          <a:effectLst/>
                        </a:rPr>
                        <a:t>Water</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H</a:t>
                      </a:r>
                      <a:r>
                        <a:rPr lang="en-US" baseline="-25000" dirty="0">
                          <a:effectLst/>
                        </a:rPr>
                        <a:t>2</a:t>
                      </a:r>
                      <a:r>
                        <a:rPr lang="en-US" dirty="0">
                          <a:effectLst/>
                        </a:rPr>
                        <a:t>O</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7.3×10</a:t>
                      </a:r>
                      <a:r>
                        <a:rPr lang="en-US" baseline="30000" dirty="0">
                          <a:effectLst/>
                        </a:rPr>
                        <a:t>−2</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1.00×10</a:t>
                      </a:r>
                      <a:r>
                        <a:rPr lang="en-US" baseline="30000" dirty="0">
                          <a:effectLst/>
                        </a:rPr>
                        <a:t>−3</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H bonding</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4026024723"/>
                  </a:ext>
                </a:extLst>
              </a:tr>
              <a:tr h="0">
                <a:tc>
                  <a:txBody>
                    <a:bodyPr/>
                    <a:lstStyle/>
                    <a:p>
                      <a:pPr fontAlgn="base"/>
                      <a:r>
                        <a:rPr lang="en-US" dirty="0">
                          <a:effectLst/>
                        </a:rPr>
                        <a:t>Mercury</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Hg</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48×10</a:t>
                      </a:r>
                      <a:r>
                        <a:rPr lang="en-US" baseline="30000" dirty="0">
                          <a:effectLst/>
                        </a:rPr>
                        <a:t>−2</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1.55×10</a:t>
                      </a:r>
                      <a:r>
                        <a:rPr lang="en-US" baseline="30000" dirty="0">
                          <a:effectLst/>
                        </a:rPr>
                        <a:t>−3</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Metallic bonding</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2444584816"/>
                  </a:ext>
                </a:extLst>
              </a:tr>
            </a:tbl>
          </a:graphicData>
        </a:graphic>
      </p:graphicFrame>
      <p:sp>
        <p:nvSpPr>
          <p:cNvPr id="4" name="Content Placeholder 3"/>
          <p:cNvSpPr>
            <a:spLocks noGrp="1"/>
          </p:cNvSpPr>
          <p:nvPr>
            <p:ph idx="1"/>
          </p:nvPr>
        </p:nvSpPr>
        <p:spPr>
          <a:xfrm>
            <a:off x="457200" y="6124574"/>
            <a:ext cx="8229600" cy="428625"/>
          </a:xfrm>
        </p:spPr>
        <p:txBody>
          <a:bodyPr/>
          <a:lstStyle/>
          <a:p>
            <a:pPr marL="0" indent="0">
              <a:buNone/>
            </a:pPr>
            <a:r>
              <a:rPr lang="en-US" dirty="0"/>
              <a:t> </a:t>
            </a:r>
          </a:p>
        </p:txBody>
      </p:sp>
    </p:spTree>
    <p:extLst>
      <p:ext uri="{BB962C8B-B14F-4D97-AF65-F5344CB8AC3E}">
        <p14:creationId xmlns:p14="http://schemas.microsoft.com/office/powerpoint/2010/main" val="366055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Capillary Action and the Shape Of The Water or Mercury Meniscus In Glass</a:t>
            </a:r>
            <a:endParaRPr lang="en-US" sz="3200" dirty="0"/>
          </a:p>
        </p:txBody>
      </p:sp>
      <p:sp>
        <p:nvSpPr>
          <p:cNvPr id="4" name="Content Placeholder 3"/>
          <p:cNvSpPr>
            <a:spLocks noGrp="1"/>
          </p:cNvSpPr>
          <p:nvPr>
            <p:ph idx="1"/>
          </p:nvPr>
        </p:nvSpPr>
        <p:spPr>
          <a:xfrm>
            <a:off x="457200" y="2228849"/>
            <a:ext cx="2947987" cy="4324351"/>
          </a:xfrm>
        </p:spPr>
        <p:txBody>
          <a:bodyPr/>
          <a:lstStyle/>
          <a:p>
            <a:r>
              <a:rPr lang="en-US" altLang="en-US" b="1" dirty="0"/>
              <a:t>A.</a:t>
            </a:r>
            <a:r>
              <a:rPr lang="en-US" altLang="en-US" dirty="0"/>
              <a:t> Water displays a concave meniscus.</a:t>
            </a:r>
          </a:p>
          <a:p>
            <a:r>
              <a:rPr lang="en-US" altLang="en-US" b="1" dirty="0"/>
              <a:t>B.</a:t>
            </a:r>
            <a:r>
              <a:rPr lang="en-US" altLang="en-US" dirty="0"/>
              <a:t> Mercury displays a convex meniscus.</a:t>
            </a:r>
          </a:p>
          <a:p>
            <a:endParaRPr lang="en-US" dirty="0"/>
          </a:p>
          <a:p>
            <a:endParaRPr lang="en-US" dirty="0"/>
          </a:p>
          <a:p>
            <a:endParaRPr lang="en-US" dirty="0"/>
          </a:p>
          <a:p>
            <a:endParaRPr lang="en-US" dirty="0"/>
          </a:p>
          <a:p>
            <a:pPr marL="0" indent="0">
              <a:buNone/>
            </a:pPr>
            <a:r>
              <a:rPr lang="en-US" b="1" dirty="0"/>
              <a:t>Figure 12.21</a:t>
            </a:r>
          </a:p>
        </p:txBody>
      </p:sp>
      <p:pic>
        <p:nvPicPr>
          <p:cNvPr id="5" name="Picture 4" descr="When you place a narrow glass tube in water, why does the liquid rise up the tube and form a concave meniscus? Glass is mostly silicon dioxide (SiO2), so water molecules form adhesive H-bonding forces with the O atoms of the glass. As a result, a thin film of water creeps up the wall. At the same time, cohesive H-bonding forces between water molecules, which give rise to surface tension, make the surface taut. These adhesive and cohesive forces combine to raise the water level and produce the concave meniscus. The liquid rises until gravity pulling down is balanced by adhesive forces pulling up.&#10;When you place a glass tube in a dish of mercury, why does the liquid drop below the level in the dish and form a convex meniscus? The cohesive forces among the mercury atoms are metallic bonds, so they are much stronger than the mostly dispersion adhesive forces between mercury and glass. As a result, the liquid pulls away from the walls. At the same time, the surface atoms are being pulled toward the interior by mercury’s high surface tension, so the level drops. These combined forces produce the convex meniscus seen in a laboratory barome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5857" y="1419884"/>
            <a:ext cx="5666038" cy="4016432"/>
          </a:xfrm>
          <a:prstGeom prst="rect">
            <a:avLst/>
          </a:prstGeom>
        </p:spPr>
      </p:pic>
    </p:spTree>
    <p:extLst>
      <p:ext uri="{BB962C8B-B14F-4D97-AF65-F5344CB8AC3E}">
        <p14:creationId xmlns:p14="http://schemas.microsoft.com/office/powerpoint/2010/main" val="382742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Viscosity of Water at Several Temperatures</a:t>
            </a:r>
            <a:endParaRPr lang="en-US" dirty="0"/>
          </a:p>
        </p:txBody>
      </p:sp>
      <p:sp>
        <p:nvSpPr>
          <p:cNvPr id="4" name="Content Placeholder 3"/>
          <p:cNvSpPr>
            <a:spLocks noGrp="1"/>
          </p:cNvSpPr>
          <p:nvPr>
            <p:ph idx="1"/>
          </p:nvPr>
        </p:nvSpPr>
        <p:spPr>
          <a:xfrm>
            <a:off x="457200" y="6153150"/>
            <a:ext cx="8229600" cy="400050"/>
          </a:xfrm>
        </p:spPr>
        <p:txBody>
          <a:bodyPr/>
          <a:lstStyle/>
          <a:p>
            <a:pPr marL="0" indent="0">
              <a:buNone/>
            </a:pPr>
            <a:r>
              <a:rPr lang="en-US" dirty="0"/>
              <a:t> </a:t>
            </a:r>
          </a:p>
        </p:txBody>
      </p:sp>
      <p:graphicFrame>
        <p:nvGraphicFramePr>
          <p:cNvPr id="7" name="Table 6"/>
          <p:cNvGraphicFramePr>
            <a:graphicFrameLocks noGrp="1"/>
          </p:cNvGraphicFramePr>
          <p:nvPr>
            <p:extLst>
              <p:ext uri="{D42A27DB-BD31-4B8C-83A1-F6EECF244321}">
                <p14:modId xmlns:p14="http://schemas.microsoft.com/office/powerpoint/2010/main" val="2224414887"/>
              </p:ext>
            </p:extLst>
          </p:nvPr>
        </p:nvGraphicFramePr>
        <p:xfrm>
          <a:off x="628650" y="2033189"/>
          <a:ext cx="7886700" cy="2050260"/>
        </p:xfrm>
        <a:graphic>
          <a:graphicData uri="http://schemas.openxmlformats.org/drawingml/2006/table">
            <a:tbl>
              <a:tblPr firstRow="1">
                <a:tableStyleId>{5940675A-B579-460E-94D1-54222C63F5DA}</a:tableStyleId>
              </a:tblPr>
              <a:tblGrid>
                <a:gridCol w="3943350">
                  <a:extLst>
                    <a:ext uri="{9D8B030D-6E8A-4147-A177-3AD203B41FA5}">
                      <a16:colId xmlns:a16="http://schemas.microsoft.com/office/drawing/2014/main" xmlns="" val="1776139857"/>
                    </a:ext>
                  </a:extLst>
                </a:gridCol>
                <a:gridCol w="3943350">
                  <a:extLst>
                    <a:ext uri="{9D8B030D-6E8A-4147-A177-3AD203B41FA5}">
                      <a16:colId xmlns:a16="http://schemas.microsoft.com/office/drawing/2014/main" xmlns="" val="3549303849"/>
                    </a:ext>
                  </a:extLst>
                </a:gridCol>
              </a:tblGrid>
              <a:tr h="0">
                <a:tc>
                  <a:txBody>
                    <a:bodyPr/>
                    <a:lstStyle/>
                    <a:p>
                      <a:pPr algn="ctr" fontAlgn="base"/>
                      <a:r>
                        <a:rPr lang="en-US" b="1" dirty="0">
                          <a:effectLst/>
                        </a:rPr>
                        <a:t>Temperature (°C)</a:t>
                      </a:r>
                      <a:endParaRPr lang="en-US" b="1" dirty="0">
                        <a:solidFill>
                          <a:srgbClr val="FFFFFF"/>
                        </a:solidFill>
                        <a:effectLst/>
                        <a:latin typeface="inherit"/>
                      </a:endParaRPr>
                    </a:p>
                  </a:txBody>
                  <a:tcPr marL="67866" marR="67866" marT="67866" marB="67866" anchor="ctr"/>
                </a:tc>
                <a:tc>
                  <a:txBody>
                    <a:bodyPr/>
                    <a:lstStyle/>
                    <a:p>
                      <a:pPr fontAlgn="base"/>
                      <a:r>
                        <a:rPr lang="en-US" b="1" dirty="0">
                          <a:effectLst/>
                        </a:rPr>
                        <a:t>Viscosity (N·s/m</a:t>
                      </a:r>
                      <a:r>
                        <a:rPr lang="en-US" b="1" baseline="30000" dirty="0">
                          <a:effectLst/>
                        </a:rPr>
                        <a:t>2</a:t>
                      </a:r>
                      <a:r>
                        <a:rPr lang="en-US" b="1" dirty="0">
                          <a:effectLst/>
                        </a:rPr>
                        <a:t>)</a:t>
                      </a:r>
                      <a:endParaRPr lang="en-US" b="1" dirty="0">
                        <a:solidFill>
                          <a:srgbClr val="FFFFFF"/>
                        </a:solidFill>
                        <a:effectLst/>
                        <a:latin typeface="inherit"/>
                      </a:endParaRPr>
                    </a:p>
                  </a:txBody>
                  <a:tcPr marL="67866" marR="67866" marT="67866" marB="67866" anchor="ctr"/>
                </a:tc>
                <a:extLst>
                  <a:ext uri="{0D108BD9-81ED-4DB2-BD59-A6C34878D82A}">
                    <a16:rowId xmlns:a16="http://schemas.microsoft.com/office/drawing/2014/main" xmlns="" val="1258131384"/>
                  </a:ext>
                </a:extLst>
              </a:tr>
              <a:tr h="0">
                <a:tc>
                  <a:txBody>
                    <a:bodyPr/>
                    <a:lstStyle/>
                    <a:p>
                      <a:pPr algn="ctr" fontAlgn="base"/>
                      <a:r>
                        <a:rPr lang="en-US" dirty="0">
                          <a:effectLst/>
                        </a:rPr>
                        <a:t>20</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1.00×10</a:t>
                      </a:r>
                      <a:r>
                        <a:rPr lang="en-US" baseline="30000" dirty="0">
                          <a:effectLst/>
                        </a:rPr>
                        <a:t>−3</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1247167564"/>
                  </a:ext>
                </a:extLst>
              </a:tr>
              <a:tr h="0">
                <a:tc>
                  <a:txBody>
                    <a:bodyPr/>
                    <a:lstStyle/>
                    <a:p>
                      <a:pPr algn="ctr" fontAlgn="base"/>
                      <a:r>
                        <a:rPr lang="en-US" dirty="0">
                          <a:effectLst/>
                        </a:rPr>
                        <a:t>40</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0.65×10</a:t>
                      </a:r>
                      <a:r>
                        <a:rPr lang="en-US" baseline="30000" dirty="0">
                          <a:effectLst/>
                        </a:rPr>
                        <a:t>−3</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8001679"/>
                  </a:ext>
                </a:extLst>
              </a:tr>
              <a:tr h="0">
                <a:tc>
                  <a:txBody>
                    <a:bodyPr/>
                    <a:lstStyle/>
                    <a:p>
                      <a:pPr algn="ctr" fontAlgn="base"/>
                      <a:r>
                        <a:rPr lang="en-US" dirty="0">
                          <a:effectLst/>
                        </a:rPr>
                        <a:t>60</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0.47×10</a:t>
                      </a:r>
                      <a:r>
                        <a:rPr lang="en-US" baseline="30000" dirty="0">
                          <a:effectLst/>
                        </a:rPr>
                        <a:t>−3</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2670899664"/>
                  </a:ext>
                </a:extLst>
              </a:tr>
              <a:tr h="0">
                <a:tc>
                  <a:txBody>
                    <a:bodyPr/>
                    <a:lstStyle/>
                    <a:p>
                      <a:pPr algn="ctr" fontAlgn="base"/>
                      <a:r>
                        <a:rPr lang="en-US" dirty="0">
                          <a:effectLst/>
                        </a:rPr>
                        <a:t>80</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0.35×10</a:t>
                      </a:r>
                      <a:r>
                        <a:rPr lang="en-US" baseline="30000" dirty="0">
                          <a:effectLst/>
                        </a:rPr>
                        <a:t>−3</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215928930"/>
                  </a:ext>
                </a:extLst>
              </a:tr>
            </a:tbl>
          </a:graphicData>
        </a:graphic>
      </p:graphicFrame>
    </p:spTree>
    <p:extLst>
      <p:ext uri="{BB962C8B-B14F-4D97-AF65-F5344CB8AC3E}">
        <p14:creationId xmlns:p14="http://schemas.microsoft.com/office/powerpoint/2010/main" val="384945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H-bonding Ability of water</a:t>
            </a:r>
            <a:endParaRPr lang="en-US" dirty="0"/>
          </a:p>
        </p:txBody>
      </p:sp>
      <p:sp>
        <p:nvSpPr>
          <p:cNvPr id="4" name="Content Placeholder 3"/>
          <p:cNvSpPr>
            <a:spLocks noGrp="1"/>
          </p:cNvSpPr>
          <p:nvPr>
            <p:ph idx="1"/>
          </p:nvPr>
        </p:nvSpPr>
        <p:spPr/>
        <p:txBody>
          <a:bodyPr/>
          <a:lstStyle/>
          <a:p>
            <a:r>
              <a:rPr lang="en-US" altLang="en-US" dirty="0"/>
              <a:t>Each H</a:t>
            </a:r>
            <a:r>
              <a:rPr lang="en-US" altLang="en-US" baseline="-25000" dirty="0"/>
              <a:t>2</a:t>
            </a:r>
            <a:r>
              <a:rPr lang="en-US" altLang="en-US" dirty="0"/>
              <a:t>O molecule can form </a:t>
            </a:r>
            <a:r>
              <a:rPr lang="en-US" altLang="en-US" b="1" i="1" dirty="0"/>
              <a:t>four</a:t>
            </a:r>
            <a:r>
              <a:rPr lang="en-US" altLang="en-US" dirty="0"/>
              <a:t> H bonds to other molecules, resulting in a tetrahedral arrangement.</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b="1" dirty="0"/>
              <a:t>Figure 12.22</a:t>
            </a:r>
          </a:p>
        </p:txBody>
      </p:sp>
      <p:pic>
        <p:nvPicPr>
          <p:cNvPr id="3" name="Picture 2" descr="The H2O molecule is bent and highly polar. This arrangement is crucial because it allows each molecule to engage in four H bonds with its neighbor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5141" y="2082989"/>
            <a:ext cx="3573718" cy="2939671"/>
          </a:xfrm>
          <a:prstGeom prst="rect">
            <a:avLst/>
          </a:prstGeom>
        </p:spPr>
      </p:pic>
    </p:spTree>
    <p:extLst>
      <p:ext uri="{BB962C8B-B14F-4D97-AF65-F5344CB8AC3E}">
        <p14:creationId xmlns:p14="http://schemas.microsoft.com/office/powerpoint/2010/main" val="424992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The Hexagonal Structure Of Ice</a:t>
            </a:r>
            <a:endParaRPr lang="en-US" dirty="0"/>
          </a:p>
        </p:txBody>
      </p:sp>
      <p:sp>
        <p:nvSpPr>
          <p:cNvPr id="4" name="Content Placeholder 3"/>
          <p:cNvSpPr>
            <a:spLocks noGrp="1"/>
          </p:cNvSpPr>
          <p:nvPr>
            <p:ph idx="1"/>
          </p:nvPr>
        </p:nvSpPr>
        <p:spPr/>
        <p:txBody>
          <a:bodyPr/>
          <a:lstStyle/>
          <a:p>
            <a:r>
              <a:rPr lang="en-US" altLang="en-US" dirty="0"/>
              <a:t>Ice has an open structure due to H-bonding. Ice is therefore </a:t>
            </a:r>
            <a:r>
              <a:rPr lang="en-US" altLang="en-US" b="1" i="1" dirty="0"/>
              <a:t>less dense</a:t>
            </a:r>
            <a:r>
              <a:rPr lang="en-US" altLang="en-US" dirty="0"/>
              <a:t> than liquid water.</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b="1" dirty="0"/>
              <a:t>Figure 12.23</a:t>
            </a:r>
          </a:p>
        </p:txBody>
      </p:sp>
      <p:pic>
        <p:nvPicPr>
          <p:cNvPr id="3" name="Picture 2" descr="The open, hexagonal molecular structure of ice is diagrammed on the right.  The beauty of six-pointed snowflakes reflects this hexagonal struc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017" y="2092010"/>
            <a:ext cx="6377967" cy="3359778"/>
          </a:xfrm>
          <a:prstGeom prst="rect">
            <a:avLst/>
          </a:prstGeom>
        </p:spPr>
      </p:pic>
      <p:sp>
        <p:nvSpPr>
          <p:cNvPr id="6" name="Text Placeholder 5"/>
          <p:cNvSpPr>
            <a:spLocks noGrp="1"/>
          </p:cNvSpPr>
          <p:nvPr>
            <p:ph type="body" sz="quarter" idx="11"/>
          </p:nvPr>
        </p:nvSpPr>
        <p:spPr/>
        <p:txBody>
          <a:bodyPr/>
          <a:lstStyle/>
          <a:p>
            <a:r>
              <a:rPr lang="en-US" dirty="0"/>
              <a:t>Source: (B) © Scott Camazine/Science Source</a:t>
            </a:r>
          </a:p>
        </p:txBody>
      </p:sp>
    </p:spTree>
    <p:extLst>
      <p:ext uri="{BB962C8B-B14F-4D97-AF65-F5344CB8AC3E}">
        <p14:creationId xmlns:p14="http://schemas.microsoft.com/office/powerpoint/2010/main" val="202948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The Unique Macroscopic Behavior of Water that Emerges from its Atomic and Molecular Properties</a:t>
            </a:r>
            <a:endParaRPr lang="en-US" sz="3200" dirty="0"/>
          </a:p>
        </p:txBody>
      </p:sp>
      <p:pic>
        <p:nvPicPr>
          <p:cNvPr id="5" name="Picture 4" descr="A flowchart is shown. Atomic properties of O and H yield molecular properties of H2O, which yield polarity, which yields H-bonding. H-bonding yields Solvent Power, High Heat Capacity and delta Hvap, Surface Tension and Capillarity, and the Open Structure of I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511" y="1361068"/>
            <a:ext cx="8558979" cy="4917800"/>
          </a:xfrm>
          <a:prstGeom prst="rect">
            <a:avLst/>
          </a:prstGeom>
        </p:spPr>
      </p:pic>
      <p:sp>
        <p:nvSpPr>
          <p:cNvPr id="4" name="Content Placeholder 3"/>
          <p:cNvSpPr>
            <a:spLocks noGrp="1"/>
          </p:cNvSpPr>
          <p:nvPr>
            <p:ph idx="1"/>
          </p:nvPr>
        </p:nvSpPr>
        <p:spPr>
          <a:xfrm>
            <a:off x="457200" y="6267450"/>
            <a:ext cx="8229600" cy="457200"/>
          </a:xfrm>
        </p:spPr>
        <p:txBody>
          <a:bodyPr/>
          <a:lstStyle/>
          <a:p>
            <a:pPr marL="0" indent="0">
              <a:buNone/>
            </a:pPr>
            <a:r>
              <a:rPr lang="en-US" b="1" dirty="0"/>
              <a:t>Figure 12.24</a:t>
            </a:r>
          </a:p>
        </p:txBody>
      </p:sp>
    </p:spTree>
    <p:extLst>
      <p:ext uri="{BB962C8B-B14F-4D97-AF65-F5344CB8AC3E}">
        <p14:creationId xmlns:p14="http://schemas.microsoft.com/office/powerpoint/2010/main" val="288805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The Solid State</a:t>
            </a:r>
            <a:br>
              <a:rPr lang="en-US" altLang="en-US" b="1" dirty="0"/>
            </a:br>
            <a:endParaRPr lang="en-US" dirty="0"/>
          </a:p>
        </p:txBody>
      </p:sp>
      <p:sp>
        <p:nvSpPr>
          <p:cNvPr id="4" name="Content Placeholder 3"/>
          <p:cNvSpPr>
            <a:spLocks noGrp="1"/>
          </p:cNvSpPr>
          <p:nvPr>
            <p:ph idx="1"/>
          </p:nvPr>
        </p:nvSpPr>
        <p:spPr/>
        <p:txBody>
          <a:bodyPr/>
          <a:lstStyle/>
          <a:p>
            <a:pPr>
              <a:spcAft>
                <a:spcPct val="30000"/>
              </a:spcAft>
            </a:pPr>
            <a:r>
              <a:rPr lang="en-US" altLang="en-US" dirty="0"/>
              <a:t>Solids are divided into two categories:</a:t>
            </a:r>
          </a:p>
          <a:p>
            <a:pPr lvl="1">
              <a:spcAft>
                <a:spcPct val="30000"/>
              </a:spcAft>
            </a:pPr>
            <a:r>
              <a:rPr lang="en-US" altLang="en-US" b="1" i="1" dirty="0"/>
              <a:t>Crystalline</a:t>
            </a:r>
            <a:r>
              <a:rPr lang="en-US" altLang="en-US" dirty="0"/>
              <a:t> solids have well defined shapes due to the orderly arrangement of their particles.</a:t>
            </a:r>
          </a:p>
          <a:p>
            <a:pPr lvl="1">
              <a:spcAft>
                <a:spcPct val="30000"/>
              </a:spcAft>
            </a:pPr>
            <a:r>
              <a:rPr lang="en-US" altLang="en-US" b="1" i="1" dirty="0"/>
              <a:t>Amorphous</a:t>
            </a:r>
            <a:r>
              <a:rPr lang="en-US" altLang="en-US" dirty="0"/>
              <a:t> solids lack orderly arrangement and have poorly defined shapes.</a:t>
            </a:r>
            <a:endParaRPr lang="en-US" altLang="en-US" b="1" i="1" dirty="0"/>
          </a:p>
          <a:p>
            <a:r>
              <a:rPr lang="en-US" altLang="en-US" dirty="0"/>
              <a:t>A </a:t>
            </a:r>
            <a:r>
              <a:rPr lang="en-US" altLang="en-US" b="1" i="1" dirty="0"/>
              <a:t>crystal</a:t>
            </a:r>
            <a:r>
              <a:rPr lang="en-US" altLang="en-US" dirty="0"/>
              <a:t> is composed of particles packed in an orderly three-dimensional array called the </a:t>
            </a:r>
            <a:r>
              <a:rPr lang="en-US" altLang="en-US" b="1" i="1" dirty="0"/>
              <a:t>crystal lattice</a:t>
            </a:r>
            <a:r>
              <a:rPr lang="en-US" altLang="en-US" dirty="0"/>
              <a:t>.</a:t>
            </a:r>
          </a:p>
          <a:p>
            <a:endParaRPr lang="en-US" dirty="0"/>
          </a:p>
        </p:txBody>
      </p:sp>
    </p:spTree>
    <p:extLst>
      <p:ext uri="{BB962C8B-B14F-4D97-AF65-F5344CB8AC3E}">
        <p14:creationId xmlns:p14="http://schemas.microsoft.com/office/powerpoint/2010/main" val="204074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A Macroscopic Comparison of Gases, Liquids, and Solids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947594268"/>
              </p:ext>
            </p:extLst>
          </p:nvPr>
        </p:nvGraphicFramePr>
        <p:xfrm>
          <a:off x="628650" y="1847848"/>
          <a:ext cx="7886700" cy="3286127"/>
        </p:xfrm>
        <a:graphic>
          <a:graphicData uri="http://schemas.openxmlformats.org/drawingml/2006/table">
            <a:tbl>
              <a:tblPr firstRow="1">
                <a:tableStyleId>{5940675A-B579-460E-94D1-54222C63F5DA}</a:tableStyleId>
              </a:tblPr>
              <a:tblGrid>
                <a:gridCol w="1971675">
                  <a:extLst>
                    <a:ext uri="{9D8B030D-6E8A-4147-A177-3AD203B41FA5}">
                      <a16:colId xmlns:a16="http://schemas.microsoft.com/office/drawing/2014/main" xmlns="" val="813929182"/>
                    </a:ext>
                  </a:extLst>
                </a:gridCol>
                <a:gridCol w="1971675">
                  <a:extLst>
                    <a:ext uri="{9D8B030D-6E8A-4147-A177-3AD203B41FA5}">
                      <a16:colId xmlns:a16="http://schemas.microsoft.com/office/drawing/2014/main" xmlns="" val="3922280812"/>
                    </a:ext>
                  </a:extLst>
                </a:gridCol>
                <a:gridCol w="1971675">
                  <a:extLst>
                    <a:ext uri="{9D8B030D-6E8A-4147-A177-3AD203B41FA5}">
                      <a16:colId xmlns:a16="http://schemas.microsoft.com/office/drawing/2014/main" xmlns="" val="321798283"/>
                    </a:ext>
                  </a:extLst>
                </a:gridCol>
                <a:gridCol w="1971675">
                  <a:extLst>
                    <a:ext uri="{9D8B030D-6E8A-4147-A177-3AD203B41FA5}">
                      <a16:colId xmlns:a16="http://schemas.microsoft.com/office/drawing/2014/main" xmlns="" val="1876696875"/>
                    </a:ext>
                  </a:extLst>
                </a:gridCol>
              </a:tblGrid>
              <a:tr h="0">
                <a:tc>
                  <a:txBody>
                    <a:bodyPr/>
                    <a:lstStyle/>
                    <a:p>
                      <a:pPr fontAlgn="base"/>
                      <a:r>
                        <a:rPr lang="en-US" b="1" dirty="0">
                          <a:effectLst/>
                        </a:rPr>
                        <a:t>State</a:t>
                      </a:r>
                      <a:endParaRPr lang="en-US" b="1" dirty="0">
                        <a:solidFill>
                          <a:srgbClr val="FFFFFF"/>
                        </a:solidFill>
                        <a:effectLst/>
                        <a:latin typeface="inherit"/>
                      </a:endParaRPr>
                    </a:p>
                  </a:txBody>
                  <a:tcPr marL="67866" marR="67866" marT="67866" marB="67866" anchor="ctr"/>
                </a:tc>
                <a:tc>
                  <a:txBody>
                    <a:bodyPr/>
                    <a:lstStyle/>
                    <a:p>
                      <a:pPr fontAlgn="base"/>
                      <a:r>
                        <a:rPr lang="en-US" b="1" dirty="0">
                          <a:effectLst/>
                        </a:rPr>
                        <a:t>Shape and Volume</a:t>
                      </a:r>
                      <a:endParaRPr lang="en-US" b="1" dirty="0">
                        <a:solidFill>
                          <a:srgbClr val="FFFFFF"/>
                        </a:solidFill>
                        <a:effectLst/>
                        <a:latin typeface="inherit"/>
                      </a:endParaRPr>
                    </a:p>
                  </a:txBody>
                  <a:tcPr marL="67866" marR="67866" marT="67866" marB="67866" anchor="ctr"/>
                </a:tc>
                <a:tc>
                  <a:txBody>
                    <a:bodyPr/>
                    <a:lstStyle/>
                    <a:p>
                      <a:pPr fontAlgn="base"/>
                      <a:r>
                        <a:rPr lang="en-US" b="1" dirty="0">
                          <a:effectLst/>
                        </a:rPr>
                        <a:t>Compressibility</a:t>
                      </a:r>
                      <a:endParaRPr lang="en-US" b="1" dirty="0">
                        <a:solidFill>
                          <a:srgbClr val="FFFFFF"/>
                        </a:solidFill>
                        <a:effectLst/>
                        <a:latin typeface="inherit"/>
                      </a:endParaRPr>
                    </a:p>
                  </a:txBody>
                  <a:tcPr marL="67866" marR="67866" marT="67866" marB="67866" anchor="ctr"/>
                </a:tc>
                <a:tc>
                  <a:txBody>
                    <a:bodyPr/>
                    <a:lstStyle/>
                    <a:p>
                      <a:pPr fontAlgn="base"/>
                      <a:r>
                        <a:rPr lang="en-US" b="1" dirty="0">
                          <a:effectLst/>
                        </a:rPr>
                        <a:t>Ability to Flow</a:t>
                      </a:r>
                      <a:endParaRPr lang="en-US" b="1" dirty="0">
                        <a:solidFill>
                          <a:srgbClr val="FFFFFF"/>
                        </a:solidFill>
                        <a:effectLst/>
                        <a:latin typeface="inherit"/>
                      </a:endParaRPr>
                    </a:p>
                  </a:txBody>
                  <a:tcPr marL="67866" marR="67866" marT="67866" marB="67866" anchor="ctr"/>
                </a:tc>
                <a:extLst>
                  <a:ext uri="{0D108BD9-81ED-4DB2-BD59-A6C34878D82A}">
                    <a16:rowId xmlns:a16="http://schemas.microsoft.com/office/drawing/2014/main" xmlns="" val="1200298335"/>
                  </a:ext>
                </a:extLst>
              </a:tr>
              <a:tr h="0">
                <a:tc>
                  <a:txBody>
                    <a:bodyPr/>
                    <a:lstStyle/>
                    <a:p>
                      <a:pPr fontAlgn="base"/>
                      <a:r>
                        <a:rPr lang="en-US" dirty="0">
                          <a:effectLst/>
                        </a:rPr>
                        <a:t>Gas</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Conforms to shape and volume of container</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High</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High</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4046136015"/>
                  </a:ext>
                </a:extLst>
              </a:tr>
              <a:tr h="0">
                <a:tc>
                  <a:txBody>
                    <a:bodyPr/>
                    <a:lstStyle/>
                    <a:p>
                      <a:pPr fontAlgn="base"/>
                      <a:r>
                        <a:rPr lang="en-US" dirty="0">
                          <a:effectLst/>
                        </a:rPr>
                        <a:t>Liquid</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Conforms to shape of container; volume limited by surface</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Very low</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Moderate</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210173739"/>
                  </a:ext>
                </a:extLst>
              </a:tr>
              <a:tr h="0">
                <a:tc>
                  <a:txBody>
                    <a:bodyPr/>
                    <a:lstStyle/>
                    <a:p>
                      <a:pPr fontAlgn="base"/>
                      <a:r>
                        <a:rPr lang="en-US" dirty="0">
                          <a:effectLst/>
                        </a:rPr>
                        <a:t>Solid</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Maintains its own shape and volume</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Almost none</a:t>
                      </a:r>
                      <a:endParaRPr lang="en-US" dirty="0">
                        <a:solidFill>
                          <a:srgbClr val="000000"/>
                        </a:solidFill>
                        <a:effectLst/>
                        <a:latin typeface="inherit"/>
                      </a:endParaRPr>
                    </a:p>
                  </a:txBody>
                  <a:tcPr marL="67866" marR="67866" marT="67866" marB="67866" anchor="ctr"/>
                </a:tc>
                <a:tc>
                  <a:txBody>
                    <a:bodyPr/>
                    <a:lstStyle/>
                    <a:p>
                      <a:pPr fontAlgn="base"/>
                      <a:r>
                        <a:rPr lang="en-US" dirty="0">
                          <a:effectLst/>
                        </a:rPr>
                        <a:t>Almost none</a:t>
                      </a:r>
                      <a:endParaRPr lang="en-US" dirty="0">
                        <a:solidFill>
                          <a:srgbClr val="000000"/>
                        </a:solidFill>
                        <a:effectLst/>
                        <a:latin typeface="inherit"/>
                      </a:endParaRPr>
                    </a:p>
                  </a:txBody>
                  <a:tcPr marL="67866" marR="67866" marT="67866" marB="67866" anchor="ctr"/>
                </a:tc>
                <a:extLst>
                  <a:ext uri="{0D108BD9-81ED-4DB2-BD59-A6C34878D82A}">
                    <a16:rowId xmlns:a16="http://schemas.microsoft.com/office/drawing/2014/main" xmlns="" val="327904884"/>
                  </a:ext>
                </a:extLst>
              </a:tr>
            </a:tbl>
          </a:graphicData>
        </a:graphic>
      </p:graphicFrame>
    </p:spTree>
    <p:extLst>
      <p:ext uri="{BB962C8B-B14F-4D97-AF65-F5344CB8AC3E}">
        <p14:creationId xmlns:p14="http://schemas.microsoft.com/office/powerpoint/2010/main" val="37114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Beauty Of Crystalline Solids</a:t>
            </a:r>
            <a:endParaRPr lang="en-US" dirty="0"/>
          </a:p>
        </p:txBody>
      </p:sp>
      <p:pic>
        <p:nvPicPr>
          <p:cNvPr id="3" name="Picture 2" descr="A photograph of Wulfanite is show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8653" y="976252"/>
            <a:ext cx="1154134" cy="1072750"/>
          </a:xfrm>
          <a:prstGeom prst="rect">
            <a:avLst/>
          </a:prstGeom>
        </p:spPr>
      </p:pic>
      <p:pic>
        <p:nvPicPr>
          <p:cNvPr id="5" name="Picture 4" descr="A photograph of Barite is show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8653" y="2257558"/>
            <a:ext cx="1166760" cy="1187448"/>
          </a:xfrm>
          <a:prstGeom prst="rect">
            <a:avLst/>
          </a:prstGeom>
        </p:spPr>
      </p:pic>
      <p:pic>
        <p:nvPicPr>
          <p:cNvPr id="7" name="Picture 6" descr="A photograph of Beryl is show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442" y="3646573"/>
            <a:ext cx="1304556" cy="1368136"/>
          </a:xfrm>
          <a:prstGeom prst="rect">
            <a:avLst/>
          </a:prstGeom>
        </p:spPr>
      </p:pic>
      <p:pic>
        <p:nvPicPr>
          <p:cNvPr id="8" name="Picture 7" descr="A photograph of Quartz is show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1172" y="5173189"/>
            <a:ext cx="1321268" cy="1380893"/>
          </a:xfrm>
          <a:prstGeom prst="rect">
            <a:avLst/>
          </a:prstGeom>
        </p:spPr>
      </p:pic>
      <p:sp>
        <p:nvSpPr>
          <p:cNvPr id="4" name="Content Placeholder 3"/>
          <p:cNvSpPr>
            <a:spLocks noGrp="1"/>
          </p:cNvSpPr>
          <p:nvPr>
            <p:ph idx="1"/>
          </p:nvPr>
        </p:nvSpPr>
        <p:spPr>
          <a:xfrm>
            <a:off x="3876675" y="1143000"/>
            <a:ext cx="4810125" cy="5324475"/>
          </a:xfrm>
        </p:spPr>
        <p:txBody>
          <a:bodyPr/>
          <a:lstStyle/>
          <a:p>
            <a:r>
              <a:rPr lang="en-US" altLang="en-US" dirty="0"/>
              <a:t>Wulfenite</a:t>
            </a:r>
          </a:p>
          <a:p>
            <a:pPr marL="0" indent="0">
              <a:buNone/>
            </a:pPr>
            <a:endParaRPr lang="en-US" altLang="en-US" dirty="0"/>
          </a:p>
          <a:p>
            <a:r>
              <a:rPr lang="en-US" altLang="en-US" dirty="0"/>
              <a:t>Barite</a:t>
            </a:r>
          </a:p>
          <a:p>
            <a:endParaRPr lang="en-US" dirty="0"/>
          </a:p>
          <a:p>
            <a:endParaRPr lang="en-US" dirty="0"/>
          </a:p>
          <a:p>
            <a:r>
              <a:rPr lang="en-US" dirty="0"/>
              <a:t>Beryl (emerald)</a:t>
            </a:r>
          </a:p>
          <a:p>
            <a:endParaRPr lang="en-US" dirty="0"/>
          </a:p>
          <a:p>
            <a:r>
              <a:rPr lang="en-US" dirty="0"/>
              <a:t>Quartz (amethyst)</a:t>
            </a:r>
          </a:p>
          <a:p>
            <a:pPr marL="0" indent="0">
              <a:buNone/>
            </a:pPr>
            <a:endParaRPr lang="en-US" dirty="0"/>
          </a:p>
          <a:p>
            <a:pPr marL="0" indent="0">
              <a:buNone/>
            </a:pPr>
            <a:r>
              <a:rPr lang="en-US" b="1" dirty="0"/>
              <a:t>Figure 12.25</a:t>
            </a:r>
          </a:p>
        </p:txBody>
      </p:sp>
      <p:sp>
        <p:nvSpPr>
          <p:cNvPr id="6" name="Text Placeholder 5"/>
          <p:cNvSpPr>
            <a:spLocks noGrp="1"/>
          </p:cNvSpPr>
          <p:nvPr>
            <p:ph type="body" sz="quarter" idx="11"/>
          </p:nvPr>
        </p:nvSpPr>
        <p:spPr>
          <a:xfrm>
            <a:off x="1314450" y="6705600"/>
            <a:ext cx="7829550" cy="152400"/>
          </a:xfrm>
        </p:spPr>
        <p:txBody>
          <a:bodyPr/>
          <a:lstStyle/>
          <a:p>
            <a:r>
              <a:rPr lang="en-US" dirty="0"/>
              <a:t>Source: (A) © Matteo Chinellato/Shutterstock.com (B) © Albert Russ/Shutterstock.com (C) © Gabbro/Alamy (D) © Walter Geiersperger/Corbis</a:t>
            </a:r>
          </a:p>
        </p:txBody>
      </p:sp>
    </p:spTree>
    <p:extLst>
      <p:ext uri="{BB962C8B-B14F-4D97-AF65-F5344CB8AC3E}">
        <p14:creationId xmlns:p14="http://schemas.microsoft.com/office/powerpoint/2010/main" val="111962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Crystal Lattice and the Unit Cell</a:t>
            </a:r>
            <a:endParaRPr lang="en-US" dirty="0"/>
          </a:p>
        </p:txBody>
      </p:sp>
      <p:pic>
        <p:nvPicPr>
          <p:cNvPr id="3" name="Picture 2" descr="A small portion of a lattice is shown as points connected by lines, with a unit cell. A checkerboard is shown as a two-dimensional analogy for a latti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4203" y="2064327"/>
            <a:ext cx="5675593" cy="2729347"/>
          </a:xfrm>
          <a:prstGeom prst="rect">
            <a:avLst/>
          </a:prstGeom>
        </p:spPr>
      </p:pic>
      <p:sp>
        <p:nvSpPr>
          <p:cNvPr id="4" name="Content Placeholder 3"/>
          <p:cNvSpPr>
            <a:spLocks noGrp="1"/>
          </p:cNvSpPr>
          <p:nvPr>
            <p:ph idx="1"/>
          </p:nvPr>
        </p:nvSpPr>
        <p:spPr>
          <a:xfrm>
            <a:off x="457200" y="6105524"/>
            <a:ext cx="8229600" cy="447675"/>
          </a:xfrm>
        </p:spPr>
        <p:txBody>
          <a:bodyPr/>
          <a:lstStyle/>
          <a:p>
            <a:pPr marL="0" indent="0">
              <a:buNone/>
            </a:pPr>
            <a:r>
              <a:rPr lang="en-US" b="1" dirty="0"/>
              <a:t>Figure 12.26</a:t>
            </a:r>
          </a:p>
        </p:txBody>
      </p:sp>
    </p:spTree>
    <p:extLst>
      <p:ext uri="{BB962C8B-B14F-4D97-AF65-F5344CB8AC3E}">
        <p14:creationId xmlns:p14="http://schemas.microsoft.com/office/powerpoint/2010/main" val="240974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Simple Cubic Unit Cell</a:t>
            </a:r>
          </a:p>
        </p:txBody>
      </p:sp>
      <p:pic>
        <p:nvPicPr>
          <p:cNvPr id="3" name="Picture 2" descr="In the simple cubic unit cell, the centers of eight identical particles define the corners of a cube. The particles touch along the cube edges, but they do not touch diagonally along the cube faces or through its center.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591" y="1183979"/>
            <a:ext cx="3775218" cy="4744040"/>
          </a:xfrm>
          <a:prstGeom prst="rect">
            <a:avLst/>
          </a:prstGeom>
        </p:spPr>
      </p:pic>
      <p:pic>
        <p:nvPicPr>
          <p:cNvPr id="5" name="Picture 4" descr="An expanded portion of the crystal shows that the coordination number of each particle is 6: four in its own layer, one in the layer above, and one in the layer below.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4856" y="1165849"/>
            <a:ext cx="3661489" cy="5421653"/>
          </a:xfrm>
          <a:prstGeom prst="rect">
            <a:avLst/>
          </a:prstGeom>
        </p:spPr>
      </p:pic>
      <p:sp>
        <p:nvSpPr>
          <p:cNvPr id="4" name="Content Placeholder 3"/>
          <p:cNvSpPr>
            <a:spLocks noGrp="1"/>
          </p:cNvSpPr>
          <p:nvPr>
            <p:ph idx="1"/>
          </p:nvPr>
        </p:nvSpPr>
        <p:spPr>
          <a:xfrm>
            <a:off x="457200" y="6153150"/>
            <a:ext cx="8229600" cy="400050"/>
          </a:xfrm>
        </p:spPr>
        <p:txBody>
          <a:bodyPr/>
          <a:lstStyle/>
          <a:p>
            <a:pPr marL="0" indent="0">
              <a:buNone/>
            </a:pPr>
            <a:r>
              <a:rPr lang="en-US" b="1" dirty="0"/>
              <a:t>Figure 12.27</a:t>
            </a:r>
          </a:p>
        </p:txBody>
      </p:sp>
    </p:spTree>
    <p:extLst>
      <p:ext uri="{BB962C8B-B14F-4D97-AF65-F5344CB8AC3E}">
        <p14:creationId xmlns:p14="http://schemas.microsoft.com/office/powerpoint/2010/main" val="371386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Body-centered Cubic Unit Cell</a:t>
            </a:r>
          </a:p>
        </p:txBody>
      </p:sp>
      <p:pic>
        <p:nvPicPr>
          <p:cNvPr id="3" name="Picture 2" descr="In the body-centered cubic unit cell, identical particles lie at each corner and in the center of the cube. Those at the corners do not touch each other, but they all touch the one in the center.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215" y="1282646"/>
            <a:ext cx="3739918" cy="4797532"/>
          </a:xfrm>
          <a:prstGeom prst="rect">
            <a:avLst/>
          </a:prstGeom>
        </p:spPr>
      </p:pic>
      <p:pic>
        <p:nvPicPr>
          <p:cNvPr id="5" name="Picture 4" descr="Each particle is surrounded by eight nearest neighbors, four above and four below, so the coordination number is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744" y="1306008"/>
            <a:ext cx="3598362" cy="5258808"/>
          </a:xfrm>
          <a:prstGeom prst="rect">
            <a:avLst/>
          </a:prstGeom>
        </p:spPr>
      </p:pic>
      <p:sp>
        <p:nvSpPr>
          <p:cNvPr id="4" name="Content Placeholder 3"/>
          <p:cNvSpPr>
            <a:spLocks noGrp="1"/>
          </p:cNvSpPr>
          <p:nvPr>
            <p:ph idx="1"/>
          </p:nvPr>
        </p:nvSpPr>
        <p:spPr>
          <a:xfrm>
            <a:off x="457200" y="6115050"/>
            <a:ext cx="8229600" cy="438150"/>
          </a:xfrm>
        </p:spPr>
        <p:txBody>
          <a:bodyPr/>
          <a:lstStyle/>
          <a:p>
            <a:pPr marL="0" indent="0">
              <a:buNone/>
            </a:pPr>
            <a:r>
              <a:rPr lang="en-US" b="1" dirty="0"/>
              <a:t>Figure 12.27</a:t>
            </a:r>
          </a:p>
          <a:p>
            <a:endParaRPr lang="en-US" dirty="0"/>
          </a:p>
        </p:txBody>
      </p:sp>
    </p:spTree>
    <p:extLst>
      <p:ext uri="{BB962C8B-B14F-4D97-AF65-F5344CB8AC3E}">
        <p14:creationId xmlns:p14="http://schemas.microsoft.com/office/powerpoint/2010/main" val="405329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Face-centered Cubic Unit Cell</a:t>
            </a:r>
          </a:p>
        </p:txBody>
      </p:sp>
      <p:pic>
        <p:nvPicPr>
          <p:cNvPr id="3" name="Picture 2" descr="In the face-centered cubic unit cell, identical particles lie at each corner and in the center of each face but not in the center of the cub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49" y="982559"/>
            <a:ext cx="3820402" cy="4988130"/>
          </a:xfrm>
          <a:prstGeom prst="rect">
            <a:avLst/>
          </a:prstGeom>
        </p:spPr>
      </p:pic>
      <p:pic>
        <p:nvPicPr>
          <p:cNvPr id="5" name="Picture 4" descr="Particles at the corners touch those in the faces but not each other. The coordination number is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6838" y="994588"/>
            <a:ext cx="3896091" cy="5649563"/>
          </a:xfrm>
          <a:prstGeom prst="rect">
            <a:avLst/>
          </a:prstGeom>
        </p:spPr>
      </p:pic>
      <p:sp>
        <p:nvSpPr>
          <p:cNvPr id="4" name="Content Placeholder 3"/>
          <p:cNvSpPr>
            <a:spLocks noGrp="1"/>
          </p:cNvSpPr>
          <p:nvPr>
            <p:ph idx="1"/>
          </p:nvPr>
        </p:nvSpPr>
        <p:spPr>
          <a:xfrm>
            <a:off x="457200" y="6115050"/>
            <a:ext cx="8229600" cy="438150"/>
          </a:xfrm>
        </p:spPr>
        <p:txBody>
          <a:bodyPr/>
          <a:lstStyle/>
          <a:p>
            <a:pPr marL="0" indent="0">
              <a:buNone/>
            </a:pPr>
            <a:r>
              <a:rPr lang="en-US" b="1" dirty="0"/>
              <a:t>Figure 12.27</a:t>
            </a:r>
          </a:p>
        </p:txBody>
      </p:sp>
    </p:spTree>
    <p:extLst>
      <p:ext uri="{BB962C8B-B14F-4D97-AF65-F5344CB8AC3E}">
        <p14:creationId xmlns:p14="http://schemas.microsoft.com/office/powerpoint/2010/main" val="411831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2750" y="3739728"/>
            <a:ext cx="3347758" cy="1637648"/>
          </a:xfrm>
          <a:prstGeom prst="rect">
            <a:avLst/>
          </a:prstGeom>
        </p:spPr>
      </p:pic>
      <p:sp>
        <p:nvSpPr>
          <p:cNvPr id="2" name="Title 1"/>
          <p:cNvSpPr>
            <a:spLocks noGrp="1"/>
          </p:cNvSpPr>
          <p:nvPr>
            <p:ph type="title"/>
          </p:nvPr>
        </p:nvSpPr>
        <p:spPr/>
        <p:txBody>
          <a:bodyPr/>
          <a:lstStyle/>
          <a:p>
            <a:r>
              <a:rPr lang="en-US" altLang="en-US" b="1" dirty="0"/>
              <a:t>Sample Problem 12.6 – Problem</a:t>
            </a:r>
            <a:endParaRPr lang="en-US" dirty="0"/>
          </a:p>
        </p:txBody>
      </p:sp>
      <p:sp>
        <p:nvSpPr>
          <p:cNvPr id="3" name="Content Placeholder 2"/>
          <p:cNvSpPr>
            <a:spLocks noGrp="1"/>
          </p:cNvSpPr>
          <p:nvPr>
            <p:ph idx="1"/>
          </p:nvPr>
        </p:nvSpPr>
        <p:spPr/>
        <p:txBody>
          <a:bodyPr/>
          <a:lstStyle/>
          <a:p>
            <a:pPr marL="0" indent="0" algn="ctr">
              <a:buNone/>
            </a:pPr>
            <a:r>
              <a:rPr lang="en-US" b="1" dirty="0"/>
              <a:t>Determining the Number of Particles per Unit Cell and the Coordination Number</a:t>
            </a:r>
            <a:endParaRPr lang="en-US" altLang="en-US" b="1" dirty="0"/>
          </a:p>
          <a:p>
            <a:r>
              <a:rPr lang="en-US" altLang="en-US" b="1" dirty="0"/>
              <a:t>PROBLEM:</a:t>
            </a:r>
            <a:r>
              <a:rPr lang="en-US" altLang="en-US" dirty="0"/>
              <a:t> </a:t>
            </a:r>
            <a:r>
              <a:rPr lang="en-US" dirty="0"/>
              <a:t>For each of the crystalline solids shown, determine the number of atoms (or ions) per unit cell and the coordination number.</a:t>
            </a:r>
          </a:p>
          <a:p>
            <a:pPr marL="0" indent="0">
              <a:buNone/>
            </a:pPr>
            <a:r>
              <a:rPr lang="en-US" b="1" dirty="0"/>
              <a:t>	(a) </a:t>
            </a:r>
            <a:r>
              <a:rPr lang="en-US" dirty="0"/>
              <a:t>Pd					</a:t>
            </a:r>
            <a:r>
              <a:rPr lang="en-US" b="1" dirty="0"/>
              <a:t>(b) </a:t>
            </a:r>
            <a:r>
              <a:rPr lang="en-US" dirty="0"/>
              <a:t>CuI						</a:t>
            </a:r>
            <a:r>
              <a:rPr lang="en-US" b="1" dirty="0"/>
              <a:t>(c) </a:t>
            </a:r>
            <a:r>
              <a:rPr lang="en-US" dirty="0"/>
              <a:t>Mo</a:t>
            </a:r>
            <a:endParaRPr lang="en-US" altLang="en-US" dirty="0"/>
          </a:p>
          <a:p>
            <a:endParaRPr lang="en-US" sz="2000" dirty="0"/>
          </a:p>
        </p:txBody>
      </p:sp>
      <p:pic>
        <p:nvPicPr>
          <p:cNvPr id="5" name="Picture 4" descr="Pd adopts a face-centered cubic unit cel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57" y="3823208"/>
            <a:ext cx="3132330" cy="1767303"/>
          </a:xfrm>
          <a:prstGeom prst="rect">
            <a:avLst/>
          </a:prstGeom>
        </p:spPr>
      </p:pic>
      <p:pic>
        <p:nvPicPr>
          <p:cNvPr id="6" name="Picture 5" descr="CuI has a unit cell that can be viewed as a face-centered cubic array of Cu+ ions interpenetrating a face-centered cubic array of I− i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0193" y="4285351"/>
            <a:ext cx="3031234" cy="1920219"/>
          </a:xfrm>
          <a:prstGeom prst="rect">
            <a:avLst/>
          </a:prstGeom>
        </p:spPr>
      </p:pic>
    </p:spTree>
    <p:extLst>
      <p:ext uri="{BB962C8B-B14F-4D97-AF65-F5344CB8AC3E}">
        <p14:creationId xmlns:p14="http://schemas.microsoft.com/office/powerpoint/2010/main" val="233682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12.6 – Plan</a:t>
            </a:r>
            <a:endParaRPr lang="en-US" dirty="0"/>
          </a:p>
        </p:txBody>
      </p:sp>
      <p:sp>
        <p:nvSpPr>
          <p:cNvPr id="3" name="Content Placeholder 2"/>
          <p:cNvSpPr>
            <a:spLocks noGrp="1"/>
          </p:cNvSpPr>
          <p:nvPr>
            <p:ph idx="1"/>
          </p:nvPr>
        </p:nvSpPr>
        <p:spPr/>
        <p:txBody>
          <a:bodyPr/>
          <a:lstStyle/>
          <a:p>
            <a:r>
              <a:rPr lang="en-US" altLang="en-US" b="1" dirty="0"/>
              <a:t>PLAN:</a:t>
            </a:r>
            <a:r>
              <a:rPr lang="en-US" altLang="en-US" dirty="0"/>
              <a:t> </a:t>
            </a:r>
            <a:r>
              <a:rPr lang="en-US" dirty="0"/>
              <a:t>To determine the number of particles (atoms or ions) in a unit cell, we count the number of particles at the corners, in the faces, and within the body of the cell. The eight corners are shared by eight other cells for a total of 8 corners × ​​1/8 particle per corner, or 1 particle; particles in the body of a cell are in that cell only; particles in the faces are shared by two cells, 6 faces × 1/2​​ particle per face, or 3 particles. We count the number of nearest neighboring particles to obtain the coordination number.</a:t>
            </a:r>
            <a:endParaRPr lang="en-US" sz="2000" dirty="0"/>
          </a:p>
        </p:txBody>
      </p:sp>
    </p:spTree>
    <p:extLst>
      <p:ext uri="{BB962C8B-B14F-4D97-AF65-F5344CB8AC3E}">
        <p14:creationId xmlns:p14="http://schemas.microsoft.com/office/powerpoint/2010/main" val="415648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12.6 - Solution</a:t>
            </a:r>
            <a:endParaRPr lang="en-US" dirty="0"/>
          </a:p>
        </p:txBody>
      </p:sp>
      <p:sp>
        <p:nvSpPr>
          <p:cNvPr id="3" name="Content Placeholder 2"/>
          <p:cNvSpPr>
            <a:spLocks noGrp="1"/>
          </p:cNvSpPr>
          <p:nvPr>
            <p:ph idx="1"/>
          </p:nvPr>
        </p:nvSpPr>
        <p:spPr/>
        <p:txBody>
          <a:bodyPr/>
          <a:lstStyle/>
          <a:p>
            <a:r>
              <a:rPr lang="en-US" altLang="en-US" b="1" dirty="0"/>
              <a:t>SOLUTION:</a:t>
            </a:r>
          </a:p>
          <a:p>
            <a:pPr marL="0" indent="0" fontAlgn="base">
              <a:buNone/>
            </a:pPr>
            <a:r>
              <a:rPr lang="en-US" sz="2000" b="1" dirty="0"/>
              <a:t>(a)</a:t>
            </a:r>
            <a:r>
              <a:rPr lang="en-US" sz="2000" dirty="0"/>
              <a:t> Palladium metal adopts a face-centered cubic unit cell:</a:t>
            </a:r>
            <a:endParaRPr lang="en-US" dirty="0"/>
          </a:p>
        </p:txBody>
      </p:sp>
      <p:graphicFrame>
        <p:nvGraphicFramePr>
          <p:cNvPr id="16" name="Object 3"/>
          <p:cNvGraphicFramePr>
            <a:graphicFrameLocks noChangeAspect="1"/>
          </p:cNvGraphicFramePr>
          <p:nvPr>
            <p:extLst>
              <p:ext uri="{D42A27DB-BD31-4B8C-83A1-F6EECF244321}">
                <p14:modId xmlns:p14="http://schemas.microsoft.com/office/powerpoint/2010/main" val="1583989731"/>
              </p:ext>
            </p:extLst>
          </p:nvPr>
        </p:nvGraphicFramePr>
        <p:xfrm>
          <a:off x="1003300" y="2032000"/>
          <a:ext cx="4246848" cy="406080"/>
        </p:xfrm>
        <a:graphic>
          <a:graphicData uri="http://schemas.openxmlformats.org/presentationml/2006/ole">
            <mc:AlternateContent xmlns:mc="http://schemas.openxmlformats.org/markup-compatibility/2006">
              <mc:Choice xmlns:v="urn:schemas-microsoft-com:vml" Requires="v">
                <p:oleObj spid="_x0000_s7192" name="Equation" r:id="rId3" imgW="2654280" imgH="253800" progId="Equation.DSMT4">
                  <p:embed/>
                </p:oleObj>
              </mc:Choice>
              <mc:Fallback>
                <p:oleObj name="Equation" r:id="rId3" imgW="2654280" imgH="253800" progId="Equation.DSMT4">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300" y="2032000"/>
                        <a:ext cx="4246848" cy="4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Content Placeholder 4"/>
          <p:cNvSpPr>
            <a:spLocks noGrp="1"/>
          </p:cNvSpPr>
          <p:nvPr>
            <p:ph idx="17"/>
          </p:nvPr>
        </p:nvSpPr>
        <p:spPr>
          <a:xfrm>
            <a:off x="457200" y="2492541"/>
            <a:ext cx="8229600" cy="314159"/>
          </a:xfrm>
        </p:spPr>
        <p:txBody>
          <a:bodyPr/>
          <a:lstStyle/>
          <a:p>
            <a:pPr marL="457200" lvl="1" indent="0" fontAlgn="base">
              <a:buNone/>
            </a:pPr>
            <a:r>
              <a:rPr lang="en-US" sz="1600" dirty="0">
                <a:solidFill>
                  <a:prstClr val="black"/>
                </a:solidFill>
              </a:rPr>
              <a:t>The coordination number is </a:t>
            </a:r>
            <a:r>
              <a:rPr lang="en-US" sz="1600" b="1" dirty="0">
                <a:solidFill>
                  <a:prstClr val="black"/>
                </a:solidFill>
              </a:rPr>
              <a:t>12</a:t>
            </a:r>
            <a:r>
              <a:rPr lang="en-US" sz="1600" dirty="0">
                <a:solidFill>
                  <a:prstClr val="black"/>
                </a:solidFill>
              </a:rPr>
              <a:t>.</a:t>
            </a:r>
          </a:p>
        </p:txBody>
      </p:sp>
      <p:sp>
        <p:nvSpPr>
          <p:cNvPr id="12" name="Content Placeholder 5"/>
          <p:cNvSpPr>
            <a:spLocks noGrp="1"/>
          </p:cNvSpPr>
          <p:nvPr>
            <p:ph idx="18"/>
          </p:nvPr>
        </p:nvSpPr>
        <p:spPr>
          <a:xfrm>
            <a:off x="457200" y="2902280"/>
            <a:ext cx="8229600" cy="1123619"/>
          </a:xfrm>
        </p:spPr>
        <p:txBody>
          <a:bodyPr/>
          <a:lstStyle/>
          <a:p>
            <a:pPr marL="0" lvl="0" indent="0" fontAlgn="base">
              <a:buNone/>
            </a:pPr>
            <a:r>
              <a:rPr lang="en-US" sz="2000" b="1" dirty="0">
                <a:solidFill>
                  <a:prstClr val="black"/>
                </a:solidFill>
              </a:rPr>
              <a:t>(b)</a:t>
            </a:r>
            <a:r>
              <a:rPr lang="en-US" sz="2000" dirty="0">
                <a:solidFill>
                  <a:prstClr val="black"/>
                </a:solidFill>
              </a:rPr>
              <a:t> Copper(I) iodide has a unit cell that can be viewed as a face-centered cubic array of Cu</a:t>
            </a:r>
            <a:r>
              <a:rPr lang="en-US" sz="2000" baseline="30000" dirty="0">
                <a:solidFill>
                  <a:prstClr val="black"/>
                </a:solidFill>
              </a:rPr>
              <a:t>+</a:t>
            </a:r>
            <a:r>
              <a:rPr lang="en-US" sz="2000" dirty="0">
                <a:solidFill>
                  <a:prstClr val="black"/>
                </a:solidFill>
              </a:rPr>
              <a:t> ions interpenetrating a face-centered cubic array of I</a:t>
            </a:r>
            <a:r>
              <a:rPr lang="en-US" sz="2000" baseline="30000" dirty="0">
                <a:solidFill>
                  <a:prstClr val="black"/>
                </a:solidFill>
              </a:rPr>
              <a:t>−</a:t>
            </a:r>
            <a:r>
              <a:rPr lang="en-US" sz="2000" dirty="0">
                <a:solidFill>
                  <a:prstClr val="black"/>
                </a:solidFill>
              </a:rPr>
              <a:t> ions:</a:t>
            </a:r>
          </a:p>
          <a:p>
            <a:pPr marL="457200" lvl="1" indent="0" fontAlgn="base">
              <a:buNone/>
            </a:pPr>
            <a:r>
              <a:rPr lang="en-US" sz="1600" dirty="0">
                <a:solidFill>
                  <a:prstClr val="black"/>
                </a:solidFill>
              </a:rPr>
              <a:t>Cu</a:t>
            </a:r>
            <a:r>
              <a:rPr lang="en-US" sz="1600" baseline="30000" dirty="0">
                <a:solidFill>
                  <a:prstClr val="black"/>
                </a:solidFill>
              </a:rPr>
              <a:t>+</a:t>
            </a:r>
            <a:r>
              <a:rPr lang="en-US" sz="1600" dirty="0">
                <a:solidFill>
                  <a:prstClr val="black"/>
                </a:solidFill>
              </a:rPr>
              <a:t> ions within the body of the unit cell = 4</a:t>
            </a:r>
          </a:p>
        </p:txBody>
      </p:sp>
      <p:graphicFrame>
        <p:nvGraphicFramePr>
          <p:cNvPr id="17" name="Object 6"/>
          <p:cNvGraphicFramePr>
            <a:graphicFrameLocks noChangeAspect="1"/>
          </p:cNvGraphicFramePr>
          <p:nvPr>
            <p:extLst>
              <p:ext uri="{D42A27DB-BD31-4B8C-83A1-F6EECF244321}">
                <p14:modId xmlns:p14="http://schemas.microsoft.com/office/powerpoint/2010/main" val="2203130882"/>
              </p:ext>
            </p:extLst>
          </p:nvPr>
        </p:nvGraphicFramePr>
        <p:xfrm>
          <a:off x="1012825" y="4089400"/>
          <a:ext cx="5465763" cy="406400"/>
        </p:xfrm>
        <a:graphic>
          <a:graphicData uri="http://schemas.openxmlformats.org/presentationml/2006/ole">
            <mc:AlternateContent xmlns:mc="http://schemas.openxmlformats.org/markup-compatibility/2006">
              <mc:Choice xmlns:v="urn:schemas-microsoft-com:vml" Requires="v">
                <p:oleObj spid="_x0000_s7193" name="Equation" r:id="rId5" imgW="3416040" imgH="253800" progId="Equation.DSMT4">
                  <p:embed/>
                </p:oleObj>
              </mc:Choice>
              <mc:Fallback>
                <p:oleObj name="Equation" r:id="rId5" imgW="3416040" imgH="253800" progId="Equation.DSMT4">
                  <p:embed/>
                  <p:pic>
                    <p:nvPicPr>
                      <p:cNvPr id="0" name="Object 7"/>
                      <p:cNvPicPr>
                        <a:picLocks noChangeAspect="1" noChangeArrowheads="1"/>
                      </p:cNvPicPr>
                      <p:nvPr/>
                    </p:nvPicPr>
                    <p:blipFill>
                      <a:blip r:embed="rId6"/>
                      <a:srcRect/>
                      <a:stretch>
                        <a:fillRect/>
                      </a:stretch>
                    </p:blipFill>
                    <p:spPr bwMode="auto">
                      <a:xfrm>
                        <a:off x="1012825" y="4089400"/>
                        <a:ext cx="546576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Content Placeholder 7"/>
          <p:cNvSpPr>
            <a:spLocks noGrp="1"/>
          </p:cNvSpPr>
          <p:nvPr>
            <p:ph idx="19"/>
          </p:nvPr>
        </p:nvSpPr>
        <p:spPr>
          <a:xfrm>
            <a:off x="457200" y="4582021"/>
            <a:ext cx="8229600" cy="383679"/>
          </a:xfrm>
        </p:spPr>
        <p:txBody>
          <a:bodyPr/>
          <a:lstStyle/>
          <a:p>
            <a:pPr marL="457200" lvl="1" indent="0" fontAlgn="base">
              <a:buNone/>
            </a:pPr>
            <a:r>
              <a:rPr lang="en-US" sz="1600" dirty="0">
                <a:solidFill>
                  <a:prstClr val="black"/>
                </a:solidFill>
              </a:rPr>
              <a:t>Each ion is surrounded by four of the oppositely charged ions: coordination number is </a:t>
            </a:r>
            <a:r>
              <a:rPr lang="en-US" sz="1600" b="1" dirty="0">
                <a:solidFill>
                  <a:prstClr val="black"/>
                </a:solidFill>
              </a:rPr>
              <a:t>4</a:t>
            </a:r>
            <a:r>
              <a:rPr lang="en-US" sz="1600" dirty="0">
                <a:solidFill>
                  <a:prstClr val="black"/>
                </a:solidFill>
              </a:rPr>
              <a:t>.</a:t>
            </a:r>
          </a:p>
        </p:txBody>
      </p:sp>
      <p:sp>
        <p:nvSpPr>
          <p:cNvPr id="14" name="Content Placeholder 8"/>
          <p:cNvSpPr>
            <a:spLocks noGrp="1"/>
          </p:cNvSpPr>
          <p:nvPr>
            <p:ph idx="20"/>
          </p:nvPr>
        </p:nvSpPr>
        <p:spPr>
          <a:xfrm>
            <a:off x="457200" y="4966361"/>
            <a:ext cx="8229600" cy="520039"/>
          </a:xfrm>
        </p:spPr>
        <p:txBody>
          <a:bodyPr/>
          <a:lstStyle/>
          <a:p>
            <a:pPr marL="0" lvl="0" indent="0" fontAlgn="base">
              <a:buNone/>
            </a:pPr>
            <a:r>
              <a:rPr lang="en-US" sz="2000" b="1" dirty="0">
                <a:solidFill>
                  <a:prstClr val="black"/>
                </a:solidFill>
              </a:rPr>
              <a:t>(c)</a:t>
            </a:r>
            <a:r>
              <a:rPr lang="en-US" sz="2000" dirty="0">
                <a:solidFill>
                  <a:prstClr val="black"/>
                </a:solidFill>
              </a:rPr>
              <a:t> Molybdenum metal adopts a body-centered cubic cell:</a:t>
            </a:r>
          </a:p>
        </p:txBody>
      </p:sp>
      <p:graphicFrame>
        <p:nvGraphicFramePr>
          <p:cNvPr id="18" name="Object 9"/>
          <p:cNvGraphicFramePr>
            <a:graphicFrameLocks noChangeAspect="1"/>
          </p:cNvGraphicFramePr>
          <p:nvPr>
            <p:extLst>
              <p:ext uri="{D42A27DB-BD31-4B8C-83A1-F6EECF244321}">
                <p14:modId xmlns:p14="http://schemas.microsoft.com/office/powerpoint/2010/main" val="2000176682"/>
              </p:ext>
            </p:extLst>
          </p:nvPr>
        </p:nvGraphicFramePr>
        <p:xfrm>
          <a:off x="1003300" y="5486400"/>
          <a:ext cx="4165056" cy="406080"/>
        </p:xfrm>
        <a:graphic>
          <a:graphicData uri="http://schemas.openxmlformats.org/presentationml/2006/ole">
            <mc:AlternateContent xmlns:mc="http://schemas.openxmlformats.org/markup-compatibility/2006">
              <mc:Choice xmlns:v="urn:schemas-microsoft-com:vml" Requires="v">
                <p:oleObj spid="_x0000_s7194" name="Equation" r:id="rId7" imgW="2603160" imgH="253800" progId="Equation.DSMT4">
                  <p:embed/>
                </p:oleObj>
              </mc:Choice>
              <mc:Fallback>
                <p:oleObj name="Equation" r:id="rId7" imgW="2603160" imgH="253800" progId="Equation.DSMT4">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300" y="5486400"/>
                        <a:ext cx="4165056" cy="4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Content Placeholder 10"/>
          <p:cNvSpPr>
            <a:spLocks noGrp="1"/>
          </p:cNvSpPr>
          <p:nvPr>
            <p:ph idx="21"/>
          </p:nvPr>
        </p:nvSpPr>
        <p:spPr>
          <a:xfrm>
            <a:off x="457200" y="5947599"/>
            <a:ext cx="8229600" cy="377001"/>
          </a:xfrm>
        </p:spPr>
        <p:txBody>
          <a:bodyPr/>
          <a:lstStyle/>
          <a:p>
            <a:pPr marL="457200" lvl="1" indent="0" fontAlgn="base">
              <a:buNone/>
            </a:pPr>
            <a:r>
              <a:rPr lang="en-US" sz="1600" dirty="0">
                <a:solidFill>
                  <a:prstClr val="black"/>
                </a:solidFill>
              </a:rPr>
              <a:t>The coordination number is </a:t>
            </a:r>
            <a:r>
              <a:rPr lang="en-US" sz="1600" b="1" dirty="0">
                <a:solidFill>
                  <a:prstClr val="black"/>
                </a:solidFill>
              </a:rPr>
              <a:t>8</a:t>
            </a:r>
            <a:r>
              <a:rPr lang="en-US" sz="1600" dirty="0">
                <a:solidFill>
                  <a:prstClr val="black"/>
                </a:solidFill>
              </a:rPr>
              <a:t>.</a:t>
            </a:r>
          </a:p>
        </p:txBody>
      </p:sp>
    </p:spTree>
    <p:extLst>
      <p:ext uri="{BB962C8B-B14F-4D97-AF65-F5344CB8AC3E}">
        <p14:creationId xmlns:p14="http://schemas.microsoft.com/office/powerpoint/2010/main" val="180561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333500"/>
          </a:xfrm>
        </p:spPr>
        <p:txBody>
          <a:bodyPr/>
          <a:lstStyle/>
          <a:p>
            <a:r>
              <a:rPr lang="en-US" altLang="en-US" b="1" dirty="0"/>
              <a:t>Packing Spheres To Obtain Three Cubic And Hexagonal Unit Cells – Simple Solutions</a:t>
            </a:r>
            <a:endParaRPr lang="en-US" dirty="0"/>
          </a:p>
        </p:txBody>
      </p:sp>
      <p:pic>
        <p:nvPicPr>
          <p:cNvPr id="5" name="Picture 4" descr="In the first layer, each sphere lies next to another horizontally and vertically; large diamond-shaped spaces are shown. If the spheres in the next layer lie directly over those in the first, the packing is based on the simple cubic unit cell. If the spheres in the next layer lie in the diamond-shaped spaces of the first layer, the packing is based on the body-centered cubic unit cel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22" y="1845288"/>
            <a:ext cx="8811756" cy="3167422"/>
          </a:xfrm>
          <a:prstGeom prst="rect">
            <a:avLst/>
          </a:prstGeom>
        </p:spPr>
      </p:pic>
      <p:sp>
        <p:nvSpPr>
          <p:cNvPr id="4" name="Content Placeholder 3"/>
          <p:cNvSpPr>
            <a:spLocks noGrp="1"/>
          </p:cNvSpPr>
          <p:nvPr>
            <p:ph idx="1"/>
          </p:nvPr>
        </p:nvSpPr>
        <p:spPr>
          <a:xfrm>
            <a:off x="457200" y="6038850"/>
            <a:ext cx="8229600" cy="514350"/>
          </a:xfrm>
        </p:spPr>
        <p:txBody>
          <a:bodyPr/>
          <a:lstStyle/>
          <a:p>
            <a:pPr marL="0" indent="0">
              <a:buNone/>
            </a:pPr>
            <a:r>
              <a:rPr lang="en-US" b="1" dirty="0"/>
              <a:t>Figure 12.28</a:t>
            </a:r>
          </a:p>
        </p:txBody>
      </p:sp>
    </p:spTree>
    <p:extLst>
      <p:ext uri="{BB962C8B-B14F-4D97-AF65-F5344CB8AC3E}">
        <p14:creationId xmlns:p14="http://schemas.microsoft.com/office/powerpoint/2010/main" val="334649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Packing Spheres To Obtain Three Cubic And Hexagonal Unit Cells</a:t>
            </a:r>
            <a:endParaRPr lang="en-US" dirty="0"/>
          </a:p>
        </p:txBody>
      </p:sp>
      <p:pic>
        <p:nvPicPr>
          <p:cNvPr id="3" name="Picture 2" descr="The closest possible packing of the first layer is obtained by shifting every other row  to obtain smaller triangular spaces. The spheres of the second layer are placed above these spaces; note the orange and white spaces that result. When the third layer is placed over the orange spaces, we obtain an abab. . . pattern and the hexagonal unit cell. When the third layer covers the white spaces, we get an abcabc. . . pattern and the face-centered cubic unit cel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168" y="1376458"/>
            <a:ext cx="6979595" cy="4790883"/>
          </a:xfrm>
          <a:prstGeom prst="rect">
            <a:avLst/>
          </a:prstGeom>
        </p:spPr>
      </p:pic>
      <p:sp>
        <p:nvSpPr>
          <p:cNvPr id="4" name="Content Placeholder 3"/>
          <p:cNvSpPr>
            <a:spLocks noGrp="1"/>
          </p:cNvSpPr>
          <p:nvPr>
            <p:ph idx="1"/>
          </p:nvPr>
        </p:nvSpPr>
        <p:spPr>
          <a:xfrm>
            <a:off x="457200" y="6143624"/>
            <a:ext cx="8229600" cy="409575"/>
          </a:xfrm>
        </p:spPr>
        <p:txBody>
          <a:bodyPr/>
          <a:lstStyle/>
          <a:p>
            <a:pPr marL="0" indent="0">
              <a:buNone/>
            </a:pPr>
            <a:r>
              <a:rPr lang="en-US" b="1" dirty="0"/>
              <a:t>Figure 12.28</a:t>
            </a:r>
          </a:p>
        </p:txBody>
      </p:sp>
    </p:spTree>
    <p:extLst>
      <p:ext uri="{BB962C8B-B14F-4D97-AF65-F5344CB8AC3E}">
        <p14:creationId xmlns:p14="http://schemas.microsoft.com/office/powerpoint/2010/main" val="99065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Types of Phase Changes and Their Enthalpies</a:t>
            </a:r>
            <a:br>
              <a:rPr lang="en-US" b="1" dirty="0"/>
            </a:br>
            <a:endParaRPr lang="en-US" dirty="0"/>
          </a:p>
        </p:txBody>
      </p:sp>
      <p:sp>
        <p:nvSpPr>
          <p:cNvPr id="4" name="Content Placeholder 3"/>
          <p:cNvSpPr>
            <a:spLocks noGrp="1"/>
          </p:cNvSpPr>
          <p:nvPr>
            <p:ph idx="1"/>
          </p:nvPr>
        </p:nvSpPr>
        <p:spPr/>
        <p:txBody>
          <a:bodyPr/>
          <a:lstStyle/>
          <a:p>
            <a:r>
              <a:rPr lang="en-US" dirty="0"/>
              <a:t>Gas to liquid, and vice versa</a:t>
            </a:r>
          </a:p>
          <a:p>
            <a:pPr lvl="1"/>
            <a:r>
              <a:rPr lang="en-US" dirty="0"/>
              <a:t>As the temperature drops (and/or the pressure rises), the molecules in the gas phase come together and form a liquid in the process of </a:t>
            </a:r>
            <a:r>
              <a:rPr lang="en-US" b="1" dirty="0"/>
              <a:t>condensation;</a:t>
            </a:r>
            <a:r>
              <a:rPr lang="en-US" dirty="0"/>
              <a:t> the opposite process, changing from a liquid to a gas, is </a:t>
            </a:r>
            <a:r>
              <a:rPr lang="en-US" b="1" dirty="0"/>
              <a:t>vaporization.</a:t>
            </a:r>
          </a:p>
          <a:p>
            <a:r>
              <a:rPr lang="en-US" dirty="0"/>
              <a:t>Liquid to solid, and vice versa</a:t>
            </a:r>
          </a:p>
          <a:p>
            <a:pPr lvl="1"/>
            <a:r>
              <a:rPr lang="en-US" dirty="0"/>
              <a:t>As the temperature drops further, the particles move more slowly and become fixed in position in the process of </a:t>
            </a:r>
            <a:r>
              <a:rPr lang="en-US" b="1" dirty="0"/>
              <a:t>freezing;</a:t>
            </a:r>
            <a:r>
              <a:rPr lang="en-US" dirty="0"/>
              <a:t> the opposite change is called </a:t>
            </a:r>
            <a:r>
              <a:rPr lang="en-US" b="1" dirty="0"/>
              <a:t>melting,</a:t>
            </a:r>
            <a:r>
              <a:rPr lang="en-US" dirty="0"/>
              <a:t> or </a:t>
            </a:r>
            <a:r>
              <a:rPr lang="en-US" b="1" dirty="0"/>
              <a:t>fusion.</a:t>
            </a:r>
          </a:p>
          <a:p>
            <a:r>
              <a:rPr lang="en-US" dirty="0"/>
              <a:t>Gas to solid, and vice versa</a:t>
            </a:r>
          </a:p>
          <a:p>
            <a:pPr lvl="1"/>
            <a:r>
              <a:rPr lang="en-US" dirty="0"/>
              <a:t>At ordinary conditions, solid CO</a:t>
            </a:r>
            <a:r>
              <a:rPr lang="en-US" baseline="-25000" dirty="0"/>
              <a:t>2</a:t>
            </a:r>
            <a:r>
              <a:rPr lang="en-US" dirty="0"/>
              <a:t> changes directly to a gas, a process called </a:t>
            </a:r>
            <a:r>
              <a:rPr lang="en-US" b="1" dirty="0"/>
              <a:t>sublimation. </a:t>
            </a:r>
            <a:r>
              <a:rPr lang="en-US" dirty="0"/>
              <a:t>Freeze-dried foods are prepared by freezing the food and subliming the water. The opposite process, changing from a gas directly into a solid, is called </a:t>
            </a:r>
            <a:r>
              <a:rPr lang="en-US" b="1" dirty="0"/>
              <a:t>deposition.</a:t>
            </a:r>
            <a:endParaRPr lang="en-US" dirty="0"/>
          </a:p>
        </p:txBody>
      </p:sp>
    </p:spTree>
    <p:extLst>
      <p:ext uri="{BB962C8B-B14F-4D97-AF65-F5344CB8AC3E}">
        <p14:creationId xmlns:p14="http://schemas.microsoft.com/office/powerpoint/2010/main" val="399212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12.7 – Problem</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lgn="ctr">
                  <a:buNone/>
                </a:pPr>
                <a:r>
                  <a:rPr lang="en-US" b="1" dirty="0"/>
                  <a:t>Determining Atomic Radius</a:t>
                </a:r>
                <a:endParaRPr lang="en-US" altLang="en-US" b="1" dirty="0"/>
              </a:p>
              <a:p>
                <a:r>
                  <a:rPr lang="en-US" altLang="en-US" b="1" dirty="0"/>
                  <a:t>PROBLEM:</a:t>
                </a:r>
                <a:r>
                  <a:rPr lang="en-US" altLang="en-US" dirty="0"/>
                  <a:t> </a:t>
                </a:r>
                <a:r>
                  <a:rPr lang="en-US" dirty="0"/>
                  <a:t>Barium is the largest nonradioactive alkaline earth metal. It has a body-centered cubic unit cell and a density of 3.62 g/cm</a:t>
                </a:r>
                <a:r>
                  <a:rPr lang="en-US" baseline="30000" dirty="0"/>
                  <a:t>3</a:t>
                </a:r>
                <a:r>
                  <a:rPr lang="en-US" dirty="0"/>
                  <a:t>. What is the atomic radius of barium? (Volume of a sphere: </a:t>
                </a:r>
                <a14:m>
                  <m:oMath xmlns:m="http://schemas.openxmlformats.org/officeDocument/2006/math" xmlns="">
                    <m:r>
                      <m:rPr>
                        <m:sty m:val="p"/>
                      </m:rPr>
                      <a:rPr lang="en-US" b="0" i="0" smtClean="0">
                        <a:latin typeface="Cambria Math" panose="02040503050406030204" pitchFamily="18" charset="0"/>
                      </a:rPr>
                      <m:t>V</m:t>
                    </m:r>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0" smtClean="0">
                            <a:latin typeface="Cambria Math" panose="02040503050406030204" pitchFamily="18" charset="0"/>
                          </a:rPr>
                          <m:t>4</m:t>
                        </m:r>
                      </m:num>
                      <m:den>
                        <m:r>
                          <a:rPr lang="en-US" b="0" i="0" smtClean="0">
                            <a:latin typeface="Cambria Math" panose="02040503050406030204" pitchFamily="18" charset="0"/>
                          </a:rPr>
                          <m:t>3</m:t>
                        </m:r>
                      </m:den>
                    </m:f>
                    <m:r>
                      <m:rPr>
                        <m:sty m:val="p"/>
                      </m:rPr>
                      <a:rPr lang="en-US">
                        <a:latin typeface="Cambria Math" panose="02040503050406030204" pitchFamily="18" charset="0"/>
                        <a:ea typeface="Cambria Math" panose="02040503050406030204" pitchFamily="18" charset="0"/>
                      </a:rPr>
                      <m:t>π</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𝑟</m:t>
                        </m:r>
                      </m:e>
                      <m:sup>
                        <m:r>
                          <a:rPr lang="en-US" b="0" i="1" smtClean="0">
                            <a:latin typeface="Cambria Math" panose="02040503050406030204" pitchFamily="18" charset="0"/>
                            <a:ea typeface="Cambria Math" panose="02040503050406030204" pitchFamily="18" charset="0"/>
                          </a:rPr>
                          <m:t>3</m:t>
                        </m:r>
                      </m:sup>
                    </m:sSup>
                  </m:oMath>
                </a14:m>
                <a:r>
                  <a:rPr lang="en-US" altLang="en-US" dirty="0"/>
                  <a:t>)</a:t>
                </a:r>
              </a:p>
              <a:p>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963" t="-877" r="-667"/>
                </a:stretch>
              </a:blipFill>
            </p:spPr>
            <p:txBody>
              <a:bodyPr/>
              <a:lstStyle/>
              <a:p>
                <a:r>
                  <a:rPr lang="en-US">
                    <a:noFill/>
                  </a:rPr>
                  <a:t> </a:t>
                </a:r>
              </a:p>
            </p:txBody>
          </p:sp>
        </mc:Fallback>
      </mc:AlternateContent>
    </p:spTree>
    <p:extLst>
      <p:ext uri="{BB962C8B-B14F-4D97-AF65-F5344CB8AC3E}">
        <p14:creationId xmlns:p14="http://schemas.microsoft.com/office/powerpoint/2010/main" val="242741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12.7 – Plan</a:t>
            </a:r>
            <a:endParaRPr lang="en-US" dirty="0"/>
          </a:p>
        </p:txBody>
      </p:sp>
      <p:sp>
        <p:nvSpPr>
          <p:cNvPr id="3" name="Content Placeholder 2"/>
          <p:cNvSpPr>
            <a:spLocks noGrp="1"/>
          </p:cNvSpPr>
          <p:nvPr>
            <p:ph idx="1"/>
          </p:nvPr>
        </p:nvSpPr>
        <p:spPr>
          <a:xfrm>
            <a:off x="457200" y="990600"/>
            <a:ext cx="4533900" cy="5562600"/>
          </a:xfrm>
        </p:spPr>
        <p:txBody>
          <a:bodyPr/>
          <a:lstStyle/>
          <a:p>
            <a:r>
              <a:rPr lang="en-US" altLang="en-US" b="1" dirty="0"/>
              <a:t>PLAN: </a:t>
            </a:r>
            <a:r>
              <a:rPr lang="en-US" dirty="0"/>
              <a:t>An atom is spherical, so we can find its radius from its volume. If we multiply the reciprocal of density (volume/mass) by the molar mass (mass/mole), we find the volume/mole of Ba metal. The metal crystallizes in the body-centered cubic structure, so 68% of this volume is occupied by 1 mol of the Ba atoms themselves. Dividing by Avogadro’s number gives the volume of one Ba atom, from which we find the radius.</a:t>
            </a:r>
            <a:endParaRPr lang="en-US" sz="2000" dirty="0"/>
          </a:p>
        </p:txBody>
      </p:sp>
      <p:pic>
        <p:nvPicPr>
          <p:cNvPr id="5" name="Picture 4" descr="A road map to solve the problem is shown. Starting with the density of Ba metal, the recipricol is taken and multiplied by M (g/mol), resulting in the volume per mole of the metal. This is multiplied by the packing efficiency, resulting in the volume per mole. This is divided by Avogadro's number, resulting in the volume of Ba atoms. Finally, apply V=(4/3)pi*r^3 and solve for the radius &quot;r&quot; in c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5039" y="997434"/>
            <a:ext cx="3960297" cy="5537784"/>
          </a:xfrm>
          <a:prstGeom prst="rect">
            <a:avLst/>
          </a:prstGeom>
        </p:spPr>
      </p:pic>
    </p:spTree>
    <p:extLst>
      <p:ext uri="{BB962C8B-B14F-4D97-AF65-F5344CB8AC3E}">
        <p14:creationId xmlns:p14="http://schemas.microsoft.com/office/powerpoint/2010/main" val="129285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12.7 - Solution</a:t>
            </a:r>
            <a:endParaRPr lang="en-US" dirty="0"/>
          </a:p>
        </p:txBody>
      </p:sp>
      <p:sp>
        <p:nvSpPr>
          <p:cNvPr id="3" name="Content Placeholder 2"/>
          <p:cNvSpPr>
            <a:spLocks noGrp="1"/>
          </p:cNvSpPr>
          <p:nvPr>
            <p:ph idx="1"/>
          </p:nvPr>
        </p:nvSpPr>
        <p:spPr>
          <a:xfrm>
            <a:off x="457200" y="990600"/>
            <a:ext cx="8458200" cy="5562600"/>
          </a:xfrm>
        </p:spPr>
        <p:txBody>
          <a:bodyPr/>
          <a:lstStyle/>
          <a:p>
            <a:r>
              <a:rPr lang="en-US" altLang="en-US" b="1" dirty="0"/>
              <a:t>SOLUTION:</a:t>
            </a:r>
            <a:endParaRPr lang="en-US" b="1" dirty="0"/>
          </a:p>
        </p:txBody>
      </p:sp>
      <p:graphicFrame>
        <p:nvGraphicFramePr>
          <p:cNvPr id="4" name="Object 3"/>
          <p:cNvGraphicFramePr>
            <a:graphicFrameLocks noChangeAspect="1"/>
          </p:cNvGraphicFramePr>
          <p:nvPr>
            <p:extLst>
              <p:ext uri="{D42A27DB-BD31-4B8C-83A1-F6EECF244321}">
                <p14:modId xmlns:p14="http://schemas.microsoft.com/office/powerpoint/2010/main" val="2679913020"/>
              </p:ext>
            </p:extLst>
          </p:nvPr>
        </p:nvGraphicFramePr>
        <p:xfrm>
          <a:off x="952500" y="1460500"/>
          <a:ext cx="7467600" cy="1727200"/>
        </p:xfrm>
        <a:graphic>
          <a:graphicData uri="http://schemas.openxmlformats.org/presentationml/2006/ole">
            <mc:AlternateContent xmlns:mc="http://schemas.openxmlformats.org/markup-compatibility/2006">
              <mc:Choice xmlns:v="urn:schemas-microsoft-com:vml" Requires="v">
                <p:oleObj spid="_x0000_s8207" name="Equation" r:id="rId3" imgW="3733560" imgH="863280" progId="Equation.DSMT4">
                  <p:embed/>
                </p:oleObj>
              </mc:Choice>
              <mc:Fallback>
                <p:oleObj name="Equation" r:id="rId3" imgW="3733560" imgH="863280" progId="Equation.DSMT4">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 y="1460500"/>
                        <a:ext cx="74676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984988012"/>
              </p:ext>
            </p:extLst>
          </p:nvPr>
        </p:nvGraphicFramePr>
        <p:xfrm>
          <a:off x="914400" y="3302000"/>
          <a:ext cx="7880112" cy="2892924"/>
        </p:xfrm>
        <a:graphic>
          <a:graphicData uri="http://schemas.openxmlformats.org/presentationml/2006/ole">
            <mc:AlternateContent xmlns:mc="http://schemas.openxmlformats.org/markup-compatibility/2006">
              <mc:Choice xmlns:v="urn:schemas-microsoft-com:vml" Requires="v">
                <p:oleObj spid="_x0000_s8208" name="Equation" r:id="rId5" imgW="4635360" imgH="1701720" progId="Equation.DSMT4">
                  <p:embed/>
                </p:oleObj>
              </mc:Choice>
              <mc:Fallback>
                <p:oleObj name="Equation" r:id="rId5" imgW="4635360" imgH="170172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302000"/>
                        <a:ext cx="7880112" cy="289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1595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Edge Length and Atomic (Ionic) Radius In the Three Cubic Unit Cells</a:t>
            </a:r>
            <a:endParaRPr lang="en-US" dirty="0"/>
          </a:p>
        </p:txBody>
      </p:sp>
      <p:pic>
        <p:nvPicPr>
          <p:cNvPr id="5" name="Picture 6" descr="The edge length of the unit cell is obtained from x-ray crystallography. We can then apply the Pythagorean theorem and some arithmetic to find atomic (or ionic) radii in the three cubic unit cells.&#10;Let A be the distance between the centers of two level particles. For simple cubic, A=2r. For body-centered cubic, A=4r/sqrt(3). For face-centered cubit, A=sqrt(8)*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9123" y="2405314"/>
            <a:ext cx="8822946" cy="255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57200" y="6124574"/>
            <a:ext cx="8229600" cy="428625"/>
          </a:xfrm>
        </p:spPr>
        <p:txBody>
          <a:bodyPr/>
          <a:lstStyle/>
          <a:p>
            <a:pPr marL="0" indent="0">
              <a:buNone/>
            </a:pPr>
            <a:r>
              <a:rPr lang="en-US" b="1" dirty="0"/>
              <a:t>Figure 12.29</a:t>
            </a:r>
          </a:p>
        </p:txBody>
      </p:sp>
    </p:spTree>
    <p:extLst>
      <p:ext uri="{BB962C8B-B14F-4D97-AF65-F5344CB8AC3E}">
        <p14:creationId xmlns:p14="http://schemas.microsoft.com/office/powerpoint/2010/main" val="854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12.8 – Problem and Plan</a:t>
            </a:r>
            <a:endParaRPr lang="en-US" dirty="0"/>
          </a:p>
        </p:txBody>
      </p:sp>
      <p:sp>
        <p:nvSpPr>
          <p:cNvPr id="3" name="Content Placeholder 2" descr="The face-centered cubic unit cell is diagrammed, with A=361.5pm."/>
          <p:cNvSpPr>
            <a:spLocks noGrp="1"/>
          </p:cNvSpPr>
          <p:nvPr>
            <p:ph idx="1"/>
          </p:nvPr>
        </p:nvSpPr>
        <p:spPr/>
        <p:txBody>
          <a:bodyPr/>
          <a:lstStyle/>
          <a:p>
            <a:pPr marL="0" indent="0" algn="ctr">
              <a:buNone/>
            </a:pPr>
            <a:r>
              <a:rPr lang="en-US" b="1" dirty="0"/>
              <a:t>Determining Atomic Radius from the Unit Cell</a:t>
            </a:r>
            <a:endParaRPr lang="en-US" altLang="en-US" b="1" dirty="0"/>
          </a:p>
          <a:p>
            <a:r>
              <a:rPr lang="en-US" altLang="en-US" b="1" dirty="0"/>
              <a:t>PROBLEM:</a:t>
            </a:r>
            <a:r>
              <a:rPr lang="en-US" altLang="en-US" dirty="0"/>
              <a:t> </a:t>
            </a:r>
            <a:r>
              <a:rPr lang="en-US" dirty="0"/>
              <a:t>Copper adopts cubic closest packing, and the edge length of the unit cell is 361.5 pm. What is the atomic radius of copper?</a:t>
            </a:r>
            <a:endParaRPr lang="en-US" altLang="en-US" dirty="0"/>
          </a:p>
          <a:p>
            <a:r>
              <a:rPr lang="en-US" altLang="en-US" b="1" dirty="0"/>
              <a:t>PLAN:</a:t>
            </a:r>
            <a:r>
              <a:rPr lang="en-US" altLang="en-US" dirty="0"/>
              <a:t> </a:t>
            </a:r>
            <a:r>
              <a:rPr lang="en-US" dirty="0"/>
              <a:t>Cubic closest packing gives a face-centered cubic unit cell, and we know the edge length. From Figure 12.29, with </a:t>
            </a:r>
            <a:r>
              <a:rPr lang="en-US" i="1" dirty="0"/>
              <a:t>A</a:t>
            </a:r>
            <a:r>
              <a:rPr lang="en-US" dirty="0"/>
              <a:t> = 361.5 pm, we solve for </a:t>
            </a:r>
            <a:r>
              <a:rPr lang="en-US" i="1" dirty="0"/>
              <a:t>r</a:t>
            </a:r>
            <a:r>
              <a:rPr lang="en-US" dirty="0"/>
              <a:t>.</a:t>
            </a:r>
            <a:endParaRPr lang="en-US" altLang="en-US" b="1" dirty="0"/>
          </a:p>
          <a:p>
            <a:endParaRPr lang="en-US" sz="2000" dirty="0"/>
          </a:p>
        </p:txBody>
      </p:sp>
      <p:pic>
        <p:nvPicPr>
          <p:cNvPr id="4" name="Picture 3" descr="A face-centered cubic unit cell is diagrammed with A=361.5 p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3925" y="4041500"/>
            <a:ext cx="4036148" cy="2807248"/>
          </a:xfrm>
          <a:prstGeom prst="rect">
            <a:avLst/>
          </a:prstGeom>
        </p:spPr>
      </p:pic>
    </p:spTree>
    <p:extLst>
      <p:ext uri="{BB962C8B-B14F-4D97-AF65-F5344CB8AC3E}">
        <p14:creationId xmlns:p14="http://schemas.microsoft.com/office/powerpoint/2010/main" val="109036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Sample Problem 12.8 - Solution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990600"/>
                <a:ext cx="8229600" cy="1358900"/>
              </a:xfrm>
            </p:spPr>
            <p:txBody>
              <a:bodyPr/>
              <a:lstStyle/>
              <a:p>
                <a:r>
                  <a:rPr lang="en-US" altLang="en-US" b="1" dirty="0"/>
                  <a:t>SOLUTION:</a:t>
                </a:r>
              </a:p>
              <a:p>
                <a:pPr marL="344488" indent="0">
                  <a:buNone/>
                </a:pPr>
                <a:r>
                  <a:rPr lang="en-US" dirty="0"/>
                  <a:t>Using the Pythagorean theorem to find </a:t>
                </a:r>
                <a:r>
                  <a:rPr lang="en-US" i="1" dirty="0"/>
                  <a:t>C</a:t>
                </a:r>
                <a:r>
                  <a:rPr lang="en-US" dirty="0"/>
                  <a:t>, the diagonal of the cell’s face: </a:t>
                </a:r>
                <a14:m>
                  <m:oMath xmlns:m="http://schemas.openxmlformats.org/officeDocument/2006/math" xmlns="">
                    <m:r>
                      <m:rPr>
                        <m:sty m:val="p"/>
                      </m:rPr>
                      <a:rPr lang="en-US" b="0" i="0" smtClean="0">
                        <a:latin typeface="Cambria Math" panose="02040503050406030204" pitchFamily="18" charset="0"/>
                      </a:rPr>
                      <m:t>C</m:t>
                    </m:r>
                    <m:r>
                      <a:rPr lang="en-US" b="0" i="0" smtClean="0">
                        <a:latin typeface="Cambria Math" panose="02040503050406030204" pitchFamily="18" charset="0"/>
                      </a:rPr>
                      <m:t>=</m:t>
                    </m:r>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A</m:t>
                            </m:r>
                          </m:e>
                          <m:sup>
                            <m:r>
                              <a:rPr lang="en-US" b="0" i="0" smtClean="0">
                                <a:latin typeface="Cambria Math" panose="02040503050406030204" pitchFamily="18" charset="0"/>
                              </a:rPr>
                              <m:t>2</m:t>
                            </m:r>
                          </m:sup>
                        </m:sSup>
                        <m:r>
                          <a:rPr lang="en-US" b="0" i="0" smtClean="0">
                            <a:latin typeface="Cambria Math" panose="02040503050406030204" pitchFamily="18" charset="0"/>
                          </a:rPr>
                          <m:t>+</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B</m:t>
                            </m:r>
                          </m:e>
                          <m:sup>
                            <m:r>
                              <a:rPr lang="en-US" b="0" i="0" smtClean="0">
                                <a:latin typeface="Cambria Math" panose="02040503050406030204" pitchFamily="18" charset="0"/>
                              </a:rPr>
                              <m:t>2</m:t>
                            </m:r>
                          </m:sup>
                        </m:sSup>
                      </m:e>
                    </m:rad>
                  </m:oMath>
                </a14:m>
                <a:r>
                  <a:rPr lang="en-US" dirty="0"/>
                  <a:t>. The unit cell is a cube, so </a:t>
                </a:r>
                <a:r>
                  <a:rPr lang="en-US" i="1" dirty="0"/>
                  <a:t>A</a:t>
                </a:r>
                <a:r>
                  <a:rPr lang="en-US" dirty="0"/>
                  <a:t> = </a:t>
                </a:r>
                <a:r>
                  <a:rPr lang="en-US" i="1" dirty="0"/>
                  <a:t>B</a:t>
                </a:r>
                <a:r>
                  <a:rPr lang="en-US"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990600"/>
                <a:ext cx="8229600" cy="1358900"/>
              </a:xfrm>
              <a:blipFill rotWithShape="1">
                <a:blip r:embed="rId3"/>
                <a:stretch>
                  <a:fillRect l="-963" t="-3604" b="-13964"/>
                </a:stretch>
              </a:blipFill>
            </p:spPr>
            <p:txBody>
              <a:bodyPr/>
              <a:lstStyle/>
              <a:p>
                <a:r>
                  <a:rPr lang="en-US">
                    <a:noFill/>
                  </a:rPr>
                  <a:t> </a:t>
                </a:r>
              </a:p>
            </p:txBody>
          </p:sp>
        </mc:Fallback>
      </mc:AlternateContent>
      <p:sp>
        <p:nvSpPr>
          <p:cNvPr id="6" name="Content Placeholder 3"/>
          <p:cNvSpPr>
            <a:spLocks noGrp="1"/>
          </p:cNvSpPr>
          <p:nvPr>
            <p:ph idx="17"/>
          </p:nvPr>
        </p:nvSpPr>
        <p:spPr>
          <a:xfrm>
            <a:off x="457200" y="2471853"/>
            <a:ext cx="8229600" cy="474548"/>
          </a:xfrm>
        </p:spPr>
        <p:txBody>
          <a:bodyPr/>
          <a:lstStyle/>
          <a:p>
            <a:r>
              <a:rPr lang="en-US" dirty="0">
                <a:solidFill>
                  <a:prstClr val="black"/>
                </a:solidFill>
              </a:rPr>
              <a:t>Therefore,</a:t>
            </a:r>
            <a:endParaRPr lang="en-US" dirty="0"/>
          </a:p>
        </p:txBody>
      </p:sp>
      <p:graphicFrame>
        <p:nvGraphicFramePr>
          <p:cNvPr id="10" name="Object 4"/>
          <p:cNvGraphicFramePr>
            <a:graphicFrameLocks noChangeAspect="1"/>
          </p:cNvGraphicFramePr>
          <p:nvPr>
            <p:extLst>
              <p:ext uri="{D42A27DB-BD31-4B8C-83A1-F6EECF244321}">
                <p14:modId xmlns:p14="http://schemas.microsoft.com/office/powerpoint/2010/main" val="2733088277"/>
              </p:ext>
            </p:extLst>
          </p:nvPr>
        </p:nvGraphicFramePr>
        <p:xfrm>
          <a:off x="2247900" y="2336800"/>
          <a:ext cx="5029200" cy="660400"/>
        </p:xfrm>
        <a:graphic>
          <a:graphicData uri="http://schemas.openxmlformats.org/presentationml/2006/ole">
            <mc:AlternateContent xmlns:mc="http://schemas.openxmlformats.org/markup-compatibility/2006">
              <mc:Choice xmlns:v="urn:schemas-microsoft-com:vml" Requires="v">
                <p:oleObj spid="_x0000_s9227" name="Equation" r:id="rId4" imgW="2514600" imgH="330120" progId="Equation.DSMT4">
                  <p:embed/>
                </p:oleObj>
              </mc:Choice>
              <mc:Fallback>
                <p:oleObj name="Equation" r:id="rId4" imgW="2514600" imgH="33012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900" y="2336800"/>
                        <a:ext cx="50292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Content Placeholder 5"/>
          <p:cNvSpPr>
            <a:spLocks noGrp="1"/>
          </p:cNvSpPr>
          <p:nvPr>
            <p:ph idx="18"/>
          </p:nvPr>
        </p:nvSpPr>
        <p:spPr>
          <a:xfrm>
            <a:off x="457200" y="3060377"/>
            <a:ext cx="8229600" cy="521024"/>
          </a:xfrm>
        </p:spPr>
        <p:txBody>
          <a:bodyPr/>
          <a:lstStyle/>
          <a:p>
            <a:pPr marL="344488" lvl="0" indent="0">
              <a:buNone/>
            </a:pPr>
            <a:r>
              <a:rPr lang="en-US" dirty="0">
                <a:solidFill>
                  <a:prstClr val="black"/>
                </a:solidFill>
              </a:rPr>
              <a:t>Finding </a:t>
            </a:r>
            <a:r>
              <a:rPr lang="en-US" i="1" dirty="0">
                <a:solidFill>
                  <a:prstClr val="black"/>
                </a:solidFill>
              </a:rPr>
              <a:t>r</a:t>
            </a:r>
            <a:r>
              <a:rPr lang="en-US" dirty="0">
                <a:solidFill>
                  <a:prstClr val="black"/>
                </a:solidFill>
              </a:rPr>
              <a:t>: C = 4</a:t>
            </a:r>
            <a:r>
              <a:rPr lang="en-US" i="1" dirty="0">
                <a:solidFill>
                  <a:prstClr val="black"/>
                </a:solidFill>
              </a:rPr>
              <a:t>r</a:t>
            </a:r>
            <a:r>
              <a:rPr lang="en-US" dirty="0">
                <a:solidFill>
                  <a:prstClr val="black"/>
                </a:solidFill>
              </a:rPr>
              <a:t>. Therefore:</a:t>
            </a:r>
          </a:p>
        </p:txBody>
      </p:sp>
      <p:graphicFrame>
        <p:nvGraphicFramePr>
          <p:cNvPr id="11" name="Object 6"/>
          <p:cNvGraphicFramePr>
            <a:graphicFrameLocks noChangeAspect="1"/>
          </p:cNvGraphicFramePr>
          <p:nvPr>
            <p:extLst>
              <p:ext uri="{D42A27DB-BD31-4B8C-83A1-F6EECF244321}">
                <p14:modId xmlns:p14="http://schemas.microsoft.com/office/powerpoint/2010/main" val="48250167"/>
              </p:ext>
            </p:extLst>
          </p:nvPr>
        </p:nvGraphicFramePr>
        <p:xfrm>
          <a:off x="939800" y="3644900"/>
          <a:ext cx="3378200" cy="406400"/>
        </p:xfrm>
        <a:graphic>
          <a:graphicData uri="http://schemas.openxmlformats.org/presentationml/2006/ole">
            <mc:AlternateContent xmlns:mc="http://schemas.openxmlformats.org/markup-compatibility/2006">
              <mc:Choice xmlns:v="urn:schemas-microsoft-com:vml" Requires="v">
                <p:oleObj spid="_x0000_s9228" name="Equation" r:id="rId6" imgW="1688760" imgH="203040" progId="Equation.DSMT4">
                  <p:embed/>
                </p:oleObj>
              </mc:Choice>
              <mc:Fallback>
                <p:oleObj name="Equation" r:id="rId6" imgW="1688760" imgH="203040" progId="Equation.DSMT4">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9800" y="3644900"/>
                        <a:ext cx="3378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7407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Diffraction Of X-rays By Crystal Planes</a:t>
            </a:r>
            <a:endParaRPr lang="en-US" dirty="0"/>
          </a:p>
        </p:txBody>
      </p:sp>
      <p:pic>
        <p:nvPicPr>
          <p:cNvPr id="3" name="Picture 2" descr="Two waves impinge on the crystal at an angle θ and are diffracted at that angle by the layers. When the first wave strikes the top layer and the second strikes the next layer, they are in phase (peaks aligned with peaks and troughs with troughs). If they are still in phase after being diffracted, they form a spot on a photographic plate. This will occur only if the additional distance traveled by the second wave (DE + EF in the figure) is a whole number of wavelengths, nλ, where n is a positive integer referred to as the order of the diffrac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357" y="1612385"/>
            <a:ext cx="5471286" cy="3633229"/>
          </a:xfrm>
          <a:prstGeom prst="rect">
            <a:avLst/>
          </a:prstGeom>
        </p:spPr>
      </p:pic>
      <p:sp>
        <p:nvSpPr>
          <p:cNvPr id="4" name="Content Placeholder 3"/>
          <p:cNvSpPr>
            <a:spLocks noGrp="1"/>
          </p:cNvSpPr>
          <p:nvPr>
            <p:ph idx="1"/>
          </p:nvPr>
        </p:nvSpPr>
        <p:spPr>
          <a:xfrm>
            <a:off x="457200" y="6078070"/>
            <a:ext cx="8229600" cy="475129"/>
          </a:xfrm>
        </p:spPr>
        <p:txBody>
          <a:bodyPr/>
          <a:lstStyle/>
          <a:p>
            <a:pPr marL="0" indent="0">
              <a:buNone/>
            </a:pPr>
            <a:r>
              <a:rPr lang="en-US" b="1" dirty="0"/>
              <a:t>Figure B12.1</a:t>
            </a:r>
          </a:p>
        </p:txBody>
      </p:sp>
    </p:spTree>
    <p:extLst>
      <p:ext uri="{BB962C8B-B14F-4D97-AF65-F5344CB8AC3E}">
        <p14:creationId xmlns:p14="http://schemas.microsoft.com/office/powerpoint/2010/main" val="138373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Formation Of An X-ray Diffraction Pattern Of The Protein Hemoglobin</a:t>
            </a:r>
            <a:endParaRPr lang="en-US" dirty="0"/>
          </a:p>
        </p:txBody>
      </p:sp>
      <p:pic>
        <p:nvPicPr>
          <p:cNvPr id="5" name="Picture 6" descr="A sample of crystalline protein is rotated to obtain different angles of incoming and diffracted x-rays. The diffraction pattern is a complex series of spots. Computerized analysis provides a picture of the molecul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80344" y="1684053"/>
            <a:ext cx="8183313" cy="430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57200" y="6064624"/>
            <a:ext cx="8229600" cy="488576"/>
          </a:xfrm>
        </p:spPr>
        <p:txBody>
          <a:bodyPr/>
          <a:lstStyle/>
          <a:p>
            <a:pPr marL="0" indent="0">
              <a:buNone/>
            </a:pPr>
            <a:r>
              <a:rPr lang="en-US" b="1" dirty="0"/>
              <a:t>Figure B12.2</a:t>
            </a:r>
          </a:p>
        </p:txBody>
      </p:sp>
    </p:spTree>
    <p:extLst>
      <p:ext uri="{BB962C8B-B14F-4D97-AF65-F5344CB8AC3E}">
        <p14:creationId xmlns:p14="http://schemas.microsoft.com/office/powerpoint/2010/main" val="57395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 Scanning Tunneling Micrograph Of Cesium Atoms (Red) On Gallium Arsenide</a:t>
            </a:r>
            <a:endParaRPr lang="en-US" dirty="0"/>
          </a:p>
        </p:txBody>
      </p:sp>
      <p:pic>
        <p:nvPicPr>
          <p:cNvPr id="3" name="Picture 2" descr="An extremely sharp tungsten-tipped probe, the source of tunneling electrons, is placed very close to (about 0.5 nm from) a surface under study. A small applied electric potential increases the probability that the electrons will tunnel across this minute gap. The probe moves tiny distances up and down to maintain the constant current across the gap, thus following the surface at the atomic scale. This movement is monitored electronically, and after many scans, a three-dimensional map of the surface is obtained. The method has revealed images of atoms and molecules coated on surfaces and is being used to study the nature of defects and many other surface featur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4021" y="1596412"/>
            <a:ext cx="3815959" cy="4427176"/>
          </a:xfrm>
          <a:prstGeom prst="rect">
            <a:avLst/>
          </a:prstGeom>
        </p:spPr>
      </p:pic>
      <p:sp>
        <p:nvSpPr>
          <p:cNvPr id="4" name="Content Placeholder 3"/>
          <p:cNvSpPr>
            <a:spLocks noGrp="1"/>
          </p:cNvSpPr>
          <p:nvPr>
            <p:ph idx="1"/>
          </p:nvPr>
        </p:nvSpPr>
        <p:spPr>
          <a:xfrm>
            <a:off x="457200" y="6091518"/>
            <a:ext cx="8229600" cy="461682"/>
          </a:xfrm>
        </p:spPr>
        <p:txBody>
          <a:bodyPr/>
          <a:lstStyle/>
          <a:p>
            <a:pPr marL="0" indent="0">
              <a:buNone/>
            </a:pPr>
            <a:r>
              <a:rPr lang="en-US" b="1" dirty="0"/>
              <a:t>Figure B12.3</a:t>
            </a:r>
          </a:p>
        </p:txBody>
      </p:sp>
      <p:sp>
        <p:nvSpPr>
          <p:cNvPr id="6" name="Text Placeholder 5"/>
          <p:cNvSpPr>
            <a:spLocks noGrp="1"/>
          </p:cNvSpPr>
          <p:nvPr>
            <p:ph type="body" sz="quarter" idx="11"/>
          </p:nvPr>
        </p:nvSpPr>
        <p:spPr/>
        <p:txBody>
          <a:bodyPr/>
          <a:lstStyle/>
          <a:p>
            <a:r>
              <a:rPr lang="en-US" dirty="0"/>
              <a:t>Source: Courtesy National Institute of Standards and Technology</a:t>
            </a:r>
          </a:p>
        </p:txBody>
      </p:sp>
    </p:spTree>
    <p:extLst>
      <p:ext uri="{BB962C8B-B14F-4D97-AF65-F5344CB8AC3E}">
        <p14:creationId xmlns:p14="http://schemas.microsoft.com/office/powerpoint/2010/main" val="119837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Types of Crystalline Solids</a:t>
            </a:r>
            <a:br>
              <a:rPr lang="en-US" altLang="en-US" b="1" dirty="0"/>
            </a:br>
            <a:endParaRPr lang="en-US" dirty="0"/>
          </a:p>
        </p:txBody>
      </p:sp>
      <p:sp>
        <p:nvSpPr>
          <p:cNvPr id="4" name="Content Placeholder 3"/>
          <p:cNvSpPr>
            <a:spLocks noGrp="1"/>
          </p:cNvSpPr>
          <p:nvPr>
            <p:ph idx="1"/>
          </p:nvPr>
        </p:nvSpPr>
        <p:spPr/>
        <p:txBody>
          <a:bodyPr/>
          <a:lstStyle/>
          <a:p>
            <a:r>
              <a:rPr lang="en-US" altLang="en-US" b="1" i="1" dirty="0"/>
              <a:t>Atomic </a:t>
            </a:r>
            <a:r>
              <a:rPr lang="en-US" altLang="en-US" dirty="0"/>
              <a:t>solids consist of individual atoms held together only by dispersion forces.</a:t>
            </a:r>
            <a:endParaRPr lang="en-US" altLang="en-US" b="1" i="1" dirty="0"/>
          </a:p>
          <a:p>
            <a:r>
              <a:rPr lang="en-US" altLang="en-US" b="1" i="1" dirty="0"/>
              <a:t>Molecular </a:t>
            </a:r>
            <a:r>
              <a:rPr lang="en-US" altLang="en-US" dirty="0"/>
              <a:t>solids consist of individual molecules held together by various combinations of intermolecular forces.</a:t>
            </a:r>
          </a:p>
          <a:p>
            <a:r>
              <a:rPr lang="en-US" altLang="en-US" b="1" i="1" dirty="0"/>
              <a:t>Ionic </a:t>
            </a:r>
            <a:r>
              <a:rPr lang="en-US" altLang="en-US" dirty="0"/>
              <a:t>solids consist of a regular array of cations and anions.</a:t>
            </a:r>
          </a:p>
          <a:p>
            <a:r>
              <a:rPr lang="en-US" altLang="en-US" b="1" i="1" dirty="0"/>
              <a:t>Metallic </a:t>
            </a:r>
            <a:r>
              <a:rPr lang="en-US" altLang="en-US" dirty="0"/>
              <a:t>solids exhibit an organized crystal structure.</a:t>
            </a:r>
          </a:p>
          <a:p>
            <a:r>
              <a:rPr lang="en-US" altLang="en-US" b="1" i="1" dirty="0"/>
              <a:t>Network Covalent </a:t>
            </a:r>
            <a:r>
              <a:rPr lang="en-US" altLang="en-US" dirty="0"/>
              <a:t>solids consist of atoms covalently bonded together in a three-dimensional network.</a:t>
            </a:r>
          </a:p>
          <a:p>
            <a:endParaRPr lang="en-US" dirty="0"/>
          </a:p>
        </p:txBody>
      </p:sp>
    </p:spTree>
    <p:extLst>
      <p:ext uri="{BB962C8B-B14F-4D97-AF65-F5344CB8AC3E}">
        <p14:creationId xmlns:p14="http://schemas.microsoft.com/office/powerpoint/2010/main" val="328420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Two Familiar Phase Changes.</a:t>
            </a:r>
            <a:br>
              <a:rPr lang="en-US" altLang="en-US" b="1" dirty="0"/>
            </a:br>
            <a:endParaRPr lang="en-US" dirty="0"/>
          </a:p>
        </p:txBody>
      </p:sp>
      <p:sp>
        <p:nvSpPr>
          <p:cNvPr id="6" name="Text Placeholder 5"/>
          <p:cNvSpPr>
            <a:spLocks noGrp="1"/>
          </p:cNvSpPr>
          <p:nvPr>
            <p:ph type="body" sz="quarter" idx="11"/>
          </p:nvPr>
        </p:nvSpPr>
        <p:spPr/>
        <p:txBody>
          <a:bodyPr/>
          <a:lstStyle/>
          <a:p>
            <a:r>
              <a:rPr lang="en-US" dirty="0"/>
              <a:t>Source: (A) © dinadesign/Shutterstock.com; (B) © Jill Birschbach Photo Services</a:t>
            </a:r>
          </a:p>
        </p:txBody>
      </p:sp>
      <p:pic>
        <p:nvPicPr>
          <p:cNvPr id="3" name="Picture 2" descr="Changing from a gas directly into a solid is called deposition; this can result in ice crystals on glass. Sweating has a cooling effect because heat from your body vaporizes the water. To achieve this cooling, cats lick themselves and dogs pa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354" y="1496510"/>
            <a:ext cx="8166220" cy="3931653"/>
          </a:xfrm>
          <a:prstGeom prst="rect">
            <a:avLst/>
          </a:prstGeom>
        </p:spPr>
      </p:pic>
      <p:sp>
        <p:nvSpPr>
          <p:cNvPr id="4" name="Content Placeholder 3"/>
          <p:cNvSpPr>
            <a:spLocks noGrp="1"/>
          </p:cNvSpPr>
          <p:nvPr>
            <p:ph idx="1"/>
          </p:nvPr>
        </p:nvSpPr>
        <p:spPr>
          <a:xfrm>
            <a:off x="457200" y="6134100"/>
            <a:ext cx="8229600" cy="419100"/>
          </a:xfrm>
        </p:spPr>
        <p:txBody>
          <a:bodyPr/>
          <a:lstStyle/>
          <a:p>
            <a:pPr marL="0" indent="0">
              <a:buNone/>
            </a:pPr>
            <a:r>
              <a:rPr lang="en-US" b="1" dirty="0"/>
              <a:t>Figure 12.1</a:t>
            </a:r>
          </a:p>
        </p:txBody>
      </p:sp>
    </p:spTree>
    <p:extLst>
      <p:ext uri="{BB962C8B-B14F-4D97-AF65-F5344CB8AC3E}">
        <p14:creationId xmlns:p14="http://schemas.microsoft.com/office/powerpoint/2010/main" val="102285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Characteristics of the Major Types of Crystalline Solids</a:t>
            </a:r>
            <a:endParaRPr lang="en-US" sz="2800" dirty="0"/>
          </a:p>
        </p:txBody>
      </p:sp>
      <p:graphicFrame>
        <p:nvGraphicFramePr>
          <p:cNvPr id="3" name="Table 2"/>
          <p:cNvGraphicFramePr>
            <a:graphicFrameLocks noGrp="1"/>
          </p:cNvGraphicFramePr>
          <p:nvPr>
            <p:extLst>
              <p:ext uri="{D42A27DB-BD31-4B8C-83A1-F6EECF244321}">
                <p14:modId xmlns:p14="http://schemas.microsoft.com/office/powerpoint/2010/main" val="3302480891"/>
              </p:ext>
            </p:extLst>
          </p:nvPr>
        </p:nvGraphicFramePr>
        <p:xfrm>
          <a:off x="457205" y="1119908"/>
          <a:ext cx="8324845" cy="5011950"/>
        </p:xfrm>
        <a:graphic>
          <a:graphicData uri="http://schemas.openxmlformats.org/drawingml/2006/table">
            <a:tbl>
              <a:tblPr firstRow="1">
                <a:tableStyleId>{5940675A-B579-460E-94D1-54222C63F5DA}</a:tableStyleId>
              </a:tblPr>
              <a:tblGrid>
                <a:gridCol w="1664969">
                  <a:extLst>
                    <a:ext uri="{9D8B030D-6E8A-4147-A177-3AD203B41FA5}">
                      <a16:colId xmlns:a16="http://schemas.microsoft.com/office/drawing/2014/main" xmlns="" val="2811960959"/>
                    </a:ext>
                  </a:extLst>
                </a:gridCol>
                <a:gridCol w="1664969">
                  <a:extLst>
                    <a:ext uri="{9D8B030D-6E8A-4147-A177-3AD203B41FA5}">
                      <a16:colId xmlns:a16="http://schemas.microsoft.com/office/drawing/2014/main" xmlns="" val="591275699"/>
                    </a:ext>
                  </a:extLst>
                </a:gridCol>
                <a:gridCol w="1664969">
                  <a:extLst>
                    <a:ext uri="{9D8B030D-6E8A-4147-A177-3AD203B41FA5}">
                      <a16:colId xmlns:a16="http://schemas.microsoft.com/office/drawing/2014/main" xmlns="" val="525014036"/>
                    </a:ext>
                  </a:extLst>
                </a:gridCol>
                <a:gridCol w="1664969">
                  <a:extLst>
                    <a:ext uri="{9D8B030D-6E8A-4147-A177-3AD203B41FA5}">
                      <a16:colId xmlns:a16="http://schemas.microsoft.com/office/drawing/2014/main" xmlns="" val="2586136921"/>
                    </a:ext>
                  </a:extLst>
                </a:gridCol>
                <a:gridCol w="1664969">
                  <a:extLst>
                    <a:ext uri="{9D8B030D-6E8A-4147-A177-3AD203B41FA5}">
                      <a16:colId xmlns:a16="http://schemas.microsoft.com/office/drawing/2014/main" xmlns="" val="7751451"/>
                    </a:ext>
                  </a:extLst>
                </a:gridCol>
              </a:tblGrid>
              <a:tr h="264265">
                <a:tc>
                  <a:txBody>
                    <a:bodyPr/>
                    <a:lstStyle/>
                    <a:p>
                      <a:pPr fontAlgn="b"/>
                      <a:r>
                        <a:rPr lang="en-US" sz="1200" b="1" dirty="0">
                          <a:effectLst/>
                        </a:rPr>
                        <a:t>Type</a:t>
                      </a:r>
                      <a:endParaRPr lang="en-US" sz="1200" b="1" dirty="0">
                        <a:solidFill>
                          <a:srgbClr val="FFFFFF"/>
                        </a:solidFill>
                        <a:effectLst/>
                        <a:latin typeface="inherit"/>
                      </a:endParaRPr>
                    </a:p>
                  </a:txBody>
                  <a:tcPr marL="24483" marR="24483" marT="24483" marB="24483" anchor="b"/>
                </a:tc>
                <a:tc>
                  <a:txBody>
                    <a:bodyPr/>
                    <a:lstStyle/>
                    <a:p>
                      <a:pPr fontAlgn="b"/>
                      <a:r>
                        <a:rPr lang="en-US" sz="1200" b="1" dirty="0">
                          <a:effectLst/>
                        </a:rPr>
                        <a:t>Particle(s)</a:t>
                      </a:r>
                      <a:endParaRPr lang="en-US" sz="1200" b="1" dirty="0">
                        <a:solidFill>
                          <a:srgbClr val="FFFFFF"/>
                        </a:solidFill>
                        <a:effectLst/>
                        <a:latin typeface="inherit"/>
                      </a:endParaRPr>
                    </a:p>
                  </a:txBody>
                  <a:tcPr marL="24483" marR="24483" marT="24483" marB="24483" anchor="b"/>
                </a:tc>
                <a:tc>
                  <a:txBody>
                    <a:bodyPr/>
                    <a:lstStyle/>
                    <a:p>
                      <a:pPr fontAlgn="b"/>
                      <a:r>
                        <a:rPr lang="en-US" sz="1200" b="1" dirty="0">
                          <a:effectLst/>
                        </a:rPr>
                        <a:t>Interparticle</a:t>
                      </a:r>
                      <a:br>
                        <a:rPr lang="en-US" sz="1200" b="1" dirty="0">
                          <a:effectLst/>
                        </a:rPr>
                      </a:br>
                      <a:r>
                        <a:rPr lang="en-US" sz="1200" b="1" dirty="0">
                          <a:effectLst/>
                        </a:rPr>
                        <a:t>Forces</a:t>
                      </a:r>
                      <a:endParaRPr lang="en-US" sz="1200" b="1" dirty="0">
                        <a:solidFill>
                          <a:srgbClr val="FFFFFF"/>
                        </a:solidFill>
                        <a:effectLst/>
                        <a:latin typeface="inherit"/>
                      </a:endParaRPr>
                    </a:p>
                  </a:txBody>
                  <a:tcPr marL="24483" marR="24483" marT="24483" marB="24483" anchor="b"/>
                </a:tc>
                <a:tc>
                  <a:txBody>
                    <a:bodyPr/>
                    <a:lstStyle/>
                    <a:p>
                      <a:pPr fontAlgn="b"/>
                      <a:r>
                        <a:rPr lang="en-US" sz="1200" b="1" dirty="0">
                          <a:effectLst/>
                        </a:rPr>
                        <a:t>Physical Properties</a:t>
                      </a:r>
                      <a:endParaRPr lang="en-US" sz="1200" b="1" dirty="0">
                        <a:solidFill>
                          <a:srgbClr val="FFFFFF"/>
                        </a:solidFill>
                        <a:effectLst/>
                        <a:latin typeface="inherit"/>
                      </a:endParaRPr>
                    </a:p>
                  </a:txBody>
                  <a:tcPr marL="24483" marR="24483" marT="24483" marB="24483" anchor="b"/>
                </a:tc>
                <a:tc>
                  <a:txBody>
                    <a:bodyPr/>
                    <a:lstStyle/>
                    <a:p>
                      <a:pPr fontAlgn="b"/>
                      <a:r>
                        <a:rPr lang="en-US" sz="1200" b="1" dirty="0">
                          <a:effectLst/>
                        </a:rPr>
                        <a:t>Examples [mp, °C]</a:t>
                      </a:r>
                      <a:endParaRPr lang="en-US" sz="1200" b="1" dirty="0">
                        <a:solidFill>
                          <a:srgbClr val="FFFFFF"/>
                        </a:solidFill>
                        <a:effectLst/>
                        <a:latin typeface="inherit"/>
                      </a:endParaRPr>
                    </a:p>
                  </a:txBody>
                  <a:tcPr marL="24483" marR="24483" marT="24483" marB="24483" anchor="b"/>
                </a:tc>
                <a:extLst>
                  <a:ext uri="{0D108BD9-81ED-4DB2-BD59-A6C34878D82A}">
                    <a16:rowId xmlns:a16="http://schemas.microsoft.com/office/drawing/2014/main" xmlns="" val="2979548965"/>
                  </a:ext>
                </a:extLst>
              </a:tr>
              <a:tr h="582042">
                <a:tc>
                  <a:txBody>
                    <a:bodyPr/>
                    <a:lstStyle/>
                    <a:p>
                      <a:pPr fontAlgn="base"/>
                      <a:r>
                        <a:rPr lang="en-US" sz="1200" dirty="0">
                          <a:effectLst/>
                        </a:rPr>
                        <a:t>Atomic</a:t>
                      </a:r>
                      <a:endParaRPr lang="en-US" sz="1200" dirty="0">
                        <a:solidFill>
                          <a:srgbClr val="000000"/>
                        </a:solidFill>
                        <a:effectLst/>
                        <a:latin typeface="inherit"/>
                      </a:endParaRPr>
                    </a:p>
                  </a:txBody>
                  <a:tcPr marL="24483" marR="24483" marT="24483" marB="24483" anchor="ctr"/>
                </a:tc>
                <a:tc>
                  <a:txBody>
                    <a:bodyPr/>
                    <a:lstStyle/>
                    <a:p>
                      <a:pPr fontAlgn="base"/>
                      <a:r>
                        <a:rPr lang="en-US" sz="1200" dirty="0">
                          <a:effectLst/>
                        </a:rPr>
                        <a:t>Atoms</a:t>
                      </a:r>
                      <a:endParaRPr lang="en-US" sz="1200" dirty="0">
                        <a:solidFill>
                          <a:srgbClr val="000000"/>
                        </a:solidFill>
                        <a:effectLst/>
                        <a:latin typeface="inherit"/>
                      </a:endParaRPr>
                    </a:p>
                  </a:txBody>
                  <a:tcPr marL="24483" marR="24483" marT="24483" marB="24483" anchor="ctr"/>
                </a:tc>
                <a:tc>
                  <a:txBody>
                    <a:bodyPr/>
                    <a:lstStyle/>
                    <a:p>
                      <a:pPr fontAlgn="base"/>
                      <a:r>
                        <a:rPr lang="en-US" sz="1200" dirty="0">
                          <a:effectLst/>
                        </a:rPr>
                        <a:t>Dispersion</a:t>
                      </a:r>
                      <a:endParaRPr lang="en-US" sz="1200" dirty="0">
                        <a:solidFill>
                          <a:srgbClr val="000000"/>
                        </a:solidFill>
                        <a:effectLst/>
                        <a:latin typeface="inherit"/>
                      </a:endParaRPr>
                    </a:p>
                  </a:txBody>
                  <a:tcPr marL="24483" marR="24483" marT="24483" marB="24483" anchor="ctr"/>
                </a:tc>
                <a:tc>
                  <a:txBody>
                    <a:bodyPr/>
                    <a:lstStyle/>
                    <a:p>
                      <a:pPr fontAlgn="base">
                        <a:buFont typeface="Arial" panose="020B0604020202020204" pitchFamily="34" charset="0"/>
                        <a:buChar char="•"/>
                      </a:pPr>
                      <a:r>
                        <a:rPr lang="en-US" sz="1200" dirty="0">
                          <a:effectLst/>
                        </a:rPr>
                        <a:t>Soft, very low mp, poor thermal and electrical conductors</a:t>
                      </a:r>
                      <a:endParaRPr lang="en-US" sz="1200" i="0" dirty="0">
                        <a:solidFill>
                          <a:srgbClr val="333333"/>
                        </a:solidFill>
                        <a:effectLst/>
                        <a:latin typeface="stix"/>
                      </a:endParaRPr>
                    </a:p>
                  </a:txBody>
                  <a:tcPr marL="24483" marR="24483" marT="24483" marB="24483" anchor="ctr"/>
                </a:tc>
                <a:tc>
                  <a:txBody>
                    <a:bodyPr/>
                    <a:lstStyle/>
                    <a:p>
                      <a:pPr fontAlgn="base"/>
                      <a:r>
                        <a:rPr lang="en-US" sz="1200" dirty="0">
                          <a:effectLst/>
                        </a:rPr>
                        <a:t>Elements in Group 8A(18)</a:t>
                      </a:r>
                      <a:br>
                        <a:rPr lang="en-US" sz="1200" dirty="0">
                          <a:effectLst/>
                        </a:rPr>
                      </a:br>
                      <a:r>
                        <a:rPr lang="en-US" sz="1200" dirty="0">
                          <a:effectLst/>
                        </a:rPr>
                        <a:t>(Ne [−249] to Rn [−71])</a:t>
                      </a:r>
                      <a:endParaRPr lang="en-US" sz="1200" dirty="0">
                        <a:solidFill>
                          <a:srgbClr val="000000"/>
                        </a:solidFill>
                        <a:effectLst/>
                        <a:latin typeface="inherit"/>
                      </a:endParaRPr>
                    </a:p>
                  </a:txBody>
                  <a:tcPr marL="24483" marR="24483" marT="24483" marB="24483" anchor="ctr"/>
                </a:tc>
                <a:extLst>
                  <a:ext uri="{0D108BD9-81ED-4DB2-BD59-A6C34878D82A}">
                    <a16:rowId xmlns:a16="http://schemas.microsoft.com/office/drawing/2014/main" xmlns="" val="1797711651"/>
                  </a:ext>
                </a:extLst>
              </a:tr>
              <a:tr h="1323526">
                <a:tc>
                  <a:txBody>
                    <a:bodyPr/>
                    <a:lstStyle/>
                    <a:p>
                      <a:pPr fontAlgn="base"/>
                      <a:r>
                        <a:rPr lang="en-US" sz="1200" dirty="0">
                          <a:effectLst/>
                        </a:rPr>
                        <a:t>Molecular</a:t>
                      </a:r>
                      <a:endParaRPr lang="en-US" sz="1200" dirty="0">
                        <a:solidFill>
                          <a:srgbClr val="000000"/>
                        </a:solidFill>
                        <a:effectLst/>
                        <a:latin typeface="inherit"/>
                      </a:endParaRPr>
                    </a:p>
                  </a:txBody>
                  <a:tcPr marL="24483" marR="24483" marT="24483" marB="24483" anchor="ctr"/>
                </a:tc>
                <a:tc>
                  <a:txBody>
                    <a:bodyPr/>
                    <a:lstStyle/>
                    <a:p>
                      <a:pPr fontAlgn="base"/>
                      <a:r>
                        <a:rPr lang="en-US" sz="1200" dirty="0">
                          <a:effectLst/>
                        </a:rPr>
                        <a:t>Molecules</a:t>
                      </a:r>
                      <a:endParaRPr lang="en-US" sz="1200" dirty="0">
                        <a:solidFill>
                          <a:srgbClr val="000000"/>
                        </a:solidFill>
                        <a:effectLst/>
                        <a:latin typeface="inherit"/>
                      </a:endParaRPr>
                    </a:p>
                  </a:txBody>
                  <a:tcPr marL="24483" marR="24483" marT="24483" marB="24483" anchor="ctr"/>
                </a:tc>
                <a:tc>
                  <a:txBody>
                    <a:bodyPr/>
                    <a:lstStyle/>
                    <a:p>
                      <a:pPr fontAlgn="base">
                        <a:buFont typeface="Arial" panose="020B0604020202020204" pitchFamily="34" charset="0"/>
                        <a:buChar char="•"/>
                      </a:pPr>
                      <a:r>
                        <a:rPr lang="en-US" sz="1200" dirty="0">
                          <a:effectLst/>
                        </a:rPr>
                        <a:t>Dispersion, </a:t>
                      </a:r>
                      <a:br>
                        <a:rPr lang="en-US" sz="1200" dirty="0">
                          <a:effectLst/>
                        </a:rPr>
                      </a:br>
                      <a:r>
                        <a:rPr lang="en-US" sz="1200" dirty="0">
                          <a:effectLst/>
                        </a:rPr>
                        <a:t>dipole-dipole, </a:t>
                      </a:r>
                      <a:br>
                        <a:rPr lang="en-US" sz="1200" dirty="0">
                          <a:effectLst/>
                        </a:rPr>
                      </a:br>
                      <a:r>
                        <a:rPr lang="en-US" sz="1200" dirty="0">
                          <a:effectLst/>
                        </a:rPr>
                        <a:t>H bonds</a:t>
                      </a:r>
                      <a:endParaRPr lang="en-US" sz="1200" i="0" dirty="0">
                        <a:solidFill>
                          <a:srgbClr val="333333"/>
                        </a:solidFill>
                        <a:effectLst/>
                        <a:latin typeface="stix"/>
                      </a:endParaRPr>
                    </a:p>
                  </a:txBody>
                  <a:tcPr marL="24483" marR="24483" marT="24483" marB="24483" anchor="ctr"/>
                </a:tc>
                <a:tc>
                  <a:txBody>
                    <a:bodyPr/>
                    <a:lstStyle/>
                    <a:p>
                      <a:pPr fontAlgn="base">
                        <a:buFont typeface="Arial" panose="020B0604020202020204" pitchFamily="34" charset="0"/>
                        <a:buChar char="•"/>
                      </a:pPr>
                      <a:r>
                        <a:rPr lang="en-US" sz="1200" dirty="0">
                          <a:effectLst/>
                        </a:rPr>
                        <a:t>Fairly soft, low to moderate mp, poor thermal and electrical conductors</a:t>
                      </a:r>
                      <a:endParaRPr lang="en-US" sz="1200" i="0" dirty="0">
                        <a:solidFill>
                          <a:srgbClr val="333333"/>
                        </a:solidFill>
                        <a:effectLst/>
                        <a:latin typeface="stix"/>
                      </a:endParaRPr>
                    </a:p>
                  </a:txBody>
                  <a:tcPr marL="24483" marR="24483" marT="24483" marB="24483" anchor="ctr"/>
                </a:tc>
                <a:tc>
                  <a:txBody>
                    <a:bodyPr/>
                    <a:lstStyle/>
                    <a:p>
                      <a:pPr fontAlgn="base"/>
                      <a:r>
                        <a:rPr lang="en-US" sz="1200" dirty="0">
                          <a:effectLst/>
                        </a:rPr>
                        <a:t>Nonpolar</a:t>
                      </a:r>
                    </a:p>
                    <a:p>
                      <a:pPr fontAlgn="base">
                        <a:buFont typeface="Arial" panose="020B0604020202020204" pitchFamily="34" charset="0"/>
                        <a:buChar char="•"/>
                      </a:pPr>
                      <a:r>
                        <a:rPr lang="en-US" sz="1200" dirty="0">
                          <a:effectLst/>
                        </a:rPr>
                        <a:t>O</a:t>
                      </a:r>
                      <a:r>
                        <a:rPr lang="en-US" sz="1200" baseline="-25000" dirty="0">
                          <a:effectLst/>
                        </a:rPr>
                        <a:t>2</a:t>
                      </a:r>
                      <a:r>
                        <a:rPr lang="en-US" sz="1200" dirty="0">
                          <a:effectLst/>
                        </a:rPr>
                        <a:t> [−219], C</a:t>
                      </a:r>
                      <a:r>
                        <a:rPr lang="en-US" sz="1200" baseline="-25000" dirty="0">
                          <a:effectLst/>
                        </a:rPr>
                        <a:t>4</a:t>
                      </a:r>
                      <a:r>
                        <a:rPr lang="en-US" sz="1200" dirty="0">
                          <a:effectLst/>
                        </a:rPr>
                        <a:t>H</a:t>
                      </a:r>
                      <a:r>
                        <a:rPr lang="en-US" sz="1200" baseline="-25000" dirty="0">
                          <a:effectLst/>
                        </a:rPr>
                        <a:t>10</a:t>
                      </a:r>
                      <a:r>
                        <a:rPr lang="en-US" sz="1200" dirty="0">
                          <a:effectLst/>
                        </a:rPr>
                        <a:t> [−138]</a:t>
                      </a:r>
                    </a:p>
                    <a:p>
                      <a:pPr fontAlgn="base">
                        <a:buFont typeface="Arial" panose="020B0604020202020204" pitchFamily="34" charset="0"/>
                        <a:buChar char="•"/>
                      </a:pPr>
                      <a:r>
                        <a:rPr lang="en-US" sz="1200" dirty="0">
                          <a:effectLst/>
                        </a:rPr>
                        <a:t>Cl</a:t>
                      </a:r>
                      <a:r>
                        <a:rPr lang="en-US" sz="1200" baseline="-25000" dirty="0">
                          <a:effectLst/>
                        </a:rPr>
                        <a:t>2</a:t>
                      </a:r>
                      <a:r>
                        <a:rPr lang="en-US" sz="1200" dirty="0">
                          <a:effectLst/>
                        </a:rPr>
                        <a:t> [−101], C</a:t>
                      </a:r>
                      <a:r>
                        <a:rPr lang="en-US" sz="1200" baseline="-25000" dirty="0">
                          <a:effectLst/>
                        </a:rPr>
                        <a:t>6</a:t>
                      </a:r>
                      <a:r>
                        <a:rPr lang="en-US" sz="1200" dirty="0">
                          <a:effectLst/>
                        </a:rPr>
                        <a:t>H</a:t>
                      </a:r>
                      <a:r>
                        <a:rPr lang="en-US" sz="1200" baseline="-25000" dirty="0">
                          <a:effectLst/>
                        </a:rPr>
                        <a:t>14</a:t>
                      </a:r>
                      <a:r>
                        <a:rPr lang="en-US" sz="1200" dirty="0">
                          <a:effectLst/>
                        </a:rPr>
                        <a:t> [−95], </a:t>
                      </a:r>
                      <a:br>
                        <a:rPr lang="en-US" sz="1200" dirty="0">
                          <a:effectLst/>
                        </a:rPr>
                      </a:br>
                      <a:r>
                        <a:rPr lang="en-US" sz="1200" dirty="0">
                          <a:effectLst/>
                        </a:rPr>
                        <a:t>P</a:t>
                      </a:r>
                      <a:r>
                        <a:rPr lang="en-US" sz="1200" baseline="-25000" dirty="0">
                          <a:effectLst/>
                        </a:rPr>
                        <a:t>4</a:t>
                      </a:r>
                      <a:r>
                        <a:rPr lang="en-US" sz="1200" dirty="0">
                          <a:effectLst/>
                        </a:rPr>
                        <a:t> [44.1]</a:t>
                      </a:r>
                    </a:p>
                    <a:p>
                      <a:pPr fontAlgn="base"/>
                      <a:r>
                        <a:rPr lang="en-US" sz="1200" dirty="0">
                          <a:effectLst/>
                        </a:rPr>
                        <a:t>Polar</a:t>
                      </a:r>
                    </a:p>
                    <a:p>
                      <a:pPr fontAlgn="base">
                        <a:buFont typeface="Arial" panose="020B0604020202020204" pitchFamily="34" charset="0"/>
                        <a:buChar char="•"/>
                      </a:pPr>
                      <a:r>
                        <a:rPr lang="en-US" sz="1200" dirty="0">
                          <a:effectLst/>
                        </a:rPr>
                        <a:t>SO</a:t>
                      </a:r>
                      <a:r>
                        <a:rPr lang="en-US" sz="1200" baseline="-25000" dirty="0">
                          <a:effectLst/>
                        </a:rPr>
                        <a:t>2</a:t>
                      </a:r>
                      <a:r>
                        <a:rPr lang="en-US" sz="1200" dirty="0">
                          <a:effectLst/>
                        </a:rPr>
                        <a:t> [−73], CHCl</a:t>
                      </a:r>
                      <a:r>
                        <a:rPr lang="en-US" sz="1200" baseline="-25000" dirty="0">
                          <a:effectLst/>
                        </a:rPr>
                        <a:t>3</a:t>
                      </a:r>
                      <a:r>
                        <a:rPr lang="en-US" sz="1200" dirty="0">
                          <a:effectLst/>
                        </a:rPr>
                        <a:t> [−64], </a:t>
                      </a:r>
                      <a:br>
                        <a:rPr lang="en-US" sz="1200" dirty="0">
                          <a:effectLst/>
                        </a:rPr>
                      </a:br>
                      <a:r>
                        <a:rPr lang="en-US" sz="1200" dirty="0">
                          <a:effectLst/>
                        </a:rPr>
                        <a:t>HNO</a:t>
                      </a:r>
                      <a:r>
                        <a:rPr lang="en-US" sz="1200" baseline="-25000" dirty="0">
                          <a:effectLst/>
                        </a:rPr>
                        <a:t>3</a:t>
                      </a:r>
                      <a:r>
                        <a:rPr lang="en-US" sz="1200" dirty="0">
                          <a:effectLst/>
                        </a:rPr>
                        <a:t> [−42],H</a:t>
                      </a:r>
                      <a:r>
                        <a:rPr lang="en-US" sz="1200" baseline="-25000" dirty="0">
                          <a:effectLst/>
                        </a:rPr>
                        <a:t>2</a:t>
                      </a:r>
                      <a:r>
                        <a:rPr lang="en-US" sz="1200" dirty="0">
                          <a:effectLst/>
                        </a:rPr>
                        <a:t>O [0.0], CH</a:t>
                      </a:r>
                      <a:r>
                        <a:rPr lang="en-US" sz="1200" baseline="-25000" dirty="0">
                          <a:effectLst/>
                        </a:rPr>
                        <a:t>3</a:t>
                      </a:r>
                      <a:r>
                        <a:rPr lang="en-US" sz="1200" dirty="0">
                          <a:effectLst/>
                        </a:rPr>
                        <a:t>COOH [17]</a:t>
                      </a:r>
                      <a:endParaRPr lang="en-US" sz="1200" i="0" dirty="0">
                        <a:solidFill>
                          <a:srgbClr val="333333"/>
                        </a:solidFill>
                        <a:effectLst/>
                        <a:latin typeface="stix"/>
                      </a:endParaRPr>
                    </a:p>
                  </a:txBody>
                  <a:tcPr marL="24483" marR="24483" marT="24483" marB="24483" anchor="ctr"/>
                </a:tc>
                <a:extLst>
                  <a:ext uri="{0D108BD9-81ED-4DB2-BD59-A6C34878D82A}">
                    <a16:rowId xmlns:a16="http://schemas.microsoft.com/office/drawing/2014/main" xmlns="" val="925969920"/>
                  </a:ext>
                </a:extLst>
              </a:tr>
              <a:tr h="793895">
                <a:tc>
                  <a:txBody>
                    <a:bodyPr/>
                    <a:lstStyle/>
                    <a:p>
                      <a:pPr fontAlgn="base"/>
                      <a:r>
                        <a:rPr lang="en-US" sz="1200" dirty="0">
                          <a:effectLst/>
                        </a:rPr>
                        <a:t>Ionic</a:t>
                      </a:r>
                      <a:endParaRPr lang="en-US" sz="1200" dirty="0">
                        <a:solidFill>
                          <a:srgbClr val="000000"/>
                        </a:solidFill>
                        <a:effectLst/>
                        <a:latin typeface="inherit"/>
                      </a:endParaRPr>
                    </a:p>
                  </a:txBody>
                  <a:tcPr marL="24483" marR="24483" marT="24483" marB="24483" anchor="ctr"/>
                </a:tc>
                <a:tc>
                  <a:txBody>
                    <a:bodyPr/>
                    <a:lstStyle/>
                    <a:p>
                      <a:pPr fontAlgn="base">
                        <a:buFont typeface="Arial" panose="020B0604020202020204" pitchFamily="34" charset="0"/>
                        <a:buChar char="•"/>
                      </a:pPr>
                      <a:r>
                        <a:rPr lang="en-US" sz="1200" dirty="0">
                          <a:effectLst/>
                        </a:rPr>
                        <a:t>Positive and negative ions</a:t>
                      </a:r>
                      <a:endParaRPr lang="en-US" sz="1200" i="0" dirty="0">
                        <a:solidFill>
                          <a:srgbClr val="333333"/>
                        </a:solidFill>
                        <a:effectLst/>
                        <a:latin typeface="stix"/>
                      </a:endParaRPr>
                    </a:p>
                  </a:txBody>
                  <a:tcPr marL="24483" marR="24483" marT="24483" marB="24483" anchor="ctr"/>
                </a:tc>
                <a:tc>
                  <a:txBody>
                    <a:bodyPr/>
                    <a:lstStyle/>
                    <a:p>
                      <a:pPr fontAlgn="base"/>
                      <a:r>
                        <a:rPr lang="en-US" sz="1200" dirty="0">
                          <a:effectLst/>
                        </a:rPr>
                        <a:t>Ion-ion attraction</a:t>
                      </a:r>
                      <a:endParaRPr lang="en-US" sz="1200" dirty="0">
                        <a:solidFill>
                          <a:srgbClr val="000000"/>
                        </a:solidFill>
                        <a:effectLst/>
                        <a:latin typeface="inherit"/>
                      </a:endParaRPr>
                    </a:p>
                  </a:txBody>
                  <a:tcPr marL="24483" marR="24483" marT="24483" marB="24483" anchor="ctr"/>
                </a:tc>
                <a:tc>
                  <a:txBody>
                    <a:bodyPr/>
                    <a:lstStyle/>
                    <a:p>
                      <a:pPr fontAlgn="base">
                        <a:buFont typeface="Arial" panose="020B0604020202020204" pitchFamily="34" charset="0"/>
                        <a:buChar char="•"/>
                      </a:pPr>
                      <a:r>
                        <a:rPr lang="en-US" sz="1200" dirty="0">
                          <a:effectLst/>
                        </a:rPr>
                        <a:t>Hard and brittle, high mp, good thermal and electrical conductors when molten</a:t>
                      </a:r>
                      <a:endParaRPr lang="en-US" sz="1200" i="0" dirty="0">
                        <a:solidFill>
                          <a:srgbClr val="333333"/>
                        </a:solidFill>
                        <a:effectLst/>
                        <a:latin typeface="stix"/>
                      </a:endParaRPr>
                    </a:p>
                  </a:txBody>
                  <a:tcPr marL="24483" marR="24483" marT="24483" marB="24483" anchor="ctr"/>
                </a:tc>
                <a:tc>
                  <a:txBody>
                    <a:bodyPr/>
                    <a:lstStyle/>
                    <a:p>
                      <a:pPr fontAlgn="base"/>
                      <a:r>
                        <a:rPr lang="es-ES" sz="1200" dirty="0">
                          <a:effectLst/>
                        </a:rPr>
                        <a:t>NaCl [801]</a:t>
                      </a:r>
                      <a:br>
                        <a:rPr lang="es-ES" sz="1200" dirty="0">
                          <a:effectLst/>
                        </a:rPr>
                      </a:br>
                      <a:r>
                        <a:rPr lang="es-ES" sz="1200" dirty="0">
                          <a:effectLst/>
                        </a:rPr>
                        <a:t>CaF</a:t>
                      </a:r>
                      <a:r>
                        <a:rPr lang="es-ES" sz="1200" baseline="-25000" dirty="0">
                          <a:effectLst/>
                        </a:rPr>
                        <a:t>2</a:t>
                      </a:r>
                      <a:r>
                        <a:rPr lang="es-ES" sz="1200" dirty="0">
                          <a:effectLst/>
                        </a:rPr>
                        <a:t> [1423]</a:t>
                      </a:r>
                      <a:br>
                        <a:rPr lang="es-ES" sz="1200" dirty="0">
                          <a:effectLst/>
                        </a:rPr>
                      </a:br>
                      <a:r>
                        <a:rPr lang="es-ES" sz="1200" dirty="0">
                          <a:effectLst/>
                        </a:rPr>
                        <a:t>MgO [2852]</a:t>
                      </a:r>
                      <a:endParaRPr lang="es-ES" sz="1200" dirty="0">
                        <a:solidFill>
                          <a:srgbClr val="000000"/>
                        </a:solidFill>
                        <a:effectLst/>
                        <a:latin typeface="inherit"/>
                      </a:endParaRPr>
                    </a:p>
                  </a:txBody>
                  <a:tcPr marL="24483" marR="24483" marT="24483" marB="24483" anchor="ctr"/>
                </a:tc>
                <a:extLst>
                  <a:ext uri="{0D108BD9-81ED-4DB2-BD59-A6C34878D82A}">
                    <a16:rowId xmlns:a16="http://schemas.microsoft.com/office/drawing/2014/main" xmlns="" val="704365056"/>
                  </a:ext>
                </a:extLst>
              </a:tr>
              <a:tr h="1005748">
                <a:tc>
                  <a:txBody>
                    <a:bodyPr/>
                    <a:lstStyle/>
                    <a:p>
                      <a:pPr fontAlgn="base"/>
                      <a:r>
                        <a:rPr lang="en-US" sz="1200" dirty="0">
                          <a:effectLst/>
                        </a:rPr>
                        <a:t>Metallic</a:t>
                      </a:r>
                      <a:endParaRPr lang="en-US" sz="1200" dirty="0">
                        <a:solidFill>
                          <a:srgbClr val="000000"/>
                        </a:solidFill>
                        <a:effectLst/>
                        <a:latin typeface="inherit"/>
                      </a:endParaRPr>
                    </a:p>
                  </a:txBody>
                  <a:tcPr marL="24483" marR="24483" marT="24483" marB="24483" anchor="ctr"/>
                </a:tc>
                <a:tc>
                  <a:txBody>
                    <a:bodyPr/>
                    <a:lstStyle/>
                    <a:p>
                      <a:pPr fontAlgn="base"/>
                      <a:r>
                        <a:rPr lang="en-US" sz="1200" dirty="0">
                          <a:effectLst/>
                        </a:rPr>
                        <a:t>Atoms</a:t>
                      </a:r>
                      <a:endParaRPr lang="en-US" sz="1200" dirty="0">
                        <a:solidFill>
                          <a:srgbClr val="000000"/>
                        </a:solidFill>
                        <a:effectLst/>
                        <a:latin typeface="inherit"/>
                      </a:endParaRPr>
                    </a:p>
                  </a:txBody>
                  <a:tcPr marL="24483" marR="24483" marT="24483" marB="24483" anchor="ctr"/>
                </a:tc>
                <a:tc>
                  <a:txBody>
                    <a:bodyPr/>
                    <a:lstStyle/>
                    <a:p>
                      <a:pPr fontAlgn="base"/>
                      <a:r>
                        <a:rPr lang="en-US" sz="1200" dirty="0">
                          <a:effectLst/>
                        </a:rPr>
                        <a:t>Metallic bond</a:t>
                      </a:r>
                      <a:endParaRPr lang="en-US" sz="1200" dirty="0">
                        <a:solidFill>
                          <a:srgbClr val="000000"/>
                        </a:solidFill>
                        <a:effectLst/>
                        <a:latin typeface="inherit"/>
                      </a:endParaRPr>
                    </a:p>
                  </a:txBody>
                  <a:tcPr marL="24483" marR="24483" marT="24483" marB="24483" anchor="ctr"/>
                </a:tc>
                <a:tc>
                  <a:txBody>
                    <a:bodyPr/>
                    <a:lstStyle/>
                    <a:p>
                      <a:pPr fontAlgn="base">
                        <a:buFont typeface="Arial" panose="020B0604020202020204" pitchFamily="34" charset="0"/>
                        <a:buChar char="•"/>
                      </a:pPr>
                      <a:r>
                        <a:rPr lang="en-US" sz="1200" dirty="0">
                          <a:effectLst/>
                        </a:rPr>
                        <a:t>Soft to hard, low to very high mp, excellent thermal and electrical conductors, malleable and ductile</a:t>
                      </a:r>
                      <a:endParaRPr lang="en-US" sz="1200" i="0" dirty="0">
                        <a:solidFill>
                          <a:srgbClr val="333333"/>
                        </a:solidFill>
                        <a:effectLst/>
                        <a:latin typeface="stix"/>
                      </a:endParaRPr>
                    </a:p>
                  </a:txBody>
                  <a:tcPr marL="24483" marR="24483" marT="24483" marB="24483" anchor="ctr"/>
                </a:tc>
                <a:tc>
                  <a:txBody>
                    <a:bodyPr/>
                    <a:lstStyle/>
                    <a:p>
                      <a:pPr fontAlgn="base"/>
                      <a:r>
                        <a:rPr lang="pl-PL" sz="1200">
                          <a:effectLst/>
                        </a:rPr>
                        <a:t>Na [97.8]</a:t>
                      </a:r>
                      <a:br>
                        <a:rPr lang="pl-PL" sz="1200">
                          <a:effectLst/>
                        </a:rPr>
                      </a:br>
                      <a:r>
                        <a:rPr lang="pl-PL" sz="1200">
                          <a:effectLst/>
                        </a:rPr>
                        <a:t>Zn [420]</a:t>
                      </a:r>
                      <a:br>
                        <a:rPr lang="pl-PL" sz="1200">
                          <a:effectLst/>
                        </a:rPr>
                      </a:br>
                      <a:r>
                        <a:rPr lang="pl-PL" sz="1200">
                          <a:effectLst/>
                        </a:rPr>
                        <a:t>Fe [1535]</a:t>
                      </a:r>
                      <a:endParaRPr lang="pl-PL" sz="1200">
                        <a:solidFill>
                          <a:srgbClr val="000000"/>
                        </a:solidFill>
                        <a:effectLst/>
                        <a:latin typeface="inherit"/>
                      </a:endParaRPr>
                    </a:p>
                  </a:txBody>
                  <a:tcPr marL="24483" marR="24483" marT="24483" marB="24483" anchor="ctr"/>
                </a:tc>
                <a:extLst>
                  <a:ext uri="{0D108BD9-81ED-4DB2-BD59-A6C34878D82A}">
                    <a16:rowId xmlns:a16="http://schemas.microsoft.com/office/drawing/2014/main" xmlns="" val="3163841714"/>
                  </a:ext>
                </a:extLst>
              </a:tr>
              <a:tr h="687969">
                <a:tc>
                  <a:txBody>
                    <a:bodyPr/>
                    <a:lstStyle/>
                    <a:p>
                      <a:pPr fontAlgn="base">
                        <a:buFont typeface="Arial" panose="020B0604020202020204" pitchFamily="34" charset="0"/>
                        <a:buNone/>
                      </a:pPr>
                      <a:r>
                        <a:rPr lang="en-US" sz="1200" dirty="0">
                          <a:effectLst/>
                        </a:rPr>
                        <a:t>Network</a:t>
                      </a:r>
                    </a:p>
                    <a:p>
                      <a:pPr fontAlgn="base">
                        <a:buFont typeface="Arial" panose="020B0604020202020204" pitchFamily="34" charset="0"/>
                        <a:buNone/>
                      </a:pPr>
                      <a:r>
                        <a:rPr lang="en-US" sz="1200" dirty="0">
                          <a:effectLst/>
                        </a:rPr>
                        <a:t>covalent</a:t>
                      </a:r>
                      <a:endParaRPr lang="en-US" sz="1200" i="0" dirty="0">
                        <a:solidFill>
                          <a:srgbClr val="333333"/>
                        </a:solidFill>
                        <a:effectLst/>
                        <a:latin typeface="stix"/>
                      </a:endParaRPr>
                    </a:p>
                  </a:txBody>
                  <a:tcPr marL="24483" marR="24483" marT="24483" marB="24483" anchor="ctr"/>
                </a:tc>
                <a:tc>
                  <a:txBody>
                    <a:bodyPr/>
                    <a:lstStyle/>
                    <a:p>
                      <a:pPr fontAlgn="base"/>
                      <a:r>
                        <a:rPr lang="en-US" sz="1200" dirty="0">
                          <a:effectLst/>
                        </a:rPr>
                        <a:t>Atoms</a:t>
                      </a:r>
                      <a:endParaRPr lang="en-US" sz="1200" dirty="0">
                        <a:solidFill>
                          <a:srgbClr val="000000"/>
                        </a:solidFill>
                        <a:effectLst/>
                        <a:latin typeface="inherit"/>
                      </a:endParaRPr>
                    </a:p>
                  </a:txBody>
                  <a:tcPr marL="24483" marR="24483" marT="24483" marB="24483" anchor="ctr"/>
                </a:tc>
                <a:tc>
                  <a:txBody>
                    <a:bodyPr/>
                    <a:lstStyle/>
                    <a:p>
                      <a:pPr fontAlgn="base"/>
                      <a:r>
                        <a:rPr lang="en-US" sz="1200" dirty="0">
                          <a:effectLst/>
                        </a:rPr>
                        <a:t>Covalent bond</a:t>
                      </a:r>
                      <a:endParaRPr lang="en-US" sz="1200" dirty="0">
                        <a:solidFill>
                          <a:srgbClr val="000000"/>
                        </a:solidFill>
                        <a:effectLst/>
                        <a:latin typeface="inherit"/>
                      </a:endParaRPr>
                    </a:p>
                  </a:txBody>
                  <a:tcPr marL="24483" marR="24483" marT="24483" marB="24483" anchor="ctr"/>
                </a:tc>
                <a:tc>
                  <a:txBody>
                    <a:bodyPr/>
                    <a:lstStyle/>
                    <a:p>
                      <a:pPr fontAlgn="base">
                        <a:buFont typeface="Arial" panose="020B0604020202020204" pitchFamily="34" charset="0"/>
                        <a:buChar char="•"/>
                      </a:pPr>
                      <a:r>
                        <a:rPr lang="en-US" sz="1200" dirty="0">
                          <a:effectLst/>
                        </a:rPr>
                        <a:t>Very hard, very high mp, usually poor thermal and electrical conductors</a:t>
                      </a:r>
                      <a:endParaRPr lang="en-US" sz="1200" i="0" dirty="0">
                        <a:solidFill>
                          <a:srgbClr val="333333"/>
                        </a:solidFill>
                        <a:effectLst/>
                        <a:latin typeface="stix"/>
                      </a:endParaRPr>
                    </a:p>
                  </a:txBody>
                  <a:tcPr marL="24483" marR="24483" marT="24483" marB="24483" anchor="ctr"/>
                </a:tc>
                <a:tc>
                  <a:txBody>
                    <a:bodyPr/>
                    <a:lstStyle/>
                    <a:p>
                      <a:pPr fontAlgn="base"/>
                      <a:r>
                        <a:rPr lang="it-IT" sz="1200" dirty="0">
                          <a:effectLst/>
                        </a:rPr>
                        <a:t>SiO</a:t>
                      </a:r>
                      <a:r>
                        <a:rPr lang="it-IT" sz="1200" baseline="-25000" dirty="0">
                          <a:effectLst/>
                        </a:rPr>
                        <a:t>2</a:t>
                      </a:r>
                      <a:r>
                        <a:rPr lang="it-IT" sz="1200" dirty="0">
                          <a:effectLst/>
                        </a:rPr>
                        <a:t> (quartz) [1610]</a:t>
                      </a:r>
                      <a:br>
                        <a:rPr lang="it-IT" sz="1200" dirty="0">
                          <a:effectLst/>
                        </a:rPr>
                      </a:br>
                      <a:r>
                        <a:rPr lang="it-IT" sz="1200" dirty="0">
                          <a:effectLst/>
                        </a:rPr>
                        <a:t>C (diamond) [∼4000]</a:t>
                      </a:r>
                      <a:endParaRPr lang="it-IT" sz="1200" dirty="0">
                        <a:solidFill>
                          <a:srgbClr val="000000"/>
                        </a:solidFill>
                        <a:effectLst/>
                        <a:latin typeface="inherit"/>
                      </a:endParaRPr>
                    </a:p>
                  </a:txBody>
                  <a:tcPr marL="24483" marR="24483" marT="24483" marB="24483" anchor="ctr"/>
                </a:tc>
                <a:extLst>
                  <a:ext uri="{0D108BD9-81ED-4DB2-BD59-A6C34878D82A}">
                    <a16:rowId xmlns:a16="http://schemas.microsoft.com/office/drawing/2014/main" xmlns="" val="3930737531"/>
                  </a:ext>
                </a:extLst>
              </a:tr>
            </a:tbl>
          </a:graphicData>
        </a:graphic>
      </p:graphicFrame>
      <p:sp>
        <p:nvSpPr>
          <p:cNvPr id="4" name="Content Placeholder 3"/>
          <p:cNvSpPr>
            <a:spLocks noGrp="1"/>
          </p:cNvSpPr>
          <p:nvPr>
            <p:ph idx="1"/>
          </p:nvPr>
        </p:nvSpPr>
        <p:spPr>
          <a:xfrm>
            <a:off x="457200" y="6131858"/>
            <a:ext cx="8229600" cy="421341"/>
          </a:xfrm>
        </p:spPr>
        <p:txBody>
          <a:bodyPr/>
          <a:lstStyle/>
          <a:p>
            <a:pPr marL="0" indent="0">
              <a:buNone/>
            </a:pPr>
            <a:r>
              <a:rPr lang="en-US" dirty="0"/>
              <a:t> </a:t>
            </a:r>
          </a:p>
        </p:txBody>
      </p:sp>
    </p:spTree>
    <p:extLst>
      <p:ext uri="{BB962C8B-B14F-4D97-AF65-F5344CB8AC3E}">
        <p14:creationId xmlns:p14="http://schemas.microsoft.com/office/powerpoint/2010/main" val="340963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Cubic Closest Packing Of Argon And CH</a:t>
            </a:r>
            <a:r>
              <a:rPr lang="en-US" b="1" baseline="-25000" dirty="0"/>
              <a:t>4</a:t>
            </a:r>
            <a:endParaRPr lang="en-US" baseline="-25000" dirty="0"/>
          </a:p>
        </p:txBody>
      </p:sp>
      <p:pic>
        <p:nvPicPr>
          <p:cNvPr id="3" name="Picture 2" descr="Argon crystallizes in a cubic closest packed structure, as do the other noble gas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68" y="934065"/>
            <a:ext cx="3287507" cy="2833859"/>
          </a:xfrm>
          <a:prstGeom prst="rect">
            <a:avLst/>
          </a:prstGeom>
        </p:spPr>
      </p:pic>
      <p:pic>
        <p:nvPicPr>
          <p:cNvPr id="5" name="Picture 4" descr="Methane crystallizes in a face-centered cubic structure with the center of each carbon as the lattice poi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137" y="3848634"/>
            <a:ext cx="3211369" cy="2843698"/>
          </a:xfrm>
          <a:prstGeom prst="rect">
            <a:avLst/>
          </a:prstGeom>
        </p:spPr>
      </p:pic>
      <p:sp>
        <p:nvSpPr>
          <p:cNvPr id="4" name="Content Placeholder 3"/>
          <p:cNvSpPr>
            <a:spLocks noGrp="1"/>
          </p:cNvSpPr>
          <p:nvPr>
            <p:ph idx="1"/>
          </p:nvPr>
        </p:nvSpPr>
        <p:spPr>
          <a:xfrm>
            <a:off x="3697941" y="1336582"/>
            <a:ext cx="4988859" cy="5154706"/>
          </a:xfrm>
        </p:spPr>
        <p:txBody>
          <a:bodyPr/>
          <a:lstStyle/>
          <a:p>
            <a:pPr marL="0" indent="0">
              <a:buNone/>
            </a:pPr>
            <a:endParaRPr lang="en-US" dirty="0"/>
          </a:p>
          <a:p>
            <a:r>
              <a:rPr lang="en-US" dirty="0"/>
              <a:t>Cubic closest packing of frozen argon (face-centered cubic cell). </a:t>
            </a:r>
          </a:p>
          <a:p>
            <a:pPr marL="0" indent="0">
              <a:buNone/>
            </a:pPr>
            <a:endParaRPr lang="en-US" dirty="0"/>
          </a:p>
          <a:p>
            <a:pPr marL="0" indent="0">
              <a:buNone/>
            </a:pPr>
            <a:endParaRPr lang="en-US" dirty="0"/>
          </a:p>
          <a:p>
            <a:pPr marL="0" indent="0">
              <a:buNone/>
            </a:pPr>
            <a:endParaRPr lang="en-US" dirty="0"/>
          </a:p>
          <a:p>
            <a:r>
              <a:rPr lang="en-US" dirty="0"/>
              <a:t>Cubic closest packing (face-centered unit cell) of frozen CH4.</a:t>
            </a:r>
          </a:p>
          <a:p>
            <a:endParaRPr lang="en-US" dirty="0"/>
          </a:p>
          <a:p>
            <a:endParaRPr lang="en-US" dirty="0"/>
          </a:p>
          <a:p>
            <a:pPr marL="0" indent="0">
              <a:buNone/>
            </a:pPr>
            <a:r>
              <a:rPr lang="en-US" b="1" dirty="0"/>
              <a:t>Figures 12.30 and 12.31</a:t>
            </a:r>
          </a:p>
        </p:txBody>
      </p:sp>
    </p:spTree>
    <p:extLst>
      <p:ext uri="{BB962C8B-B14F-4D97-AF65-F5344CB8AC3E}">
        <p14:creationId xmlns:p14="http://schemas.microsoft.com/office/powerpoint/2010/main" val="383503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own is a space-filling depiction of the unit cell: four Cl− ​​ and four Na+ ​​give a 1/1 ion rati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358" y="3838476"/>
            <a:ext cx="3373073" cy="2852267"/>
          </a:xfrm>
          <a:prstGeom prst="rect">
            <a:avLst/>
          </a:prstGeom>
        </p:spPr>
      </p:pic>
      <p:sp>
        <p:nvSpPr>
          <p:cNvPr id="2" name="Title 1"/>
          <p:cNvSpPr>
            <a:spLocks noGrp="1"/>
          </p:cNvSpPr>
          <p:nvPr>
            <p:ph type="title"/>
          </p:nvPr>
        </p:nvSpPr>
        <p:spPr/>
        <p:txBody>
          <a:bodyPr/>
          <a:lstStyle/>
          <a:p>
            <a:r>
              <a:rPr lang="en-US" b="1" dirty="0"/>
              <a:t>The Sodium Chloride Structure</a:t>
            </a:r>
            <a:endParaRPr lang="en-US" dirty="0"/>
          </a:p>
        </p:txBody>
      </p:sp>
      <p:pic>
        <p:nvPicPr>
          <p:cNvPr id="5" name="Picture 4" descr="The sodium chloride structure is found in many ionic compounds, including most alkali [Group 1A(1)] halides and hydrides, alkaline earth [Group 2A(2)] oxides and sulfides, and several transition metal oxides and sulfides. To visualize this structure, imagine Cl− anions and Na+ cations in separate face-centered cubic arrays. Now picture the two arrays penetrating each other, the smaller Na+ ions ending up in the holes between the larger Cl− ions . Thus, each Na+ is surrounded by six Cl−, and vice versa (coordination number = 6).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473" y="812811"/>
            <a:ext cx="3440528" cy="2793076"/>
          </a:xfrm>
          <a:prstGeom prst="rect">
            <a:avLst/>
          </a:prstGeom>
        </p:spPr>
      </p:pic>
      <p:sp>
        <p:nvSpPr>
          <p:cNvPr id="4" name="Content Placeholder 3"/>
          <p:cNvSpPr>
            <a:spLocks noGrp="1"/>
          </p:cNvSpPr>
          <p:nvPr>
            <p:ph idx="1"/>
          </p:nvPr>
        </p:nvSpPr>
        <p:spPr>
          <a:xfrm>
            <a:off x="3873590" y="1311648"/>
            <a:ext cx="4813209" cy="5241552"/>
          </a:xfrm>
        </p:spPr>
        <p:txBody>
          <a:bodyPr/>
          <a:lstStyle/>
          <a:p>
            <a:endParaRPr lang="en-US" dirty="0"/>
          </a:p>
          <a:p>
            <a:r>
              <a:rPr lang="en-US" dirty="0"/>
              <a:t>Expanded View</a:t>
            </a:r>
          </a:p>
          <a:p>
            <a:endParaRPr lang="en-US" dirty="0"/>
          </a:p>
          <a:p>
            <a:endParaRPr lang="en-US" dirty="0"/>
          </a:p>
          <a:p>
            <a:endParaRPr lang="en-US" dirty="0"/>
          </a:p>
          <a:p>
            <a:r>
              <a:rPr lang="en-US" dirty="0"/>
              <a:t>Space-filling depiction of the NaCl unit cell</a:t>
            </a:r>
          </a:p>
          <a:p>
            <a:pPr marL="0" indent="0">
              <a:buNone/>
            </a:pPr>
            <a:endParaRPr lang="en-US" dirty="0"/>
          </a:p>
          <a:p>
            <a:pPr marL="0" indent="0">
              <a:buNone/>
            </a:pPr>
            <a:endParaRPr lang="en-US" dirty="0"/>
          </a:p>
          <a:p>
            <a:pPr marL="0" indent="0">
              <a:buNone/>
            </a:pPr>
            <a:r>
              <a:rPr lang="en-US" b="1" dirty="0"/>
              <a:t>Figure 12.32</a:t>
            </a:r>
          </a:p>
        </p:txBody>
      </p:sp>
    </p:spTree>
    <p:extLst>
      <p:ext uri="{BB962C8B-B14F-4D97-AF65-F5344CB8AC3E}">
        <p14:creationId xmlns:p14="http://schemas.microsoft.com/office/powerpoint/2010/main" val="43216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Zinc Blende Structure</a:t>
            </a:r>
            <a:endParaRPr lang="en-US" dirty="0"/>
          </a:p>
        </p:txBody>
      </p:sp>
      <p:pic>
        <p:nvPicPr>
          <p:cNvPr id="5" name="Picture 4" descr="The zinc blende (ZnS) structure can be pictured as two face-centered cubic arrays, one of Zn2+ ions and the other of S2− ions, penetrating each other such that each ion is tetrahedrally surrounded by four of the other ions (coordination number = 4)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517" y="866374"/>
            <a:ext cx="3217241" cy="2559080"/>
          </a:xfrm>
          <a:prstGeom prst="rect">
            <a:avLst/>
          </a:prstGeom>
        </p:spPr>
      </p:pic>
      <p:pic>
        <p:nvPicPr>
          <p:cNvPr id="7" name="Picture 6" descr="The zinc blende unit cell structure is shown in an expanded form without bond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517" y="3636127"/>
            <a:ext cx="3484664" cy="2565217"/>
          </a:xfrm>
          <a:prstGeom prst="rect">
            <a:avLst/>
          </a:prstGeom>
        </p:spPr>
      </p:pic>
      <p:sp>
        <p:nvSpPr>
          <p:cNvPr id="4" name="Content Placeholder 3"/>
          <p:cNvSpPr>
            <a:spLocks noGrp="1"/>
          </p:cNvSpPr>
          <p:nvPr>
            <p:ph idx="1"/>
          </p:nvPr>
        </p:nvSpPr>
        <p:spPr>
          <a:xfrm>
            <a:off x="3845858" y="1048872"/>
            <a:ext cx="4840941" cy="5504328"/>
          </a:xfrm>
        </p:spPr>
        <p:txBody>
          <a:bodyPr/>
          <a:lstStyle/>
          <a:p>
            <a:endParaRPr lang="en-US" dirty="0"/>
          </a:p>
          <a:p>
            <a:r>
              <a:rPr lang="en-US" dirty="0"/>
              <a:t>Expanded view (with bonds shown for clarity)</a:t>
            </a:r>
          </a:p>
          <a:p>
            <a:endParaRPr lang="en-US" dirty="0"/>
          </a:p>
          <a:p>
            <a:endParaRPr lang="en-US" dirty="0"/>
          </a:p>
          <a:p>
            <a:endParaRPr lang="en-US" dirty="0"/>
          </a:p>
          <a:p>
            <a:r>
              <a:rPr lang="en-US" dirty="0"/>
              <a:t>The unit cell, expanded to show interior ions.</a:t>
            </a:r>
          </a:p>
          <a:p>
            <a:endParaRPr lang="en-US" dirty="0"/>
          </a:p>
          <a:p>
            <a:pPr marL="0" indent="0">
              <a:buNone/>
            </a:pPr>
            <a:endParaRPr lang="en-US" dirty="0"/>
          </a:p>
          <a:p>
            <a:pPr marL="0" indent="0">
              <a:buNone/>
            </a:pPr>
            <a:r>
              <a:rPr lang="en-US" b="1" dirty="0"/>
              <a:t>Figure 12.33</a:t>
            </a:r>
          </a:p>
        </p:txBody>
      </p:sp>
    </p:spTree>
    <p:extLst>
      <p:ext uri="{BB962C8B-B14F-4D97-AF65-F5344CB8AC3E}">
        <p14:creationId xmlns:p14="http://schemas.microsoft.com/office/powerpoint/2010/main" val="303626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Fluorite Structure</a:t>
            </a:r>
            <a:endParaRPr lang="en-US" dirty="0"/>
          </a:p>
        </p:txBody>
      </p:sp>
      <p:pic>
        <p:nvPicPr>
          <p:cNvPr id="3" name="Picture 2" descr="The fluorite (CaF2) structure is common among salts with a 1/2 cation/anion ratio that have relatively large cations and small anions, such as SrF2 and BaCl2. In CaF2, the unit cell is a face-centered cubic array of Ca2+ ions with F− ions occupying all eight available hol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176" y="852264"/>
            <a:ext cx="3662317" cy="2851407"/>
          </a:xfrm>
          <a:prstGeom prst="rect">
            <a:avLst/>
          </a:prstGeom>
        </p:spPr>
      </p:pic>
      <p:pic>
        <p:nvPicPr>
          <p:cNvPr id="5" name="Picture 4" descr="The fluorite unit cell structure is shown in an expanded form without bond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142" y="3825123"/>
            <a:ext cx="3748950" cy="2756448"/>
          </a:xfrm>
          <a:prstGeom prst="rect">
            <a:avLst/>
          </a:prstGeom>
        </p:spPr>
      </p:pic>
      <p:sp>
        <p:nvSpPr>
          <p:cNvPr id="4" name="Content Placeholder 3"/>
          <p:cNvSpPr>
            <a:spLocks noGrp="1"/>
          </p:cNvSpPr>
          <p:nvPr>
            <p:ph idx="1"/>
          </p:nvPr>
        </p:nvSpPr>
        <p:spPr>
          <a:xfrm>
            <a:off x="3832412" y="990600"/>
            <a:ext cx="4854387" cy="5562600"/>
          </a:xfrm>
        </p:spPr>
        <p:txBody>
          <a:bodyPr/>
          <a:lstStyle/>
          <a:p>
            <a:endParaRPr lang="en-US" dirty="0"/>
          </a:p>
          <a:p>
            <a:r>
              <a:rPr lang="en-US" dirty="0"/>
              <a:t>Expanded view (with bonds shown for clarity)</a:t>
            </a:r>
          </a:p>
          <a:p>
            <a:endParaRPr lang="en-US" dirty="0"/>
          </a:p>
          <a:p>
            <a:endParaRPr lang="en-US" dirty="0"/>
          </a:p>
          <a:p>
            <a:endParaRPr lang="en-US" dirty="0"/>
          </a:p>
          <a:p>
            <a:endParaRPr lang="en-US" dirty="0"/>
          </a:p>
          <a:p>
            <a:r>
              <a:rPr lang="en-US" dirty="0"/>
              <a:t>The unit cell, expanded to show interior ions.</a:t>
            </a:r>
          </a:p>
          <a:p>
            <a:pPr marL="0" indent="0">
              <a:buNone/>
            </a:pPr>
            <a:endParaRPr lang="en-US" dirty="0"/>
          </a:p>
          <a:p>
            <a:pPr marL="0" indent="0">
              <a:buNone/>
            </a:pPr>
            <a:r>
              <a:rPr lang="en-US" b="1" dirty="0"/>
              <a:t>Figure 12.34</a:t>
            </a:r>
          </a:p>
        </p:txBody>
      </p:sp>
    </p:spTree>
    <p:extLst>
      <p:ext uri="{BB962C8B-B14F-4D97-AF65-F5344CB8AC3E}">
        <p14:creationId xmlns:p14="http://schemas.microsoft.com/office/powerpoint/2010/main" val="82357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Crystal Structures Of Metals</a:t>
            </a:r>
            <a:endParaRPr lang="en-US" dirty="0"/>
          </a:p>
        </p:txBody>
      </p:sp>
      <p:pic>
        <p:nvPicPr>
          <p:cNvPr id="3" name="Picture 2" descr="Copper adopts cubic closest packing.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095" y="962561"/>
            <a:ext cx="3791573" cy="2199202"/>
          </a:xfrm>
          <a:prstGeom prst="rect">
            <a:avLst/>
          </a:prstGeom>
        </p:spPr>
      </p:pic>
      <p:pic>
        <p:nvPicPr>
          <p:cNvPr id="5" name="Picture 4" descr="Magnesium adopts hexagonal closest packing.&#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586" y="3815507"/>
            <a:ext cx="3805066" cy="2122586"/>
          </a:xfrm>
          <a:prstGeom prst="rect">
            <a:avLst/>
          </a:prstGeom>
        </p:spPr>
      </p:pic>
      <p:sp>
        <p:nvSpPr>
          <p:cNvPr id="4" name="Content Placeholder 3"/>
          <p:cNvSpPr>
            <a:spLocks noGrp="1"/>
          </p:cNvSpPr>
          <p:nvPr>
            <p:ph idx="1"/>
          </p:nvPr>
        </p:nvSpPr>
        <p:spPr>
          <a:xfrm>
            <a:off x="4162144" y="990600"/>
            <a:ext cx="4524656" cy="5562600"/>
          </a:xfrm>
        </p:spPr>
        <p:txBody>
          <a:bodyPr/>
          <a:lstStyle/>
          <a:p>
            <a:endParaRPr lang="en-US" dirty="0"/>
          </a:p>
          <a:p>
            <a:r>
              <a:rPr lang="en-US" dirty="0"/>
              <a:t>Copper adopts cubic closest packing. </a:t>
            </a:r>
          </a:p>
          <a:p>
            <a:endParaRPr lang="en-US" dirty="0"/>
          </a:p>
          <a:p>
            <a:endParaRPr lang="en-US" dirty="0"/>
          </a:p>
          <a:p>
            <a:endParaRPr lang="en-US" dirty="0"/>
          </a:p>
          <a:p>
            <a:endParaRPr lang="en-US" dirty="0"/>
          </a:p>
          <a:p>
            <a:r>
              <a:rPr lang="en-US" dirty="0"/>
              <a:t>Magnesium adopts hexagonal closest packing.</a:t>
            </a:r>
          </a:p>
          <a:p>
            <a:endParaRPr lang="en-US" dirty="0"/>
          </a:p>
          <a:p>
            <a:pPr marL="0" indent="0">
              <a:buNone/>
            </a:pPr>
            <a:r>
              <a:rPr lang="en-US" b="1" dirty="0"/>
              <a:t>Figure 12.35</a:t>
            </a:r>
          </a:p>
        </p:txBody>
      </p:sp>
    </p:spTree>
    <p:extLst>
      <p:ext uri="{BB962C8B-B14F-4D97-AF65-F5344CB8AC3E}">
        <p14:creationId xmlns:p14="http://schemas.microsoft.com/office/powerpoint/2010/main" val="24637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Comparison of the Properties of Diamond and Graphite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007541151"/>
              </p:ext>
            </p:extLst>
          </p:nvPr>
        </p:nvGraphicFramePr>
        <p:xfrm>
          <a:off x="349623" y="1516344"/>
          <a:ext cx="8776792" cy="4579015"/>
        </p:xfrm>
        <a:graphic>
          <a:graphicData uri="http://schemas.openxmlformats.org/drawingml/2006/table">
            <a:tbl>
              <a:tblPr firstRow="1">
                <a:tableStyleId>{5940675A-B579-460E-94D1-54222C63F5DA}</a:tableStyleId>
              </a:tblPr>
              <a:tblGrid>
                <a:gridCol w="1938318">
                  <a:extLst>
                    <a:ext uri="{9D8B030D-6E8A-4147-A177-3AD203B41FA5}">
                      <a16:colId xmlns:a16="http://schemas.microsoft.com/office/drawing/2014/main" xmlns="" val="1451118076"/>
                    </a:ext>
                  </a:extLst>
                </a:gridCol>
                <a:gridCol w="1123474">
                  <a:extLst>
                    <a:ext uri="{9D8B030D-6E8A-4147-A177-3AD203B41FA5}">
                      <a16:colId xmlns:a16="http://schemas.microsoft.com/office/drawing/2014/main" xmlns="" val="1489983518"/>
                    </a:ext>
                  </a:extLst>
                </a:gridCol>
                <a:gridCol w="2252946">
                  <a:extLst>
                    <a:ext uri="{9D8B030D-6E8A-4147-A177-3AD203B41FA5}">
                      <a16:colId xmlns:a16="http://schemas.microsoft.com/office/drawing/2014/main" xmlns="" val="286306371"/>
                    </a:ext>
                  </a:extLst>
                </a:gridCol>
                <a:gridCol w="1263977">
                  <a:extLst>
                    <a:ext uri="{9D8B030D-6E8A-4147-A177-3AD203B41FA5}">
                      <a16:colId xmlns:a16="http://schemas.microsoft.com/office/drawing/2014/main" xmlns="" val="64047071"/>
                    </a:ext>
                  </a:extLst>
                </a:gridCol>
                <a:gridCol w="2198077">
                  <a:extLst>
                    <a:ext uri="{9D8B030D-6E8A-4147-A177-3AD203B41FA5}">
                      <a16:colId xmlns:a16="http://schemas.microsoft.com/office/drawing/2014/main" xmlns="" val="3040407309"/>
                    </a:ext>
                  </a:extLst>
                </a:gridCol>
              </a:tblGrid>
              <a:tr h="343086">
                <a:tc>
                  <a:txBody>
                    <a:bodyPr/>
                    <a:lstStyle/>
                    <a:p>
                      <a:pPr fontAlgn="base"/>
                      <a:r>
                        <a:rPr lang="en-US" sz="1500" b="1" dirty="0">
                          <a:effectLst/>
                        </a:rPr>
                        <a:t>Property</a:t>
                      </a:r>
                      <a:endParaRPr lang="en-US" sz="1500" b="1" dirty="0">
                        <a:solidFill>
                          <a:srgbClr val="FFFFFF"/>
                        </a:solidFill>
                        <a:effectLst/>
                        <a:latin typeface="inherit"/>
                      </a:endParaRPr>
                    </a:p>
                  </a:txBody>
                  <a:tcPr marL="56783" marR="56783" marT="56783" marB="56783" anchor="ctr"/>
                </a:tc>
                <a:tc>
                  <a:txBody>
                    <a:bodyPr/>
                    <a:lstStyle/>
                    <a:p>
                      <a:pPr fontAlgn="base"/>
                      <a:r>
                        <a:rPr lang="en-US" sz="1500" b="1" dirty="0">
                          <a:effectLst/>
                        </a:rPr>
                        <a:t>Graphite</a:t>
                      </a:r>
                      <a:endParaRPr lang="en-US" sz="1500" b="1" dirty="0">
                        <a:solidFill>
                          <a:srgbClr val="FFFFFF"/>
                        </a:solidFill>
                        <a:effectLst/>
                        <a:latin typeface="inherit"/>
                      </a:endParaRPr>
                    </a:p>
                  </a:txBody>
                  <a:tcPr marL="56783" marR="56783" marT="56783" marB="56783" anchor="ctr"/>
                </a:tc>
                <a:tc>
                  <a:txBody>
                    <a:bodyPr/>
                    <a:lstStyle/>
                    <a:p>
                      <a:pPr fontAlgn="base"/>
                      <a:r>
                        <a:rPr lang="en-US" sz="1500" b="1" dirty="0">
                          <a:effectLst/>
                        </a:rPr>
                        <a:t>Graphite Diagram</a:t>
                      </a:r>
                      <a:endParaRPr lang="en-US" sz="1500" b="1" dirty="0">
                        <a:solidFill>
                          <a:srgbClr val="FFFFFF"/>
                        </a:solidFill>
                        <a:effectLst/>
                        <a:latin typeface="inherit"/>
                      </a:endParaRPr>
                    </a:p>
                  </a:txBody>
                  <a:tcPr marL="56783" marR="56783" marT="56783" marB="56783" anchor="ctr"/>
                </a:tc>
                <a:tc>
                  <a:txBody>
                    <a:bodyPr/>
                    <a:lstStyle/>
                    <a:p>
                      <a:pPr fontAlgn="base"/>
                      <a:r>
                        <a:rPr lang="en-US" sz="1500" b="1" dirty="0">
                          <a:effectLst/>
                        </a:rPr>
                        <a:t>Diamond</a:t>
                      </a:r>
                      <a:endParaRPr lang="en-US" sz="1500" b="1" dirty="0">
                        <a:solidFill>
                          <a:srgbClr val="FFFFFF"/>
                        </a:solidFill>
                        <a:effectLst/>
                        <a:latin typeface="inherit"/>
                      </a:endParaRPr>
                    </a:p>
                  </a:txBody>
                  <a:tcPr marL="56783" marR="56783" marT="56783" marB="56783" anchor="ctr"/>
                </a:tc>
                <a:tc>
                  <a:txBody>
                    <a:bodyPr/>
                    <a:lstStyle/>
                    <a:p>
                      <a:pPr fontAlgn="base"/>
                      <a:r>
                        <a:rPr lang="en-US" sz="1500" b="1" dirty="0">
                          <a:effectLst/>
                        </a:rPr>
                        <a:t>Diamond Diagram</a:t>
                      </a:r>
                      <a:endParaRPr lang="en-US" sz="1500" b="1" dirty="0">
                        <a:solidFill>
                          <a:srgbClr val="FFFFFF"/>
                        </a:solidFill>
                        <a:effectLst/>
                        <a:latin typeface="inherit"/>
                      </a:endParaRPr>
                    </a:p>
                  </a:txBody>
                  <a:tcPr marL="56783" marR="56783" marT="56783" marB="56783" anchor="ctr"/>
                </a:tc>
                <a:extLst>
                  <a:ext uri="{0D108BD9-81ED-4DB2-BD59-A6C34878D82A}">
                    <a16:rowId xmlns:a16="http://schemas.microsoft.com/office/drawing/2014/main" xmlns="" val="1647135513"/>
                  </a:ext>
                </a:extLst>
              </a:tr>
              <a:tr h="572607">
                <a:tc>
                  <a:txBody>
                    <a:bodyPr/>
                    <a:lstStyle/>
                    <a:p>
                      <a:pPr fontAlgn="base"/>
                      <a:r>
                        <a:rPr lang="en-US" sz="1500" dirty="0">
                          <a:effectLst/>
                        </a:rPr>
                        <a:t>Density (g/cm</a:t>
                      </a:r>
                      <a:r>
                        <a:rPr lang="en-US" sz="1500" baseline="30000" dirty="0">
                          <a:effectLst/>
                        </a:rPr>
                        <a:t>3</a:t>
                      </a:r>
                      <a:r>
                        <a:rPr lang="en-US" sz="1500" dirty="0">
                          <a:effectLst/>
                        </a:rPr>
                        <a:t>)</a:t>
                      </a:r>
                      <a:endParaRPr lang="en-US" sz="1500" dirty="0">
                        <a:solidFill>
                          <a:srgbClr val="000000"/>
                        </a:solidFill>
                        <a:effectLst/>
                        <a:latin typeface="inherit"/>
                      </a:endParaRPr>
                    </a:p>
                  </a:txBody>
                  <a:tcPr marL="56783" marR="56783" marT="56783" marB="56783" anchor="ctr"/>
                </a:tc>
                <a:tc>
                  <a:txBody>
                    <a:bodyPr/>
                    <a:lstStyle/>
                    <a:p>
                      <a:pPr fontAlgn="base"/>
                      <a:r>
                        <a:rPr lang="en-US" sz="1500" dirty="0">
                          <a:effectLst/>
                        </a:rPr>
                        <a:t>2.27</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B w="12700" cap="flat" cmpd="sng" algn="ctr">
                      <a:noFill/>
                      <a:prstDash val="solid"/>
                      <a:round/>
                      <a:headEnd type="none" w="med" len="med"/>
                      <a:tailEnd type="none" w="med" len="med"/>
                    </a:lnB>
                  </a:tcPr>
                </a:tc>
                <a:tc>
                  <a:txBody>
                    <a:bodyPr/>
                    <a:lstStyle/>
                    <a:p>
                      <a:pPr fontAlgn="base"/>
                      <a:r>
                        <a:rPr lang="en-US" sz="1500" dirty="0">
                          <a:effectLst/>
                        </a:rPr>
                        <a:t>3.51</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B w="12700" cap="flat" cmpd="sng" algn="ctr">
                      <a:noFill/>
                      <a:prstDash val="solid"/>
                      <a:round/>
                      <a:headEnd type="none" w="med" len="med"/>
                      <a:tailEnd type="none" w="med" len="med"/>
                    </a:lnB>
                  </a:tcPr>
                </a:tc>
                <a:extLst>
                  <a:ext uri="{0D108BD9-81ED-4DB2-BD59-A6C34878D82A}">
                    <a16:rowId xmlns:a16="http://schemas.microsoft.com/office/drawing/2014/main" xmlns="" val="3421958663"/>
                  </a:ext>
                </a:extLst>
              </a:tr>
              <a:tr h="343086">
                <a:tc>
                  <a:txBody>
                    <a:bodyPr/>
                    <a:lstStyle/>
                    <a:p>
                      <a:pPr fontAlgn="base"/>
                      <a:r>
                        <a:rPr lang="en-US" sz="1500" dirty="0">
                          <a:effectLst/>
                        </a:rPr>
                        <a:t>Hardness</a:t>
                      </a:r>
                      <a:endParaRPr lang="en-US" sz="1500" dirty="0">
                        <a:solidFill>
                          <a:srgbClr val="000000"/>
                        </a:solidFill>
                        <a:effectLst/>
                        <a:latin typeface="inherit"/>
                      </a:endParaRPr>
                    </a:p>
                  </a:txBody>
                  <a:tcPr marL="56783" marR="56783" marT="56783" marB="56783" anchor="ctr"/>
                </a:tc>
                <a:tc>
                  <a:txBody>
                    <a:bodyPr/>
                    <a:lstStyle/>
                    <a:p>
                      <a:pPr fontAlgn="base"/>
                      <a:r>
                        <a:rPr lang="en-US" sz="1500" dirty="0">
                          <a:effectLst/>
                        </a:rPr>
                        <a:t>&lt;1 (very soft)</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fontAlgn="base"/>
                      <a:r>
                        <a:rPr lang="en-US" sz="1500" dirty="0">
                          <a:effectLst/>
                        </a:rPr>
                        <a:t>10 (hardest)</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43823730"/>
                  </a:ext>
                </a:extLst>
              </a:tr>
              <a:tr h="572607">
                <a:tc>
                  <a:txBody>
                    <a:bodyPr/>
                    <a:lstStyle/>
                    <a:p>
                      <a:pPr fontAlgn="base"/>
                      <a:r>
                        <a:rPr lang="en-US" sz="1500" dirty="0">
                          <a:effectLst/>
                        </a:rPr>
                        <a:t>Melting point (K)</a:t>
                      </a:r>
                      <a:endParaRPr lang="en-US" sz="1500" dirty="0">
                        <a:solidFill>
                          <a:srgbClr val="000000"/>
                        </a:solidFill>
                        <a:effectLst/>
                        <a:latin typeface="inherit"/>
                      </a:endParaRPr>
                    </a:p>
                  </a:txBody>
                  <a:tcPr marL="56783" marR="56783" marT="56783" marB="56783" anchor="ctr"/>
                </a:tc>
                <a:tc>
                  <a:txBody>
                    <a:bodyPr/>
                    <a:lstStyle/>
                    <a:p>
                      <a:pPr fontAlgn="base"/>
                      <a:r>
                        <a:rPr lang="en-US" sz="1500" dirty="0">
                          <a:effectLst/>
                        </a:rPr>
                        <a:t>4100</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fontAlgn="base"/>
                      <a:r>
                        <a:rPr lang="en-US" sz="1500" dirty="0">
                          <a:effectLst/>
                        </a:rPr>
                        <a:t>4100</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977306352"/>
                  </a:ext>
                </a:extLst>
              </a:tr>
              <a:tr h="572607">
                <a:tc>
                  <a:txBody>
                    <a:bodyPr/>
                    <a:lstStyle/>
                    <a:p>
                      <a:pPr fontAlgn="base"/>
                      <a:r>
                        <a:rPr lang="en-US" sz="1500" dirty="0">
                          <a:effectLst/>
                        </a:rPr>
                        <a:t>Color</a:t>
                      </a:r>
                      <a:endParaRPr lang="en-US" sz="1500" dirty="0">
                        <a:solidFill>
                          <a:srgbClr val="000000"/>
                        </a:solidFill>
                        <a:effectLst/>
                        <a:latin typeface="inherit"/>
                      </a:endParaRPr>
                    </a:p>
                  </a:txBody>
                  <a:tcPr marL="56783" marR="56783" marT="56783" marB="56783" anchor="ctr"/>
                </a:tc>
                <a:tc>
                  <a:txBody>
                    <a:bodyPr/>
                    <a:lstStyle/>
                    <a:p>
                      <a:pPr fontAlgn="base"/>
                      <a:r>
                        <a:rPr lang="en-US" sz="1500" dirty="0">
                          <a:effectLst/>
                        </a:rPr>
                        <a:t>Shiny black</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fontAlgn="base"/>
                      <a:r>
                        <a:rPr lang="en-US" sz="1500" dirty="0">
                          <a:effectLst/>
                        </a:rPr>
                        <a:t>Colorless transparent</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3909938193"/>
                  </a:ext>
                </a:extLst>
              </a:tr>
              <a:tr h="572607">
                <a:tc>
                  <a:txBody>
                    <a:bodyPr/>
                    <a:lstStyle/>
                    <a:p>
                      <a:pPr fontAlgn="base"/>
                      <a:r>
                        <a:rPr lang="en-US" sz="1500" dirty="0">
                          <a:effectLst/>
                        </a:rPr>
                        <a:t>Electrical conductivity</a:t>
                      </a:r>
                      <a:endParaRPr lang="en-US" sz="1500" dirty="0">
                        <a:solidFill>
                          <a:srgbClr val="000000"/>
                        </a:solidFill>
                        <a:effectLst/>
                        <a:latin typeface="inherit"/>
                      </a:endParaRPr>
                    </a:p>
                  </a:txBody>
                  <a:tcPr marL="56783" marR="56783" marT="56783" marB="56783" anchor="ctr"/>
                </a:tc>
                <a:tc>
                  <a:txBody>
                    <a:bodyPr/>
                    <a:lstStyle/>
                    <a:p>
                      <a:pPr fontAlgn="base"/>
                      <a:r>
                        <a:rPr lang="en-US" sz="1500" dirty="0">
                          <a:effectLst/>
                        </a:rPr>
                        <a:t>High (along sheet)</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fontAlgn="base"/>
                      <a:r>
                        <a:rPr lang="en-US" sz="1500" dirty="0">
                          <a:effectLst/>
                        </a:rPr>
                        <a:t>None</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431964176"/>
                  </a:ext>
                </a:extLst>
              </a:tr>
              <a:tr h="802128">
                <a:tc>
                  <a:txBody>
                    <a:bodyPr/>
                    <a:lstStyle/>
                    <a:p>
                      <a:pPr fontAlgn="base"/>
                      <a:r>
                        <a:rPr lang="en-US" sz="1500" dirty="0">
                          <a:effectLst/>
                        </a:rPr>
                        <a:t>​​ for combustion (kJ/mol)</a:t>
                      </a:r>
                      <a:endParaRPr lang="en-US" sz="1500" dirty="0">
                        <a:solidFill>
                          <a:srgbClr val="000000"/>
                        </a:solidFill>
                        <a:effectLst/>
                        <a:latin typeface="inherit"/>
                      </a:endParaRPr>
                    </a:p>
                  </a:txBody>
                  <a:tcPr marL="56783" marR="56783" marT="56783" marB="56783" anchor="ctr"/>
                </a:tc>
                <a:tc>
                  <a:txBody>
                    <a:bodyPr/>
                    <a:lstStyle/>
                    <a:p>
                      <a:pPr fontAlgn="base"/>
                      <a:r>
                        <a:rPr lang="en-US" sz="1500" dirty="0">
                          <a:effectLst/>
                        </a:rPr>
                        <a:t>−393.5</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fontAlgn="base"/>
                      <a:r>
                        <a:rPr lang="en-US" sz="1500" dirty="0">
                          <a:effectLst/>
                        </a:rPr>
                        <a:t>−395.4</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2306145524"/>
                  </a:ext>
                </a:extLst>
              </a:tr>
              <a:tr h="572607">
                <a:tc>
                  <a:txBody>
                    <a:bodyPr/>
                    <a:lstStyle/>
                    <a:p>
                      <a:pPr fontAlgn="base"/>
                      <a:r>
                        <a:rPr lang="en-US" sz="1500" dirty="0">
                          <a:effectLst/>
                        </a:rPr>
                        <a:t>​​ (kJ/mol)</a:t>
                      </a:r>
                      <a:endParaRPr lang="en-US" sz="1500" dirty="0">
                        <a:solidFill>
                          <a:srgbClr val="000000"/>
                        </a:solidFill>
                        <a:effectLst/>
                        <a:latin typeface="inherit"/>
                      </a:endParaRPr>
                    </a:p>
                  </a:txBody>
                  <a:tcPr marL="56783" marR="56783" marT="56783" marB="56783" anchor="ctr"/>
                </a:tc>
                <a:tc>
                  <a:txBody>
                    <a:bodyPr/>
                    <a:lstStyle/>
                    <a:p>
                      <a:pPr fontAlgn="base"/>
                      <a:r>
                        <a:rPr lang="en-US" sz="1500" dirty="0">
                          <a:effectLst/>
                        </a:rPr>
                        <a:t>0 (standard state)</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T w="12700" cap="flat" cmpd="sng" algn="ctr">
                      <a:noFill/>
                      <a:prstDash val="solid"/>
                      <a:round/>
                      <a:headEnd type="none" w="med" len="med"/>
                      <a:tailEnd type="none" w="med" len="med"/>
                    </a:lnT>
                  </a:tcPr>
                </a:tc>
                <a:tc>
                  <a:txBody>
                    <a:bodyPr/>
                    <a:lstStyle/>
                    <a:p>
                      <a:pPr fontAlgn="base"/>
                      <a:r>
                        <a:rPr lang="en-US" sz="1500" dirty="0">
                          <a:effectLst/>
                        </a:rPr>
                        <a:t>1.90</a:t>
                      </a:r>
                      <a:endParaRPr lang="en-US" sz="1500" dirty="0">
                        <a:solidFill>
                          <a:srgbClr val="000000"/>
                        </a:solidFill>
                        <a:effectLst/>
                        <a:latin typeface="inherit"/>
                      </a:endParaRPr>
                    </a:p>
                  </a:txBody>
                  <a:tcPr marL="56783" marR="56783" marT="56783" marB="56783" anchor="ctr"/>
                </a:tc>
                <a:tc>
                  <a:txBody>
                    <a:bodyPr/>
                    <a:lstStyle/>
                    <a:p>
                      <a:pPr fontAlgn="base"/>
                      <a:endParaRPr lang="en-US" sz="1500" dirty="0">
                        <a:solidFill>
                          <a:srgbClr val="000000"/>
                        </a:solidFill>
                        <a:effectLst/>
                        <a:latin typeface="inherit"/>
                      </a:endParaRPr>
                    </a:p>
                  </a:txBody>
                  <a:tcPr marL="56783" marR="56783" marT="56783" marB="56783" anchor="ctr">
                    <a:lnT w="12700" cap="flat" cmpd="sng" algn="ctr">
                      <a:noFill/>
                      <a:prstDash val="solid"/>
                      <a:round/>
                      <a:headEnd type="none" w="med" len="med"/>
                      <a:tailEnd type="none" w="med" len="med"/>
                    </a:lnT>
                  </a:tcPr>
                </a:tc>
                <a:extLst>
                  <a:ext uri="{0D108BD9-81ED-4DB2-BD59-A6C34878D82A}">
                    <a16:rowId xmlns:a16="http://schemas.microsoft.com/office/drawing/2014/main" xmlns="" val="931461803"/>
                  </a:ext>
                </a:extLst>
              </a:tr>
            </a:tbl>
          </a:graphicData>
        </a:graphic>
      </p:graphicFrame>
      <p:pic>
        <p:nvPicPr>
          <p:cNvPr id="8" name="Picture 7" descr="Graphite occurs as stacked flat sheets of hexagonal carbon rings with a strong σ-bond framework and delocalized π bonds, reminiscent of benzene; the arrangement looks like chicken wire or honeycomb.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7047" y="2905738"/>
            <a:ext cx="2009906" cy="1809750"/>
          </a:xfrm>
          <a:prstGeom prst="rect">
            <a:avLst/>
          </a:prstGeom>
        </p:spPr>
      </p:pic>
      <p:pic>
        <p:nvPicPr>
          <p:cNvPr id="9" name="Picture 8" descr="Diamond adopts a face-centered cubic unit cell, with each C tetrahedrally bonded to four others in an endless array.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8804" y="2909611"/>
            <a:ext cx="1990725" cy="1792478"/>
          </a:xfrm>
          <a:prstGeom prst="rect">
            <a:avLst/>
          </a:prstGeom>
        </p:spPr>
      </p:pic>
      <p:sp>
        <p:nvSpPr>
          <p:cNvPr id="4" name="Content Placeholder 3"/>
          <p:cNvSpPr>
            <a:spLocks noGrp="1"/>
          </p:cNvSpPr>
          <p:nvPr>
            <p:ph idx="1"/>
          </p:nvPr>
        </p:nvSpPr>
        <p:spPr>
          <a:xfrm>
            <a:off x="457200" y="6131858"/>
            <a:ext cx="8229600" cy="421341"/>
          </a:xfrm>
        </p:spPr>
        <p:txBody>
          <a:bodyPr/>
          <a:lstStyle/>
          <a:p>
            <a:pPr marL="0" indent="0">
              <a:buNone/>
            </a:pPr>
            <a:r>
              <a:rPr lang="en-US" dirty="0"/>
              <a:t> </a:t>
            </a:r>
          </a:p>
        </p:txBody>
      </p:sp>
    </p:spTree>
    <p:extLst>
      <p:ext uri="{BB962C8B-B14F-4D97-AF65-F5344CB8AC3E}">
        <p14:creationId xmlns:p14="http://schemas.microsoft.com/office/powerpoint/2010/main" val="428465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Crystalline and Amorphous Silicon Dioxide</a:t>
            </a:r>
            <a:endParaRPr lang="en-US" dirty="0"/>
          </a:p>
        </p:txBody>
      </p:sp>
      <p:pic>
        <p:nvPicPr>
          <p:cNvPr id="3" name="Picture 2" descr="The structure of Cristobalite is shown. Cristobalite is a crystalline form of silica (SiO2) which exibits cubic closest packing.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47" y="1022404"/>
            <a:ext cx="3486694" cy="2612917"/>
          </a:xfrm>
          <a:prstGeom prst="rect">
            <a:avLst/>
          </a:prstGeom>
        </p:spPr>
      </p:pic>
      <p:pic>
        <p:nvPicPr>
          <p:cNvPr id="5" name="Picture 4" descr="The process that forms quartz glass is typical of many amorphous solids. Crystalline quartz (SiO2), which adopts cubic closest packing, is melted and the viscous liquid is cooled rapidly to prevent it from recrystallizing. The chains of Si and O atoms cannot orient themselves quickly enough, so they solidify in a distorted jumble containing gaps and misaligned rows. The absence of regularity confers some properties of a liquid; in fact, glasses are sometimes referred to as supercooled liquid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724" y="3791963"/>
            <a:ext cx="3361264" cy="2518922"/>
          </a:xfrm>
          <a:prstGeom prst="rect">
            <a:avLst/>
          </a:prstGeom>
        </p:spPr>
      </p:pic>
      <p:sp>
        <p:nvSpPr>
          <p:cNvPr id="4" name="Content Placeholder 3"/>
          <p:cNvSpPr>
            <a:spLocks noGrp="1"/>
          </p:cNvSpPr>
          <p:nvPr>
            <p:ph idx="1"/>
          </p:nvPr>
        </p:nvSpPr>
        <p:spPr>
          <a:xfrm>
            <a:off x="3442446" y="990600"/>
            <a:ext cx="5244353" cy="5562600"/>
          </a:xfrm>
        </p:spPr>
        <p:txBody>
          <a:bodyPr/>
          <a:lstStyle/>
          <a:p>
            <a:endParaRPr lang="en-US" dirty="0"/>
          </a:p>
          <a:p>
            <a:endParaRPr lang="en-US" dirty="0"/>
          </a:p>
          <a:p>
            <a:r>
              <a:rPr lang="en-US" dirty="0"/>
              <a:t>Cristobalite, a crystalline form of silica (SiO</a:t>
            </a:r>
            <a:r>
              <a:rPr lang="en-US" baseline="-25000" dirty="0"/>
              <a:t>2</a:t>
            </a:r>
            <a:r>
              <a:rPr lang="en-US" dirty="0"/>
              <a:t>), shows cubic closest packing.</a:t>
            </a:r>
          </a:p>
          <a:p>
            <a:endParaRPr lang="en-US" dirty="0"/>
          </a:p>
          <a:p>
            <a:endParaRPr lang="en-US" dirty="0"/>
          </a:p>
          <a:p>
            <a:endParaRPr lang="en-US" dirty="0"/>
          </a:p>
          <a:p>
            <a:r>
              <a:rPr lang="en-US" dirty="0"/>
              <a:t>Quartz glass is amorphous with a generally disordered structure.</a:t>
            </a:r>
          </a:p>
          <a:p>
            <a:pPr marL="0" indent="0">
              <a:buNone/>
            </a:pPr>
            <a:endParaRPr lang="en-US" dirty="0"/>
          </a:p>
          <a:p>
            <a:pPr marL="0" indent="0">
              <a:buNone/>
            </a:pPr>
            <a:r>
              <a:rPr lang="en-US" b="1" dirty="0"/>
              <a:t>Figure 12.36</a:t>
            </a:r>
          </a:p>
        </p:txBody>
      </p:sp>
    </p:spTree>
    <p:extLst>
      <p:ext uri="{BB962C8B-B14F-4D97-AF65-F5344CB8AC3E}">
        <p14:creationId xmlns:p14="http://schemas.microsoft.com/office/powerpoint/2010/main" val="299577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b="1" dirty="0"/>
              <a:t>The Band Of Molecular Orbitals In Lithium Metal</a:t>
            </a:r>
            <a:endParaRPr lang="en-US" sz="3200" dirty="0"/>
          </a:p>
        </p:txBody>
      </p:sp>
      <p:sp>
        <p:nvSpPr>
          <p:cNvPr id="4" name="Content Placeholder 3"/>
          <p:cNvSpPr>
            <a:spLocks noGrp="1"/>
          </p:cNvSpPr>
          <p:nvPr>
            <p:ph idx="1"/>
          </p:nvPr>
        </p:nvSpPr>
        <p:spPr>
          <a:xfrm>
            <a:off x="457200" y="6051176"/>
            <a:ext cx="8229600" cy="502024"/>
          </a:xfrm>
        </p:spPr>
        <p:txBody>
          <a:bodyPr/>
          <a:lstStyle/>
          <a:p>
            <a:pPr marL="0" indent="0">
              <a:buNone/>
            </a:pPr>
            <a:r>
              <a:rPr lang="en-US" b="1" dirty="0"/>
              <a:t>Figure 12.37</a:t>
            </a:r>
          </a:p>
        </p:txBody>
      </p:sp>
      <p:pic>
        <p:nvPicPr>
          <p:cNvPr id="5" name="Picture 5" descr="The formation of MOs in lithium is diagrammed. To form Li2, four valence orbitals (one 2s and three 2p) of each Li atom combine to form eight MOs, four bonding and four antibonding. "/>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531835" y="990196"/>
            <a:ext cx="6080329" cy="506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001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Electrical Conductivity In A Conductor, Semiconductor, And Insulator</a:t>
            </a:r>
            <a:endParaRPr lang="en-US" dirty="0"/>
          </a:p>
        </p:txBody>
      </p:sp>
      <p:sp>
        <p:nvSpPr>
          <p:cNvPr id="4" name="Content Placeholder 3"/>
          <p:cNvSpPr>
            <a:spLocks noGrp="1"/>
          </p:cNvSpPr>
          <p:nvPr>
            <p:ph idx="1"/>
          </p:nvPr>
        </p:nvSpPr>
        <p:spPr>
          <a:xfrm>
            <a:off x="457200" y="1546412"/>
            <a:ext cx="8229600" cy="5006787"/>
          </a:xfrm>
        </p:spPr>
        <p:txBody>
          <a:bodyPr/>
          <a:lstStyle/>
          <a:p>
            <a:r>
              <a:rPr lang="en-US" altLang="en-US" dirty="0"/>
              <a:t>The conducting properties of a substance are determined by the energy gap between the valence and conduction bands of MOs.</a:t>
            </a:r>
          </a:p>
          <a:p>
            <a:endParaRPr lang="en-US" dirty="0"/>
          </a:p>
          <a:p>
            <a:endParaRPr lang="en-US" dirty="0"/>
          </a:p>
          <a:p>
            <a:endParaRPr lang="en-US" dirty="0"/>
          </a:p>
          <a:p>
            <a:endParaRPr lang="en-US" dirty="0"/>
          </a:p>
          <a:p>
            <a:endParaRPr lang="en-US" dirty="0"/>
          </a:p>
          <a:p>
            <a:endParaRPr lang="en-US" dirty="0"/>
          </a:p>
          <a:p>
            <a:pPr marL="0" indent="0">
              <a:buNone/>
            </a:pPr>
            <a:r>
              <a:rPr lang="en-US" b="1" dirty="0"/>
              <a:t>Figure 12.38</a:t>
            </a:r>
          </a:p>
        </p:txBody>
      </p:sp>
      <p:pic>
        <p:nvPicPr>
          <p:cNvPr id="3" name="Picture 2" descr="Like metal atoms, large numbers of nonmetal and metalloid atoms can form bands of MOs. Band theory explains differences in electrical conductivity and the effect of temperature among these three classes of substances in terms of the presence of an energy gap between their valence and conduction bands. The valence and conduction bands of a conductor have no energy gap between them. In a semiconductor, a small energy gap exists between the valence and conduction bands. In an insulator, a large energy gap exists between the band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073" y="2887622"/>
            <a:ext cx="6503853" cy="2675871"/>
          </a:xfrm>
          <a:prstGeom prst="rect">
            <a:avLst/>
          </a:prstGeom>
        </p:spPr>
      </p:pic>
    </p:spTree>
    <p:extLst>
      <p:ext uri="{BB962C8B-B14F-4D97-AF65-F5344CB8AC3E}">
        <p14:creationId xmlns:p14="http://schemas.microsoft.com/office/powerpoint/2010/main" val="371041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Heats Of Vaporization And Fusion For Several Common Substances</a:t>
            </a:r>
            <a:endParaRPr lang="en-US" dirty="0"/>
          </a:p>
        </p:txBody>
      </p:sp>
      <p:pic>
        <p:nvPicPr>
          <p:cNvPr id="3" name="Picture 2" descr="For a pure substance, each phase change is accompanied by a standard enthalpy change, given in units of kilojoules per mole (measured at 1 atm and the temperature of the change). For vaporization, it is the heat (or enthalpy) of vaporization, and for fusion (melting), it is the heat (or enthalpy) of fusion. It takes less energy to reduce the intermolecular forces enough for the molecules to move out of their fixed positions (melt a solid) than to separate them completely (vaporize a liqui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218" y="1922219"/>
            <a:ext cx="6315562" cy="3521561"/>
          </a:xfrm>
          <a:prstGeom prst="rect">
            <a:avLst/>
          </a:prstGeom>
        </p:spPr>
      </p:pic>
      <p:sp>
        <p:nvSpPr>
          <p:cNvPr id="4" name="Content Placeholder 3"/>
          <p:cNvSpPr>
            <a:spLocks noGrp="1"/>
          </p:cNvSpPr>
          <p:nvPr>
            <p:ph idx="1"/>
          </p:nvPr>
        </p:nvSpPr>
        <p:spPr>
          <a:xfrm>
            <a:off x="457200" y="6143624"/>
            <a:ext cx="8229600" cy="409575"/>
          </a:xfrm>
        </p:spPr>
        <p:txBody>
          <a:bodyPr/>
          <a:lstStyle/>
          <a:p>
            <a:r>
              <a:rPr lang="en-US" b="1" dirty="0">
                <a:latin typeface="Arial" pitchFamily="34" charset="0"/>
                <a:cs typeface="Arial" pitchFamily="34" charset="0"/>
              </a:rPr>
              <a:t>Neutral</a:t>
            </a:r>
          </a:p>
        </p:txBody>
      </p:sp>
    </p:spTree>
    <p:extLst>
      <p:ext uri="{BB962C8B-B14F-4D97-AF65-F5344CB8AC3E}">
        <p14:creationId xmlns:p14="http://schemas.microsoft.com/office/powerpoint/2010/main" val="55555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hen Si is doped with gallium [or another Group 3A(13) element], Ga atoms occupy some sites. Since Ga has one fewer valence electron than Si, some of the orbitals in the valence band are empty, which creates a positive site. Si electrons can migrate to these empty orbitals, thereby increasing conductivity. Such doping creates a p-type semiconductor, so called because the empty orbitals act as positive hol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589" y="4884172"/>
            <a:ext cx="1981729" cy="1723365"/>
          </a:xfrm>
          <a:prstGeom prst="rect">
            <a:avLst/>
          </a:prstGeom>
        </p:spPr>
      </p:pic>
      <p:sp>
        <p:nvSpPr>
          <p:cNvPr id="2" name="Title 1"/>
          <p:cNvSpPr>
            <a:spLocks noGrp="1"/>
          </p:cNvSpPr>
          <p:nvPr>
            <p:ph type="title"/>
          </p:nvPr>
        </p:nvSpPr>
        <p:spPr/>
        <p:txBody>
          <a:bodyPr/>
          <a:lstStyle/>
          <a:p>
            <a:r>
              <a:rPr lang="en-US" b="1" dirty="0"/>
              <a:t>Crystal Structures And Band Representations Of Doped Semiconductors</a:t>
            </a:r>
            <a:endParaRPr lang="en-US" dirty="0"/>
          </a:p>
        </p:txBody>
      </p:sp>
      <p:sp>
        <p:nvSpPr>
          <p:cNvPr id="4" name="Content Placeholder 3"/>
          <p:cNvSpPr>
            <a:spLocks noGrp="1"/>
          </p:cNvSpPr>
          <p:nvPr>
            <p:ph idx="1"/>
          </p:nvPr>
        </p:nvSpPr>
        <p:spPr>
          <a:xfrm>
            <a:off x="430306" y="1640541"/>
            <a:ext cx="6575611" cy="4845424"/>
          </a:xfrm>
        </p:spPr>
        <p:txBody>
          <a:bodyPr/>
          <a:lstStyle/>
          <a:p>
            <a:r>
              <a:rPr lang="en-US" altLang="en-US" dirty="0"/>
              <a:t>Pure silicon has an energy gap between its valence and conduction bands. Its conductivity is low at room temperature.</a:t>
            </a:r>
          </a:p>
          <a:p>
            <a:r>
              <a:rPr lang="en-US" altLang="en-US" dirty="0"/>
              <a:t>Doping silicon with phosphorus adds additional valence e</a:t>
            </a:r>
            <a:r>
              <a:rPr lang="en-US" altLang="en-US" baseline="30000" dirty="0"/>
              <a:t>-</a:t>
            </a:r>
            <a:r>
              <a:rPr lang="en-US" altLang="en-US" dirty="0"/>
              <a:t>. These enter the conductance band, bridging the energy gap and increasing conductivity.</a:t>
            </a:r>
          </a:p>
          <a:p>
            <a:r>
              <a:rPr lang="en-US" altLang="en-US" dirty="0"/>
              <a:t>Doping silicon with gallium removes electrons from the valence band and introduces positive ions. Si electrons can migrate to the empty orbitals, increasing conductivity.</a:t>
            </a:r>
            <a:endParaRPr lang="en-US" dirty="0"/>
          </a:p>
          <a:p>
            <a:pPr marL="0" indent="0">
              <a:buNone/>
            </a:pPr>
            <a:r>
              <a:rPr lang="en-US" b="1" dirty="0"/>
              <a:t>Figure 12.39</a:t>
            </a:r>
          </a:p>
        </p:txBody>
      </p:sp>
      <p:pic>
        <p:nvPicPr>
          <p:cNvPr id="5" name="Picture 4" descr="Pure silicon conducts poorly at room temperature because an energy gap separates its filled valence band from its conduction band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5126" y="1328513"/>
            <a:ext cx="1878072" cy="1674817"/>
          </a:xfrm>
          <a:prstGeom prst="rect">
            <a:avLst/>
          </a:prstGeom>
        </p:spPr>
      </p:pic>
      <p:pic>
        <p:nvPicPr>
          <p:cNvPr id="7" name="Picture 6" descr="When Si is doped with phosphorus [or another Group 5A(15) element], P atoms occupy some of the lattice sites. Since P has one more valence electron than Si, this additional electron must enter an empty orbital in the conduction band, thus bridging the energy gap and increasing conductivity. Such doping creates an n-type semiconductor, so called because extra negative charges (electrons) are presen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6890" y="3083498"/>
            <a:ext cx="1850656" cy="1650369"/>
          </a:xfrm>
          <a:prstGeom prst="rect">
            <a:avLst/>
          </a:prstGeom>
        </p:spPr>
      </p:pic>
    </p:spTree>
    <p:extLst>
      <p:ext uri="{BB962C8B-B14F-4D97-AF65-F5344CB8AC3E}">
        <p14:creationId xmlns:p14="http://schemas.microsoft.com/office/powerpoint/2010/main" val="107193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p-n Junction</a:t>
            </a:r>
            <a:endParaRPr lang="en-US" dirty="0"/>
          </a:p>
        </p:txBody>
      </p:sp>
      <p:sp>
        <p:nvSpPr>
          <p:cNvPr id="4" name="Content Placeholder 3"/>
          <p:cNvSpPr>
            <a:spLocks noGrp="1"/>
          </p:cNvSpPr>
          <p:nvPr>
            <p:ph idx="1"/>
          </p:nvPr>
        </p:nvSpPr>
        <p:spPr/>
        <p:txBody>
          <a:bodyPr/>
          <a:lstStyle/>
          <a:p>
            <a:r>
              <a:rPr lang="en-US" altLang="en-US" dirty="0"/>
              <a:t>Placing a p-type semiconductor adjacent to an n-type creates a p-n junction. Electrons flow freely in the n-to-p direction.</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b="1" dirty="0"/>
              <a:t>Figure 12.40</a:t>
            </a:r>
          </a:p>
        </p:txBody>
      </p:sp>
      <p:pic>
        <p:nvPicPr>
          <p:cNvPr id="3" name="Picture 2" descr="In contact with each other, an n-type and a p-type semiconductor form a p-n junction. When the negative terminal of a battery is connected to the n-type portion and the positive terminal to the p-type portion, electrons flow freely in the n-to-p direction, which has the simultaneous effect of moving holes in the p-to-n direction. No current flows if the terminals are revers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622" y="2346635"/>
            <a:ext cx="6594755" cy="2164730"/>
          </a:xfrm>
          <a:prstGeom prst="rect">
            <a:avLst/>
          </a:prstGeom>
        </p:spPr>
      </p:pic>
    </p:spTree>
    <p:extLst>
      <p:ext uri="{BB962C8B-B14F-4D97-AF65-F5344CB8AC3E}">
        <p14:creationId xmlns:p14="http://schemas.microsoft.com/office/powerpoint/2010/main" val="374699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Structures Of Two Typical Molecules That Form Liquid Crystal Phases</a:t>
            </a:r>
            <a:br>
              <a:rPr lang="en-US" altLang="en-US" b="1" dirty="0"/>
            </a:br>
            <a:endParaRPr lang="en-US" dirty="0"/>
          </a:p>
        </p:txBody>
      </p:sp>
      <p:pic>
        <p:nvPicPr>
          <p:cNvPr id="3" name="Picture 2" descr="Liquid crystal phases consist of individual molecules with two characteristics: (1) a long, cylindrical shape and (2) a structure that fosters intermolecular attractions but inhibits perfect crystalline packing. Molecules that form liquid crystal phases have rodlike shapes and certain groups, such as flat, benzene-like ring systems, that keep the molecules extended.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7372" y="1526012"/>
            <a:ext cx="5211277" cy="4963700"/>
          </a:xfrm>
          <a:prstGeom prst="rect">
            <a:avLst/>
          </a:prstGeom>
        </p:spPr>
      </p:pic>
      <p:sp>
        <p:nvSpPr>
          <p:cNvPr id="4" name="Content Placeholder 3"/>
          <p:cNvSpPr>
            <a:spLocks noGrp="1"/>
          </p:cNvSpPr>
          <p:nvPr>
            <p:ph idx="1"/>
          </p:nvPr>
        </p:nvSpPr>
        <p:spPr>
          <a:xfrm>
            <a:off x="457200" y="6118412"/>
            <a:ext cx="8229600" cy="434788"/>
          </a:xfrm>
        </p:spPr>
        <p:txBody>
          <a:bodyPr/>
          <a:lstStyle/>
          <a:p>
            <a:pPr marL="0" indent="0">
              <a:buNone/>
            </a:pPr>
            <a:r>
              <a:rPr lang="en-US" b="1" dirty="0"/>
              <a:t>Figure 12.41</a:t>
            </a:r>
          </a:p>
        </p:txBody>
      </p:sp>
    </p:spTree>
    <p:extLst>
      <p:ext uri="{BB962C8B-B14F-4D97-AF65-F5344CB8AC3E}">
        <p14:creationId xmlns:p14="http://schemas.microsoft.com/office/powerpoint/2010/main" val="211366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The Three Common Types of Ordering in Liquid Crystal Phases</a:t>
            </a:r>
            <a:br>
              <a:rPr lang="en-US" altLang="en-US" b="1" dirty="0"/>
            </a:br>
            <a:endParaRPr lang="en-US" dirty="0"/>
          </a:p>
        </p:txBody>
      </p:sp>
      <p:sp>
        <p:nvSpPr>
          <p:cNvPr id="4" name="Content Placeholder 3"/>
          <p:cNvSpPr>
            <a:spLocks noGrp="1"/>
          </p:cNvSpPr>
          <p:nvPr>
            <p:ph idx="1"/>
          </p:nvPr>
        </p:nvSpPr>
        <p:spPr>
          <a:xfrm>
            <a:off x="457200" y="6104964"/>
            <a:ext cx="8229600" cy="448235"/>
          </a:xfrm>
        </p:spPr>
        <p:txBody>
          <a:bodyPr/>
          <a:lstStyle/>
          <a:p>
            <a:pPr marL="0" indent="0">
              <a:buNone/>
            </a:pPr>
            <a:r>
              <a:rPr lang="en-US" b="1" dirty="0"/>
              <a:t>Figure 12.42</a:t>
            </a:r>
          </a:p>
          <a:p>
            <a:pPr marL="0" indent="0">
              <a:buNone/>
            </a:pPr>
            <a:endParaRPr lang="en-US" dirty="0"/>
          </a:p>
        </p:txBody>
      </p:sp>
      <p:pic>
        <p:nvPicPr>
          <p:cNvPr id="5" name="Picture 4" descr="Molecules that form liquid crystal phases can exhibit various types of order. Three common types are nematic, cholesteric, and smectic. In a nematic phase, the molecules lie in the same direction but their ends are not aligned. n a cholesteric phase, which is somewhat more ordered, the molecules lie in layers that each exhibit nematic-type ordering. Rather than lying in parallel fashion, however, each layer is rotated by a fixed angle with respect to the next layer to give a helical (corkscrew) arrangement. In a smectic phase, which is the most ordered, the molecules lie parallel to each other, with their ends aligned, in layers that are stacked directly over each other. The long molecular axis has a well-defined angle with respect to the plane of the layer.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62" y="2088455"/>
            <a:ext cx="8781815" cy="3244182"/>
          </a:xfrm>
          <a:prstGeom prst="rect">
            <a:avLst/>
          </a:prstGeom>
        </p:spPr>
      </p:pic>
    </p:spTree>
    <p:extLst>
      <p:ext uri="{BB962C8B-B14F-4D97-AF65-F5344CB8AC3E}">
        <p14:creationId xmlns:p14="http://schemas.microsoft.com/office/powerpoint/2010/main" val="360807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500" b="1" dirty="0"/>
              <a:t>Liquid Crystal-type Phases In Biological Systems</a:t>
            </a:r>
            <a:endParaRPr lang="en-US" sz="3500" dirty="0"/>
          </a:p>
        </p:txBody>
      </p:sp>
      <p:pic>
        <p:nvPicPr>
          <p:cNvPr id="5" name="Picture 4" descr="Liquid crystal–type phases appear in many biological systems. Nematic arrays of tobacco mosaic virus particles within the fluid of a tobacco leaf are show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330" y="1181876"/>
            <a:ext cx="3615080" cy="2208248"/>
          </a:xfrm>
          <a:prstGeom prst="rect">
            <a:avLst/>
          </a:prstGeom>
        </p:spPr>
      </p:pic>
      <p:pic>
        <p:nvPicPr>
          <p:cNvPr id="7" name="Picture 6" descr="The smectic-like arrangement of actin and myosin protein filaments in voluntary muscle cells is show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11" y="3793098"/>
            <a:ext cx="3645716" cy="2226962"/>
          </a:xfrm>
          <a:prstGeom prst="rect">
            <a:avLst/>
          </a:prstGeom>
        </p:spPr>
      </p:pic>
      <p:sp>
        <p:nvSpPr>
          <p:cNvPr id="4" name="Content Placeholder 3" descr="The smectic-like arrangement of actin and myosin protein filaments in voluntary muscle cells are shown.&#10;"/>
          <p:cNvSpPr>
            <a:spLocks noGrp="1"/>
          </p:cNvSpPr>
          <p:nvPr>
            <p:ph idx="1"/>
          </p:nvPr>
        </p:nvSpPr>
        <p:spPr>
          <a:xfrm>
            <a:off x="4034117" y="990600"/>
            <a:ext cx="4961965" cy="5562600"/>
          </a:xfrm>
        </p:spPr>
        <p:txBody>
          <a:bodyPr/>
          <a:lstStyle/>
          <a:p>
            <a:endParaRPr lang="en-US" dirty="0"/>
          </a:p>
          <a:p>
            <a:r>
              <a:rPr lang="en-US" altLang="en-US" dirty="0"/>
              <a:t>Nematic arrays of tobacco mosaic virus particles within the fluid of a tobacco leaf.</a:t>
            </a:r>
          </a:p>
          <a:p>
            <a:endParaRPr lang="en-US" altLang="en-US" dirty="0"/>
          </a:p>
          <a:p>
            <a:endParaRPr lang="en-US" altLang="en-US" dirty="0"/>
          </a:p>
          <a:p>
            <a:endParaRPr lang="en-US" altLang="en-US" dirty="0"/>
          </a:p>
          <a:p>
            <a:r>
              <a:rPr lang="en-US" altLang="en-US" dirty="0"/>
              <a:t>The smectic-like arrangement of actin and myosin protein filaments in voluntary muscle cells.</a:t>
            </a:r>
            <a:endParaRPr lang="en-US" altLang="en-US" b="1" dirty="0"/>
          </a:p>
          <a:p>
            <a:pPr marL="0" indent="0">
              <a:buNone/>
            </a:pPr>
            <a:endParaRPr lang="en-US" altLang="en-US" dirty="0"/>
          </a:p>
          <a:p>
            <a:pPr marL="0" indent="0">
              <a:buNone/>
            </a:pPr>
            <a:r>
              <a:rPr lang="en-US" altLang="en-US" b="1" dirty="0"/>
              <a:t>Figure 12.43</a:t>
            </a:r>
          </a:p>
          <a:p>
            <a:endParaRPr lang="en-US" dirty="0"/>
          </a:p>
        </p:txBody>
      </p:sp>
      <p:sp>
        <p:nvSpPr>
          <p:cNvPr id="6" name="Text Placeholder 5"/>
          <p:cNvSpPr>
            <a:spLocks noGrp="1"/>
          </p:cNvSpPr>
          <p:nvPr>
            <p:ph type="body" sz="quarter" idx="11"/>
          </p:nvPr>
        </p:nvSpPr>
        <p:spPr/>
        <p:txBody>
          <a:bodyPr/>
          <a:lstStyle/>
          <a:p>
            <a:r>
              <a:rPr lang="en-US" dirty="0"/>
              <a:t>Source: (A) © J. R. Factor/Science Source (B) © C. F. Armstrong/Science Source</a:t>
            </a:r>
          </a:p>
        </p:txBody>
      </p:sp>
    </p:spTree>
    <p:extLst>
      <p:ext uri="{BB962C8B-B14F-4D97-AF65-F5344CB8AC3E}">
        <p14:creationId xmlns:p14="http://schemas.microsoft.com/office/powerpoint/2010/main" val="83828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A Liquid Crystal Display (LCD)</a:t>
            </a:r>
            <a:br>
              <a:rPr lang="en-US" altLang="en-US" b="1" dirty="0"/>
            </a:br>
            <a:endParaRPr lang="en-US" dirty="0"/>
          </a:p>
        </p:txBody>
      </p:sp>
      <p:pic>
        <p:nvPicPr>
          <p:cNvPr id="5" name="Picture 6" descr="A close-up of the “2” on a wristwatch LCD reveals two polarizers sandwiching two glass plates, which sandwich a liquid crystal (LC) layer, all lying on a mirror. When light waves enter the first polarizer, waves oriented in one direction emerge to enter the LC layer. Enlarging a dark region shows the LC molecules aligned, keeping light waves from passing through; thus, the viewer sees no light. Enlarging a bright region shows the LC molecules rotating the plane of the light waves, which can then pass through and reach the viewe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049350" y="890103"/>
            <a:ext cx="3045298" cy="593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57200" y="6037728"/>
            <a:ext cx="8229600" cy="515471"/>
          </a:xfrm>
        </p:spPr>
        <p:txBody>
          <a:bodyPr/>
          <a:lstStyle/>
          <a:p>
            <a:pPr marL="0" indent="0">
              <a:buNone/>
            </a:pPr>
            <a:r>
              <a:rPr lang="en-US" b="1" dirty="0"/>
              <a:t>Figure 12.44</a:t>
            </a:r>
          </a:p>
        </p:txBody>
      </p:sp>
    </p:spTree>
    <p:extLst>
      <p:ext uri="{BB962C8B-B14F-4D97-AF65-F5344CB8AC3E}">
        <p14:creationId xmlns:p14="http://schemas.microsoft.com/office/powerpoint/2010/main" val="319499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Some Uses of Modern Ceramics and Ceramic Mixtures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905621186"/>
              </p:ext>
            </p:extLst>
          </p:nvPr>
        </p:nvGraphicFramePr>
        <p:xfrm>
          <a:off x="772671" y="1408766"/>
          <a:ext cx="7598658" cy="4351338"/>
        </p:xfrm>
        <a:graphic>
          <a:graphicData uri="http://schemas.openxmlformats.org/drawingml/2006/table">
            <a:tbl>
              <a:tblPr firstRow="1">
                <a:tableStyleId>{5940675A-B579-460E-94D1-54222C63F5DA}</a:tableStyleId>
              </a:tblPr>
              <a:tblGrid>
                <a:gridCol w="3799329">
                  <a:extLst>
                    <a:ext uri="{9D8B030D-6E8A-4147-A177-3AD203B41FA5}">
                      <a16:colId xmlns:a16="http://schemas.microsoft.com/office/drawing/2014/main" xmlns="" val="3715607134"/>
                    </a:ext>
                  </a:extLst>
                </a:gridCol>
                <a:gridCol w="3799329">
                  <a:extLst>
                    <a:ext uri="{9D8B030D-6E8A-4147-A177-3AD203B41FA5}">
                      <a16:colId xmlns:a16="http://schemas.microsoft.com/office/drawing/2014/main" xmlns="" val="2914764703"/>
                    </a:ext>
                  </a:extLst>
                </a:gridCol>
              </a:tblGrid>
              <a:tr h="395076">
                <a:tc>
                  <a:txBody>
                    <a:bodyPr/>
                    <a:lstStyle/>
                    <a:p>
                      <a:pPr fontAlgn="base"/>
                      <a:r>
                        <a:rPr lang="en-US" sz="1700" b="1" dirty="0">
                          <a:effectLst/>
                        </a:rPr>
                        <a:t>Ceramic</a:t>
                      </a:r>
                      <a:endParaRPr lang="en-US" sz="1700" b="1" dirty="0">
                        <a:solidFill>
                          <a:srgbClr val="FFFFFF"/>
                        </a:solidFill>
                        <a:effectLst/>
                        <a:latin typeface="inherit"/>
                      </a:endParaRPr>
                    </a:p>
                  </a:txBody>
                  <a:tcPr marL="65387" marR="65387" marT="65387" marB="65387" anchor="ctr"/>
                </a:tc>
                <a:tc>
                  <a:txBody>
                    <a:bodyPr/>
                    <a:lstStyle/>
                    <a:p>
                      <a:pPr fontAlgn="base"/>
                      <a:r>
                        <a:rPr lang="en-US" sz="1700" b="1" dirty="0">
                          <a:effectLst/>
                        </a:rPr>
                        <a:t>Applications</a:t>
                      </a:r>
                      <a:endParaRPr lang="en-US" sz="1700" b="1" dirty="0">
                        <a:solidFill>
                          <a:srgbClr val="FFFFFF"/>
                        </a:solidFill>
                        <a:effectLst/>
                        <a:latin typeface="inherit"/>
                      </a:endParaRPr>
                    </a:p>
                  </a:txBody>
                  <a:tcPr marL="65387" marR="65387" marT="65387" marB="65387" anchor="ctr"/>
                </a:tc>
                <a:extLst>
                  <a:ext uri="{0D108BD9-81ED-4DB2-BD59-A6C34878D82A}">
                    <a16:rowId xmlns:a16="http://schemas.microsoft.com/office/drawing/2014/main" xmlns="" val="3197184235"/>
                  </a:ext>
                </a:extLst>
              </a:tr>
              <a:tr h="659377">
                <a:tc>
                  <a:txBody>
                    <a:bodyPr/>
                    <a:lstStyle/>
                    <a:p>
                      <a:pPr fontAlgn="base"/>
                      <a:r>
                        <a:rPr lang="en-US" sz="1700" dirty="0">
                          <a:effectLst/>
                        </a:rPr>
                        <a:t>SiC, Si</a:t>
                      </a:r>
                      <a:r>
                        <a:rPr lang="en-US" sz="1700" baseline="-25000" dirty="0">
                          <a:effectLst/>
                        </a:rPr>
                        <a:t>3</a:t>
                      </a:r>
                      <a:r>
                        <a:rPr lang="en-US" sz="1700" dirty="0">
                          <a:effectLst/>
                        </a:rPr>
                        <a:t>N</a:t>
                      </a:r>
                      <a:r>
                        <a:rPr lang="en-US" sz="1700" baseline="-25000" dirty="0">
                          <a:effectLst/>
                        </a:rPr>
                        <a:t>4</a:t>
                      </a:r>
                      <a:r>
                        <a:rPr lang="en-US" sz="1700" dirty="0">
                          <a:effectLst/>
                        </a:rPr>
                        <a:t>, TiB</a:t>
                      </a:r>
                      <a:r>
                        <a:rPr lang="en-US" sz="1700" baseline="-25000" dirty="0">
                          <a:effectLst/>
                        </a:rPr>
                        <a:t>2</a:t>
                      </a:r>
                      <a:r>
                        <a:rPr lang="en-US" sz="1700" dirty="0">
                          <a:effectLst/>
                        </a:rPr>
                        <a:t>, Al</a:t>
                      </a:r>
                      <a:r>
                        <a:rPr lang="en-US" sz="1700" baseline="-25000" dirty="0">
                          <a:effectLst/>
                        </a:rPr>
                        <a:t>2</a:t>
                      </a:r>
                      <a:r>
                        <a:rPr lang="en-US" sz="1700" dirty="0">
                          <a:effectLst/>
                        </a:rPr>
                        <a:t>O</a:t>
                      </a:r>
                      <a:r>
                        <a:rPr lang="en-US" sz="1700" baseline="-25000" dirty="0">
                          <a:effectLst/>
                        </a:rPr>
                        <a:t>3</a:t>
                      </a:r>
                      <a:endParaRPr lang="en-US" sz="1700" dirty="0">
                        <a:solidFill>
                          <a:srgbClr val="000000"/>
                        </a:solidFill>
                        <a:effectLst/>
                        <a:latin typeface="inherit"/>
                      </a:endParaRPr>
                    </a:p>
                  </a:txBody>
                  <a:tcPr marL="65387" marR="65387" marT="65387" marB="65387" anchor="ctr"/>
                </a:tc>
                <a:tc>
                  <a:txBody>
                    <a:bodyPr/>
                    <a:lstStyle/>
                    <a:p>
                      <a:pPr fontAlgn="base"/>
                      <a:r>
                        <a:rPr lang="en-US" sz="1700" dirty="0">
                          <a:effectLst/>
                        </a:rPr>
                        <a:t>Whiskers (fibers) to strengthen Al and other ceramics</a:t>
                      </a:r>
                      <a:endParaRPr lang="en-US" sz="1700" dirty="0">
                        <a:solidFill>
                          <a:srgbClr val="000000"/>
                        </a:solidFill>
                        <a:effectLst/>
                        <a:latin typeface="inherit"/>
                      </a:endParaRPr>
                    </a:p>
                  </a:txBody>
                  <a:tcPr marL="65387" marR="65387" marT="65387" marB="65387" anchor="ctr"/>
                </a:tc>
                <a:extLst>
                  <a:ext uri="{0D108BD9-81ED-4DB2-BD59-A6C34878D82A}">
                    <a16:rowId xmlns:a16="http://schemas.microsoft.com/office/drawing/2014/main" xmlns="" val="1169425309"/>
                  </a:ext>
                </a:extLst>
              </a:tr>
              <a:tr h="659377">
                <a:tc>
                  <a:txBody>
                    <a:bodyPr/>
                    <a:lstStyle/>
                    <a:p>
                      <a:pPr fontAlgn="base"/>
                      <a:r>
                        <a:rPr lang="en-US" sz="1700" dirty="0">
                          <a:effectLst/>
                        </a:rPr>
                        <a:t>Si</a:t>
                      </a:r>
                      <a:r>
                        <a:rPr lang="en-US" sz="1700" baseline="-25000" dirty="0">
                          <a:effectLst/>
                        </a:rPr>
                        <a:t>3</a:t>
                      </a:r>
                      <a:r>
                        <a:rPr lang="en-US" sz="1700" dirty="0">
                          <a:effectLst/>
                        </a:rPr>
                        <a:t>N</a:t>
                      </a:r>
                      <a:r>
                        <a:rPr lang="en-US" sz="1700" baseline="-25000" dirty="0">
                          <a:effectLst/>
                        </a:rPr>
                        <a:t>4</a:t>
                      </a:r>
                      <a:endParaRPr lang="en-US" sz="1700" dirty="0">
                        <a:solidFill>
                          <a:srgbClr val="000000"/>
                        </a:solidFill>
                        <a:effectLst/>
                        <a:latin typeface="inherit"/>
                      </a:endParaRPr>
                    </a:p>
                  </a:txBody>
                  <a:tcPr marL="65387" marR="65387" marT="65387" marB="65387" anchor="ctr"/>
                </a:tc>
                <a:tc>
                  <a:txBody>
                    <a:bodyPr/>
                    <a:lstStyle/>
                    <a:p>
                      <a:pPr fontAlgn="base">
                        <a:buFont typeface="Arial" panose="020B0604020202020204" pitchFamily="34" charset="0"/>
                        <a:buNone/>
                      </a:pPr>
                      <a:r>
                        <a:rPr lang="en-US" sz="1700" dirty="0">
                          <a:effectLst/>
                        </a:rPr>
                        <a:t>Car engine parts; turbine rotors for “turbo” cars; electronic sensor units</a:t>
                      </a:r>
                      <a:endParaRPr lang="en-US" sz="1700" i="0" dirty="0">
                        <a:solidFill>
                          <a:srgbClr val="333333"/>
                        </a:solidFill>
                        <a:effectLst/>
                        <a:latin typeface="stix"/>
                      </a:endParaRPr>
                    </a:p>
                  </a:txBody>
                  <a:tcPr marL="65387" marR="65387" marT="65387" marB="65387" anchor="ctr"/>
                </a:tc>
                <a:extLst>
                  <a:ext uri="{0D108BD9-81ED-4DB2-BD59-A6C34878D82A}">
                    <a16:rowId xmlns:a16="http://schemas.microsoft.com/office/drawing/2014/main" xmlns="" val="101536639"/>
                  </a:ext>
                </a:extLst>
              </a:tr>
              <a:tr h="659377">
                <a:tc>
                  <a:txBody>
                    <a:bodyPr/>
                    <a:lstStyle/>
                    <a:p>
                      <a:pPr fontAlgn="base"/>
                      <a:r>
                        <a:rPr lang="en-US" sz="1700" dirty="0">
                          <a:effectLst/>
                        </a:rPr>
                        <a:t>Si</a:t>
                      </a:r>
                      <a:r>
                        <a:rPr lang="en-US" sz="1700" baseline="-25000" dirty="0">
                          <a:effectLst/>
                        </a:rPr>
                        <a:t>3</a:t>
                      </a:r>
                      <a:r>
                        <a:rPr lang="en-US" sz="1700" dirty="0">
                          <a:effectLst/>
                        </a:rPr>
                        <a:t>N</a:t>
                      </a:r>
                      <a:r>
                        <a:rPr lang="en-US" sz="1700" baseline="-25000" dirty="0">
                          <a:effectLst/>
                        </a:rPr>
                        <a:t>4</a:t>
                      </a:r>
                      <a:r>
                        <a:rPr lang="en-US" sz="1700" dirty="0">
                          <a:effectLst/>
                        </a:rPr>
                        <a:t>, BN, Al</a:t>
                      </a:r>
                      <a:r>
                        <a:rPr lang="en-US" sz="1700" baseline="-25000" dirty="0">
                          <a:effectLst/>
                        </a:rPr>
                        <a:t>2</a:t>
                      </a:r>
                      <a:r>
                        <a:rPr lang="en-US" sz="1700" dirty="0">
                          <a:effectLst/>
                        </a:rPr>
                        <a:t>O</a:t>
                      </a:r>
                      <a:r>
                        <a:rPr lang="en-US" sz="1700" baseline="-25000" dirty="0">
                          <a:effectLst/>
                        </a:rPr>
                        <a:t>3</a:t>
                      </a:r>
                      <a:endParaRPr lang="en-US" sz="1700" dirty="0">
                        <a:solidFill>
                          <a:srgbClr val="000000"/>
                        </a:solidFill>
                        <a:effectLst/>
                        <a:latin typeface="inherit"/>
                      </a:endParaRPr>
                    </a:p>
                  </a:txBody>
                  <a:tcPr marL="65387" marR="65387" marT="65387" marB="65387" anchor="ctr"/>
                </a:tc>
                <a:tc>
                  <a:txBody>
                    <a:bodyPr/>
                    <a:lstStyle/>
                    <a:p>
                      <a:pPr fontAlgn="base">
                        <a:buFont typeface="Arial" panose="020B0604020202020204" pitchFamily="34" charset="0"/>
                        <a:buNone/>
                      </a:pPr>
                      <a:r>
                        <a:rPr lang="en-US" sz="1700" dirty="0">
                          <a:effectLst/>
                        </a:rPr>
                        <a:t>Support or layering materials (as insulators) in electronic microchips</a:t>
                      </a:r>
                      <a:endParaRPr lang="en-US" sz="1700" i="0" dirty="0">
                        <a:solidFill>
                          <a:srgbClr val="333333"/>
                        </a:solidFill>
                        <a:effectLst/>
                        <a:latin typeface="stix"/>
                      </a:endParaRPr>
                    </a:p>
                  </a:txBody>
                  <a:tcPr marL="65387" marR="65387" marT="65387" marB="65387" anchor="ctr"/>
                </a:tc>
                <a:extLst>
                  <a:ext uri="{0D108BD9-81ED-4DB2-BD59-A6C34878D82A}">
                    <a16:rowId xmlns:a16="http://schemas.microsoft.com/office/drawing/2014/main" xmlns="" val="3508117644"/>
                  </a:ext>
                </a:extLst>
              </a:tr>
              <a:tr h="923678">
                <a:tc>
                  <a:txBody>
                    <a:bodyPr/>
                    <a:lstStyle/>
                    <a:p>
                      <a:pPr fontAlgn="base"/>
                      <a:r>
                        <a:rPr lang="it-IT" sz="1700">
                          <a:effectLst/>
                        </a:rPr>
                        <a:t>SiC, Si</a:t>
                      </a:r>
                      <a:r>
                        <a:rPr lang="it-IT" sz="1700" baseline="-25000">
                          <a:effectLst/>
                        </a:rPr>
                        <a:t>3</a:t>
                      </a:r>
                      <a:r>
                        <a:rPr lang="it-IT" sz="1700">
                          <a:effectLst/>
                        </a:rPr>
                        <a:t>N</a:t>
                      </a:r>
                      <a:r>
                        <a:rPr lang="it-IT" sz="1700" baseline="-25000">
                          <a:effectLst/>
                        </a:rPr>
                        <a:t>4</a:t>
                      </a:r>
                      <a:r>
                        <a:rPr lang="it-IT" sz="1700">
                          <a:effectLst/>
                        </a:rPr>
                        <a:t>, TiB</a:t>
                      </a:r>
                      <a:r>
                        <a:rPr lang="it-IT" sz="1700" baseline="-25000">
                          <a:effectLst/>
                        </a:rPr>
                        <a:t>2</a:t>
                      </a:r>
                      <a:r>
                        <a:rPr lang="it-IT" sz="1700">
                          <a:effectLst/>
                        </a:rPr>
                        <a:t>, ZrO</a:t>
                      </a:r>
                      <a:r>
                        <a:rPr lang="it-IT" sz="1700" baseline="-25000">
                          <a:effectLst/>
                        </a:rPr>
                        <a:t>2</a:t>
                      </a:r>
                      <a:r>
                        <a:rPr lang="it-IT" sz="1700">
                          <a:effectLst/>
                        </a:rPr>
                        <a:t>, Al</a:t>
                      </a:r>
                      <a:r>
                        <a:rPr lang="it-IT" sz="1700" baseline="-25000">
                          <a:effectLst/>
                        </a:rPr>
                        <a:t>2</a:t>
                      </a:r>
                      <a:r>
                        <a:rPr lang="it-IT" sz="1700">
                          <a:effectLst/>
                        </a:rPr>
                        <a:t>O</a:t>
                      </a:r>
                      <a:r>
                        <a:rPr lang="it-IT" sz="1700" baseline="-25000">
                          <a:effectLst/>
                        </a:rPr>
                        <a:t>3</a:t>
                      </a:r>
                      <a:r>
                        <a:rPr lang="it-IT" sz="1700">
                          <a:effectLst/>
                        </a:rPr>
                        <a:t>, BN</a:t>
                      </a:r>
                      <a:endParaRPr lang="it-IT" sz="1700">
                        <a:solidFill>
                          <a:srgbClr val="000000"/>
                        </a:solidFill>
                        <a:effectLst/>
                        <a:latin typeface="inherit"/>
                      </a:endParaRPr>
                    </a:p>
                  </a:txBody>
                  <a:tcPr marL="65387" marR="65387" marT="65387" marB="65387" anchor="ctr"/>
                </a:tc>
                <a:tc>
                  <a:txBody>
                    <a:bodyPr/>
                    <a:lstStyle/>
                    <a:p>
                      <a:pPr fontAlgn="base">
                        <a:buFont typeface="Arial" panose="020B0604020202020204" pitchFamily="34" charset="0"/>
                        <a:buNone/>
                      </a:pPr>
                      <a:r>
                        <a:rPr lang="en-US" sz="1700" dirty="0">
                          <a:effectLst/>
                        </a:rPr>
                        <a:t>Cutting tools, edge sharpeners (as coatings and whole devices), scissors, surgical tools, industrial “diamond”</a:t>
                      </a:r>
                      <a:endParaRPr lang="en-US" sz="1700" i="0" dirty="0">
                        <a:solidFill>
                          <a:srgbClr val="333333"/>
                        </a:solidFill>
                        <a:effectLst/>
                        <a:latin typeface="stix"/>
                      </a:endParaRPr>
                    </a:p>
                  </a:txBody>
                  <a:tcPr marL="65387" marR="65387" marT="65387" marB="65387" anchor="ctr"/>
                </a:tc>
                <a:extLst>
                  <a:ext uri="{0D108BD9-81ED-4DB2-BD59-A6C34878D82A}">
                    <a16:rowId xmlns:a16="http://schemas.microsoft.com/office/drawing/2014/main" xmlns="" val="2678636393"/>
                  </a:ext>
                </a:extLst>
              </a:tr>
              <a:tr h="659377">
                <a:tc>
                  <a:txBody>
                    <a:bodyPr/>
                    <a:lstStyle/>
                    <a:p>
                      <a:pPr fontAlgn="base"/>
                      <a:r>
                        <a:rPr lang="en-US" sz="1700" dirty="0">
                          <a:effectLst/>
                        </a:rPr>
                        <a:t>BN, SiC</a:t>
                      </a:r>
                      <a:endParaRPr lang="en-US" sz="1700" dirty="0">
                        <a:solidFill>
                          <a:srgbClr val="000000"/>
                        </a:solidFill>
                        <a:effectLst/>
                        <a:latin typeface="inherit"/>
                      </a:endParaRPr>
                    </a:p>
                  </a:txBody>
                  <a:tcPr marL="65387" marR="65387" marT="65387" marB="65387" anchor="ctr"/>
                </a:tc>
                <a:tc>
                  <a:txBody>
                    <a:bodyPr/>
                    <a:lstStyle/>
                    <a:p>
                      <a:pPr fontAlgn="base">
                        <a:buFont typeface="Arial" panose="020B0604020202020204" pitchFamily="34" charset="0"/>
                        <a:buNone/>
                      </a:pPr>
                      <a:r>
                        <a:rPr lang="en-US" sz="1700" dirty="0">
                          <a:effectLst/>
                        </a:rPr>
                        <a:t>Armor-plating reinforcement fibers (as in Kevlar composites)</a:t>
                      </a:r>
                      <a:endParaRPr lang="en-US" sz="1700" i="0" dirty="0">
                        <a:solidFill>
                          <a:srgbClr val="333333"/>
                        </a:solidFill>
                        <a:effectLst/>
                        <a:latin typeface="stix"/>
                      </a:endParaRPr>
                    </a:p>
                  </a:txBody>
                  <a:tcPr marL="65387" marR="65387" marT="65387" marB="65387" anchor="ctr"/>
                </a:tc>
                <a:extLst>
                  <a:ext uri="{0D108BD9-81ED-4DB2-BD59-A6C34878D82A}">
                    <a16:rowId xmlns:a16="http://schemas.microsoft.com/office/drawing/2014/main" xmlns="" val="2998027085"/>
                  </a:ext>
                </a:extLst>
              </a:tr>
              <a:tr h="395076">
                <a:tc>
                  <a:txBody>
                    <a:bodyPr/>
                    <a:lstStyle/>
                    <a:p>
                      <a:pPr fontAlgn="base"/>
                      <a:r>
                        <a:rPr lang="en-US" sz="1700" dirty="0">
                          <a:effectLst/>
                        </a:rPr>
                        <a:t>ZrO</a:t>
                      </a:r>
                      <a:r>
                        <a:rPr lang="en-US" sz="1700" baseline="-25000" dirty="0">
                          <a:effectLst/>
                        </a:rPr>
                        <a:t>2</a:t>
                      </a:r>
                      <a:r>
                        <a:rPr lang="en-US" sz="1700" dirty="0">
                          <a:effectLst/>
                        </a:rPr>
                        <a:t>, Al</a:t>
                      </a:r>
                      <a:r>
                        <a:rPr lang="en-US" sz="1700" baseline="-25000" dirty="0">
                          <a:effectLst/>
                        </a:rPr>
                        <a:t>2</a:t>
                      </a:r>
                      <a:r>
                        <a:rPr lang="en-US" sz="1700" dirty="0">
                          <a:effectLst/>
                        </a:rPr>
                        <a:t>O</a:t>
                      </a:r>
                      <a:r>
                        <a:rPr lang="en-US" sz="1700" baseline="-25000" dirty="0">
                          <a:effectLst/>
                        </a:rPr>
                        <a:t>3</a:t>
                      </a:r>
                      <a:endParaRPr lang="en-US" sz="1700" dirty="0">
                        <a:solidFill>
                          <a:srgbClr val="000000"/>
                        </a:solidFill>
                        <a:effectLst/>
                        <a:latin typeface="inherit"/>
                      </a:endParaRPr>
                    </a:p>
                  </a:txBody>
                  <a:tcPr marL="65387" marR="65387" marT="65387" marB="65387" anchor="ctr"/>
                </a:tc>
                <a:tc>
                  <a:txBody>
                    <a:bodyPr/>
                    <a:lstStyle/>
                    <a:p>
                      <a:pPr fontAlgn="base"/>
                      <a:r>
                        <a:rPr lang="en-US" sz="1700" dirty="0">
                          <a:effectLst/>
                        </a:rPr>
                        <a:t>Surgical implants (hip and knee joints)</a:t>
                      </a:r>
                      <a:endParaRPr lang="en-US" sz="1700" dirty="0">
                        <a:solidFill>
                          <a:srgbClr val="000000"/>
                        </a:solidFill>
                        <a:effectLst/>
                        <a:latin typeface="inherit"/>
                      </a:endParaRPr>
                    </a:p>
                  </a:txBody>
                  <a:tcPr marL="65387" marR="65387" marT="65387" marB="65387" anchor="ctr"/>
                </a:tc>
                <a:extLst>
                  <a:ext uri="{0D108BD9-81ED-4DB2-BD59-A6C34878D82A}">
                    <a16:rowId xmlns:a16="http://schemas.microsoft.com/office/drawing/2014/main" xmlns="" val="2786547379"/>
                  </a:ext>
                </a:extLst>
              </a:tr>
            </a:tbl>
          </a:graphicData>
        </a:graphic>
      </p:graphicFrame>
      <p:sp>
        <p:nvSpPr>
          <p:cNvPr id="4" name="Content Placeholder 3"/>
          <p:cNvSpPr>
            <a:spLocks noGrp="1"/>
          </p:cNvSpPr>
          <p:nvPr>
            <p:ph idx="1"/>
          </p:nvPr>
        </p:nvSpPr>
        <p:spPr>
          <a:xfrm>
            <a:off x="457200" y="6118412"/>
            <a:ext cx="8229600" cy="434788"/>
          </a:xfrm>
        </p:spPr>
        <p:txBody>
          <a:bodyPr/>
          <a:lstStyle/>
          <a:p>
            <a:pPr marL="0" indent="0">
              <a:buNone/>
            </a:pPr>
            <a:r>
              <a:rPr lang="en-US" dirty="0"/>
              <a:t> </a:t>
            </a:r>
          </a:p>
        </p:txBody>
      </p:sp>
    </p:spTree>
    <p:extLst>
      <p:ext uri="{BB962C8B-B14F-4D97-AF65-F5344CB8AC3E}">
        <p14:creationId xmlns:p14="http://schemas.microsoft.com/office/powerpoint/2010/main" val="272568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Expanded View Of The Atom Arrangements In Some Ceramic Materials</a:t>
            </a:r>
            <a:endParaRPr lang="en-US" dirty="0"/>
          </a:p>
        </p:txBody>
      </p:sp>
      <p:pic>
        <p:nvPicPr>
          <p:cNvPr id="3" name="Picture 2" descr="Structures of several ceramic materials are shown. Silicon carbide has a diamond-like structure. BN ceramics exist in two structures, analogous to the common crystalline forms of carbon. In the graphite-like form, BN has extraordinary properties as an electrical insulator. At high temperature and very high pressure (1800°C and 8.5 ×104 atm), BN converts to a diamond-like structure, which is extremely hard and durable. Superconducting oxides often contain copper in an unusual oxidation state. In YBa2Cu3O7, for instance, assuming oxidation states of +3 for Y, +2 for Ba, and −2 for O, the three Cu atoms have a total oxidation state of +7. This is allocated as Cu(II)2Cu(III), with one Cu in the unusual +3 state. X-ray diffraction analysis indicates that a distortion in the structure makes four of the oxide ions unusually close to the Y3+ ion, which aligns the Cu ions into chains within the crysta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3323" y="1463990"/>
            <a:ext cx="6737354" cy="4521689"/>
          </a:xfrm>
          <a:prstGeom prst="rect">
            <a:avLst/>
          </a:prstGeom>
        </p:spPr>
      </p:pic>
      <p:sp>
        <p:nvSpPr>
          <p:cNvPr id="4" name="Content Placeholder 3"/>
          <p:cNvSpPr>
            <a:spLocks noGrp="1"/>
          </p:cNvSpPr>
          <p:nvPr>
            <p:ph idx="1"/>
          </p:nvPr>
        </p:nvSpPr>
        <p:spPr>
          <a:xfrm>
            <a:off x="457200" y="6172200"/>
            <a:ext cx="8229600" cy="381000"/>
          </a:xfrm>
        </p:spPr>
        <p:txBody>
          <a:bodyPr/>
          <a:lstStyle/>
          <a:p>
            <a:pPr marL="0" indent="0">
              <a:buNone/>
            </a:pPr>
            <a:r>
              <a:rPr lang="en-US" b="1" dirty="0"/>
              <a:t>Figure 12.45</a:t>
            </a:r>
          </a:p>
        </p:txBody>
      </p:sp>
    </p:spTree>
    <p:extLst>
      <p:ext uri="{BB962C8B-B14F-4D97-AF65-F5344CB8AC3E}">
        <p14:creationId xmlns:p14="http://schemas.microsoft.com/office/powerpoint/2010/main" val="122324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Molar Masses of Some Common Polymers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231597357"/>
              </p:ext>
            </p:extLst>
          </p:nvPr>
        </p:nvGraphicFramePr>
        <p:xfrm>
          <a:off x="988092" y="990601"/>
          <a:ext cx="7167816" cy="4993622"/>
        </p:xfrm>
        <a:graphic>
          <a:graphicData uri="http://schemas.openxmlformats.org/drawingml/2006/table">
            <a:tbl>
              <a:tblPr firstRow="1">
                <a:tableStyleId>{5940675A-B579-460E-94D1-54222C63F5DA}</a:tableStyleId>
              </a:tblPr>
              <a:tblGrid>
                <a:gridCol w="1791954">
                  <a:extLst>
                    <a:ext uri="{9D8B030D-6E8A-4147-A177-3AD203B41FA5}">
                      <a16:colId xmlns:a16="http://schemas.microsoft.com/office/drawing/2014/main" xmlns="" val="2925934376"/>
                    </a:ext>
                  </a:extLst>
                </a:gridCol>
                <a:gridCol w="1791954">
                  <a:extLst>
                    <a:ext uri="{9D8B030D-6E8A-4147-A177-3AD203B41FA5}">
                      <a16:colId xmlns:a16="http://schemas.microsoft.com/office/drawing/2014/main" xmlns="" val="3722684217"/>
                    </a:ext>
                  </a:extLst>
                </a:gridCol>
                <a:gridCol w="1791954">
                  <a:extLst>
                    <a:ext uri="{9D8B030D-6E8A-4147-A177-3AD203B41FA5}">
                      <a16:colId xmlns:a16="http://schemas.microsoft.com/office/drawing/2014/main" xmlns="" val="3755025206"/>
                    </a:ext>
                  </a:extLst>
                </a:gridCol>
                <a:gridCol w="1791954">
                  <a:extLst>
                    <a:ext uri="{9D8B030D-6E8A-4147-A177-3AD203B41FA5}">
                      <a16:colId xmlns:a16="http://schemas.microsoft.com/office/drawing/2014/main" xmlns="" val="1342813407"/>
                    </a:ext>
                  </a:extLst>
                </a:gridCol>
              </a:tblGrid>
              <a:tr h="427684">
                <a:tc>
                  <a:txBody>
                    <a:bodyPr/>
                    <a:lstStyle/>
                    <a:p>
                      <a:pPr fontAlgn="base"/>
                      <a:r>
                        <a:rPr lang="en-US" sz="1600" b="1" dirty="0">
                          <a:effectLst/>
                        </a:rPr>
                        <a:t>Name</a:t>
                      </a:r>
                      <a:endParaRPr lang="en-US" sz="1600" b="1" dirty="0">
                        <a:solidFill>
                          <a:srgbClr val="FFFFFF"/>
                        </a:solidFill>
                        <a:effectLst/>
                        <a:latin typeface="inherit"/>
                      </a:endParaRPr>
                    </a:p>
                  </a:txBody>
                  <a:tcPr marL="61680" marR="61680" marT="61680" marB="61680" anchor="ctr"/>
                </a:tc>
                <a:tc>
                  <a:txBody>
                    <a:bodyPr/>
                    <a:lstStyle/>
                    <a:p>
                      <a:pPr algn="ctr" fontAlgn="base"/>
                      <a:r>
                        <a:rPr lang="en-US" sz="1600" b="1" dirty="0">
                          <a:effectLst/>
                        </a:rPr>
                        <a:t>​​ (g/mol)</a:t>
                      </a:r>
                      <a:endParaRPr lang="en-US" sz="1600" b="1" dirty="0">
                        <a:solidFill>
                          <a:srgbClr val="FFFFFF"/>
                        </a:solidFill>
                        <a:effectLst/>
                        <a:latin typeface="inherit"/>
                      </a:endParaRPr>
                    </a:p>
                  </a:txBody>
                  <a:tcPr marL="61680" marR="61680" marT="61680" marB="61680" anchor="ctr"/>
                </a:tc>
                <a:tc>
                  <a:txBody>
                    <a:bodyPr/>
                    <a:lstStyle/>
                    <a:p>
                      <a:pPr algn="ctr" fontAlgn="base"/>
                      <a:r>
                        <a:rPr lang="en-US" sz="1600" b="1" dirty="0">
                          <a:effectLst/>
                        </a:rPr>
                        <a:t>n</a:t>
                      </a:r>
                      <a:endParaRPr lang="en-US" sz="1600" b="1" dirty="0">
                        <a:solidFill>
                          <a:srgbClr val="FFFFFF"/>
                        </a:solidFill>
                        <a:effectLst/>
                        <a:latin typeface="inherit"/>
                      </a:endParaRPr>
                    </a:p>
                  </a:txBody>
                  <a:tcPr marL="61680" marR="61680" marT="61680" marB="61680" anchor="ctr"/>
                </a:tc>
                <a:tc>
                  <a:txBody>
                    <a:bodyPr/>
                    <a:lstStyle/>
                    <a:p>
                      <a:pPr fontAlgn="base"/>
                      <a:r>
                        <a:rPr lang="en-US" sz="1600" b="1" dirty="0">
                          <a:effectLst/>
                        </a:rPr>
                        <a:t>Uses</a:t>
                      </a:r>
                      <a:endParaRPr lang="en-US" sz="1600" b="1" dirty="0">
                        <a:solidFill>
                          <a:srgbClr val="FFFFFF"/>
                        </a:solidFill>
                        <a:effectLst/>
                        <a:latin typeface="inherit"/>
                      </a:endParaRPr>
                    </a:p>
                  </a:txBody>
                  <a:tcPr marL="61680" marR="61680" marT="61680" marB="61680" anchor="ctr"/>
                </a:tc>
                <a:extLst>
                  <a:ext uri="{0D108BD9-81ED-4DB2-BD59-A6C34878D82A}">
                    <a16:rowId xmlns:a16="http://schemas.microsoft.com/office/drawing/2014/main" xmlns="" val="2746309653"/>
                  </a:ext>
                </a:extLst>
              </a:tr>
              <a:tr h="427684">
                <a:tc>
                  <a:txBody>
                    <a:bodyPr/>
                    <a:lstStyle/>
                    <a:p>
                      <a:pPr fontAlgn="base"/>
                      <a:r>
                        <a:rPr lang="en-US" sz="1600" dirty="0">
                          <a:effectLst/>
                        </a:rPr>
                        <a:t>Acrylates</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 2×10</a:t>
                      </a:r>
                      <a:r>
                        <a:rPr lang="en-US" sz="1600" baseline="30000" dirty="0">
                          <a:effectLst/>
                        </a:rPr>
                        <a:t>5</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2×10</a:t>
                      </a:r>
                      <a:r>
                        <a:rPr lang="en-US" sz="1600" baseline="30000" dirty="0">
                          <a:effectLst/>
                        </a:rPr>
                        <a:t>3</a:t>
                      </a:r>
                      <a:endParaRPr lang="en-US" sz="1600" dirty="0">
                        <a:solidFill>
                          <a:srgbClr val="000000"/>
                        </a:solidFill>
                        <a:effectLst/>
                        <a:latin typeface="inherit"/>
                      </a:endParaRPr>
                    </a:p>
                  </a:txBody>
                  <a:tcPr marL="61680" marR="61680" marT="61680" marB="61680" anchor="ctr"/>
                </a:tc>
                <a:tc>
                  <a:txBody>
                    <a:bodyPr/>
                    <a:lstStyle/>
                    <a:p>
                      <a:pPr fontAlgn="base"/>
                      <a:r>
                        <a:rPr lang="en-US" sz="1600" dirty="0">
                          <a:effectLst/>
                        </a:rPr>
                        <a:t>Rugs, carpets</a:t>
                      </a:r>
                      <a:endParaRPr lang="en-US" sz="1600" dirty="0">
                        <a:solidFill>
                          <a:srgbClr val="000000"/>
                        </a:solidFill>
                        <a:effectLst/>
                        <a:latin typeface="inherit"/>
                      </a:endParaRPr>
                    </a:p>
                  </a:txBody>
                  <a:tcPr marL="61680" marR="61680" marT="61680" marB="61680" anchor="ctr"/>
                </a:tc>
                <a:extLst>
                  <a:ext uri="{0D108BD9-81ED-4DB2-BD59-A6C34878D82A}">
                    <a16:rowId xmlns:a16="http://schemas.microsoft.com/office/drawing/2014/main" xmlns="" val="1431003632"/>
                  </a:ext>
                </a:extLst>
              </a:tr>
              <a:tr h="427684">
                <a:tc>
                  <a:txBody>
                    <a:bodyPr/>
                    <a:lstStyle/>
                    <a:p>
                      <a:pPr fontAlgn="base"/>
                      <a:r>
                        <a:rPr lang="en-US" sz="1600" dirty="0">
                          <a:effectLst/>
                        </a:rPr>
                        <a:t>Polyamide (nylons)</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1.5×10</a:t>
                      </a:r>
                      <a:r>
                        <a:rPr lang="en-US" sz="1600" baseline="30000" dirty="0">
                          <a:effectLst/>
                        </a:rPr>
                        <a:t>4    </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1.2×10</a:t>
                      </a:r>
                      <a:r>
                        <a:rPr lang="en-US" sz="1600" baseline="30000" dirty="0">
                          <a:effectLst/>
                        </a:rPr>
                        <a:t>2</a:t>
                      </a:r>
                      <a:endParaRPr lang="en-US" sz="1600" dirty="0">
                        <a:solidFill>
                          <a:srgbClr val="000000"/>
                        </a:solidFill>
                        <a:effectLst/>
                        <a:latin typeface="inherit"/>
                      </a:endParaRPr>
                    </a:p>
                  </a:txBody>
                  <a:tcPr marL="61680" marR="61680" marT="61680" marB="61680" anchor="ctr"/>
                </a:tc>
                <a:tc>
                  <a:txBody>
                    <a:bodyPr/>
                    <a:lstStyle/>
                    <a:p>
                      <a:pPr fontAlgn="base"/>
                      <a:r>
                        <a:rPr lang="en-US" sz="1600" dirty="0">
                          <a:effectLst/>
                        </a:rPr>
                        <a:t>Tires, fishing line</a:t>
                      </a:r>
                      <a:endParaRPr lang="en-US" sz="1600" dirty="0">
                        <a:solidFill>
                          <a:srgbClr val="000000"/>
                        </a:solidFill>
                        <a:effectLst/>
                        <a:latin typeface="inherit"/>
                      </a:endParaRPr>
                    </a:p>
                  </a:txBody>
                  <a:tcPr marL="61680" marR="61680" marT="61680" marB="61680" anchor="ctr"/>
                </a:tc>
                <a:extLst>
                  <a:ext uri="{0D108BD9-81ED-4DB2-BD59-A6C34878D82A}">
                    <a16:rowId xmlns:a16="http://schemas.microsoft.com/office/drawing/2014/main" xmlns="" val="1939665602"/>
                  </a:ext>
                </a:extLst>
              </a:tr>
              <a:tr h="427684">
                <a:tc>
                  <a:txBody>
                    <a:bodyPr/>
                    <a:lstStyle/>
                    <a:p>
                      <a:pPr fontAlgn="base"/>
                      <a:r>
                        <a:rPr lang="en-US" sz="1600" dirty="0">
                          <a:effectLst/>
                        </a:rPr>
                        <a:t>Polycarbonate</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1×10</a:t>
                      </a:r>
                      <a:r>
                        <a:rPr lang="en-US" sz="1600" baseline="30000" dirty="0">
                          <a:effectLst/>
                        </a:rPr>
                        <a:t>5</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4×10</a:t>
                      </a:r>
                      <a:r>
                        <a:rPr lang="en-US" sz="1600" baseline="30000" dirty="0">
                          <a:effectLst/>
                        </a:rPr>
                        <a:t>2</a:t>
                      </a:r>
                      <a:endParaRPr lang="en-US" sz="1600" dirty="0">
                        <a:solidFill>
                          <a:srgbClr val="000000"/>
                        </a:solidFill>
                        <a:effectLst/>
                        <a:latin typeface="inherit"/>
                      </a:endParaRPr>
                    </a:p>
                  </a:txBody>
                  <a:tcPr marL="61680" marR="61680" marT="61680" marB="61680" anchor="ctr"/>
                </a:tc>
                <a:tc>
                  <a:txBody>
                    <a:bodyPr/>
                    <a:lstStyle/>
                    <a:p>
                      <a:pPr fontAlgn="base"/>
                      <a:r>
                        <a:rPr lang="en-US" sz="1600" dirty="0">
                          <a:effectLst/>
                        </a:rPr>
                        <a:t>Compact discs</a:t>
                      </a:r>
                      <a:endParaRPr lang="en-US" sz="1600" dirty="0">
                        <a:solidFill>
                          <a:srgbClr val="000000"/>
                        </a:solidFill>
                        <a:effectLst/>
                        <a:latin typeface="inherit"/>
                      </a:endParaRPr>
                    </a:p>
                  </a:txBody>
                  <a:tcPr marL="61680" marR="61680" marT="61680" marB="61680" anchor="ctr"/>
                </a:tc>
                <a:extLst>
                  <a:ext uri="{0D108BD9-81ED-4DB2-BD59-A6C34878D82A}">
                    <a16:rowId xmlns:a16="http://schemas.microsoft.com/office/drawing/2014/main" xmlns="" val="3623540134"/>
                  </a:ext>
                </a:extLst>
              </a:tr>
              <a:tr h="427684">
                <a:tc>
                  <a:txBody>
                    <a:bodyPr/>
                    <a:lstStyle/>
                    <a:p>
                      <a:pPr fontAlgn="base"/>
                      <a:r>
                        <a:rPr lang="en-US" sz="1600" dirty="0">
                          <a:effectLst/>
                        </a:rPr>
                        <a:t>Polyethylene</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3×10</a:t>
                      </a:r>
                      <a:r>
                        <a:rPr lang="en-US" sz="1600" baseline="30000" dirty="0">
                          <a:effectLst/>
                        </a:rPr>
                        <a:t>5</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1×10</a:t>
                      </a:r>
                      <a:r>
                        <a:rPr lang="en-US" sz="1600" baseline="30000" dirty="0">
                          <a:effectLst/>
                        </a:rPr>
                        <a:t>4</a:t>
                      </a:r>
                      <a:endParaRPr lang="en-US" sz="1600" dirty="0">
                        <a:solidFill>
                          <a:srgbClr val="000000"/>
                        </a:solidFill>
                        <a:effectLst/>
                        <a:latin typeface="inherit"/>
                      </a:endParaRPr>
                    </a:p>
                  </a:txBody>
                  <a:tcPr marL="61680" marR="61680" marT="61680" marB="61680" anchor="ctr"/>
                </a:tc>
                <a:tc>
                  <a:txBody>
                    <a:bodyPr/>
                    <a:lstStyle/>
                    <a:p>
                      <a:pPr fontAlgn="base"/>
                      <a:r>
                        <a:rPr lang="en-US" sz="1600" dirty="0">
                          <a:effectLst/>
                        </a:rPr>
                        <a:t>Grocery bags</a:t>
                      </a:r>
                      <a:endParaRPr lang="en-US" sz="1600" dirty="0">
                        <a:solidFill>
                          <a:srgbClr val="000000"/>
                        </a:solidFill>
                        <a:effectLst/>
                        <a:latin typeface="inherit"/>
                      </a:endParaRPr>
                    </a:p>
                  </a:txBody>
                  <a:tcPr marL="61680" marR="61680" marT="61680" marB="61680" anchor="ctr"/>
                </a:tc>
                <a:extLst>
                  <a:ext uri="{0D108BD9-81ED-4DB2-BD59-A6C34878D82A}">
                    <a16:rowId xmlns:a16="http://schemas.microsoft.com/office/drawing/2014/main" xmlns="" val="3398450527"/>
                  </a:ext>
                </a:extLst>
              </a:tr>
              <a:tr h="999916">
                <a:tc>
                  <a:txBody>
                    <a:bodyPr/>
                    <a:lstStyle/>
                    <a:p>
                      <a:pPr fontAlgn="base">
                        <a:buFont typeface="Arial" panose="020B0604020202020204" pitchFamily="34" charset="0"/>
                        <a:buNone/>
                      </a:pPr>
                      <a:r>
                        <a:rPr lang="en-US" sz="1600" dirty="0">
                          <a:effectLst/>
                        </a:rPr>
                        <a:t>Polyethylene (ultrahigh molecular weight)</a:t>
                      </a:r>
                      <a:endParaRPr lang="en-US" sz="1600" i="0" dirty="0">
                        <a:solidFill>
                          <a:srgbClr val="333333"/>
                        </a:solidFill>
                        <a:effectLst/>
                        <a:latin typeface="stix"/>
                      </a:endParaRPr>
                    </a:p>
                  </a:txBody>
                  <a:tcPr marL="61680" marR="61680" marT="61680" marB="61680" anchor="ctr"/>
                </a:tc>
                <a:tc>
                  <a:txBody>
                    <a:bodyPr/>
                    <a:lstStyle/>
                    <a:p>
                      <a:pPr algn="ctr" fontAlgn="base"/>
                      <a:r>
                        <a:rPr lang="en-US" sz="1600" dirty="0">
                          <a:effectLst/>
                        </a:rPr>
                        <a:t>5×10</a:t>
                      </a:r>
                      <a:r>
                        <a:rPr lang="en-US" sz="1600" baseline="30000" dirty="0">
                          <a:effectLst/>
                        </a:rPr>
                        <a:t>6</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2×10</a:t>
                      </a:r>
                      <a:r>
                        <a:rPr lang="en-US" sz="1600" baseline="30000" dirty="0">
                          <a:effectLst/>
                        </a:rPr>
                        <a:t>5</a:t>
                      </a:r>
                      <a:endParaRPr lang="en-US" sz="1600" dirty="0">
                        <a:solidFill>
                          <a:srgbClr val="000000"/>
                        </a:solidFill>
                        <a:effectLst/>
                        <a:latin typeface="inherit"/>
                      </a:endParaRPr>
                    </a:p>
                  </a:txBody>
                  <a:tcPr marL="61680" marR="61680" marT="61680" marB="61680" anchor="ctr"/>
                </a:tc>
                <a:tc>
                  <a:txBody>
                    <a:bodyPr/>
                    <a:lstStyle/>
                    <a:p>
                      <a:pPr fontAlgn="base"/>
                      <a:r>
                        <a:rPr lang="en-US" sz="1600" dirty="0">
                          <a:effectLst/>
                        </a:rPr>
                        <a:t>Hip joints</a:t>
                      </a:r>
                      <a:endParaRPr lang="en-US" sz="1600" dirty="0">
                        <a:solidFill>
                          <a:srgbClr val="000000"/>
                        </a:solidFill>
                        <a:effectLst/>
                        <a:latin typeface="inherit"/>
                      </a:endParaRPr>
                    </a:p>
                  </a:txBody>
                  <a:tcPr marL="61680" marR="61680" marT="61680" marB="61680" anchor="ctr"/>
                </a:tc>
                <a:extLst>
                  <a:ext uri="{0D108BD9-81ED-4DB2-BD59-A6C34878D82A}">
                    <a16:rowId xmlns:a16="http://schemas.microsoft.com/office/drawing/2014/main" xmlns="" val="3667835957"/>
                  </a:ext>
                </a:extLst>
              </a:tr>
              <a:tr h="713801">
                <a:tc>
                  <a:txBody>
                    <a:bodyPr/>
                    <a:lstStyle/>
                    <a:p>
                      <a:pPr fontAlgn="base">
                        <a:buFont typeface="Arial" panose="020B0604020202020204" pitchFamily="34" charset="0"/>
                        <a:buNone/>
                      </a:pPr>
                      <a:r>
                        <a:rPr lang="en-US" sz="1600" dirty="0">
                          <a:effectLst/>
                        </a:rPr>
                        <a:t>Poly(ethylene terephthalate)</a:t>
                      </a:r>
                      <a:endParaRPr lang="en-US" sz="1600" i="0" dirty="0">
                        <a:solidFill>
                          <a:srgbClr val="333333"/>
                        </a:solidFill>
                        <a:effectLst/>
                        <a:latin typeface="stix"/>
                      </a:endParaRPr>
                    </a:p>
                  </a:txBody>
                  <a:tcPr marL="61680" marR="61680" marT="61680" marB="61680" anchor="ctr"/>
                </a:tc>
                <a:tc>
                  <a:txBody>
                    <a:bodyPr/>
                    <a:lstStyle/>
                    <a:p>
                      <a:pPr algn="ctr" fontAlgn="base"/>
                      <a:r>
                        <a:rPr lang="en-US" sz="1600" dirty="0">
                          <a:effectLst/>
                        </a:rPr>
                        <a:t>2×10</a:t>
                      </a:r>
                      <a:r>
                        <a:rPr lang="en-US" sz="1600" baseline="30000" dirty="0">
                          <a:effectLst/>
                        </a:rPr>
                        <a:t>4</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1×10</a:t>
                      </a:r>
                      <a:r>
                        <a:rPr lang="en-US" sz="1600" baseline="30000" dirty="0">
                          <a:effectLst/>
                        </a:rPr>
                        <a:t>2</a:t>
                      </a:r>
                      <a:endParaRPr lang="en-US" sz="1600" dirty="0">
                        <a:solidFill>
                          <a:srgbClr val="000000"/>
                        </a:solidFill>
                        <a:effectLst/>
                        <a:latin typeface="inherit"/>
                      </a:endParaRPr>
                    </a:p>
                  </a:txBody>
                  <a:tcPr marL="61680" marR="61680" marT="61680" marB="61680" anchor="ctr"/>
                </a:tc>
                <a:tc>
                  <a:txBody>
                    <a:bodyPr/>
                    <a:lstStyle/>
                    <a:p>
                      <a:pPr fontAlgn="base"/>
                      <a:r>
                        <a:rPr lang="en-US" sz="1600" dirty="0">
                          <a:effectLst/>
                        </a:rPr>
                        <a:t>Soda bottles</a:t>
                      </a:r>
                      <a:endParaRPr lang="en-US" sz="1600" dirty="0">
                        <a:solidFill>
                          <a:srgbClr val="000000"/>
                        </a:solidFill>
                        <a:effectLst/>
                        <a:latin typeface="inherit"/>
                      </a:endParaRPr>
                    </a:p>
                  </a:txBody>
                  <a:tcPr marL="61680" marR="61680" marT="61680" marB="61680" anchor="ctr"/>
                </a:tc>
                <a:extLst>
                  <a:ext uri="{0D108BD9-81ED-4DB2-BD59-A6C34878D82A}">
                    <a16:rowId xmlns:a16="http://schemas.microsoft.com/office/drawing/2014/main" xmlns="" val="3664675899"/>
                  </a:ext>
                </a:extLst>
              </a:tr>
              <a:tr h="713801">
                <a:tc>
                  <a:txBody>
                    <a:bodyPr/>
                    <a:lstStyle/>
                    <a:p>
                      <a:pPr fontAlgn="base"/>
                      <a:r>
                        <a:rPr lang="en-US" sz="1600" dirty="0">
                          <a:effectLst/>
                        </a:rPr>
                        <a:t>Polystyrene</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3×10</a:t>
                      </a:r>
                      <a:r>
                        <a:rPr lang="en-US" sz="1600" baseline="30000" dirty="0">
                          <a:effectLst/>
                        </a:rPr>
                        <a:t>5</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3×10</a:t>
                      </a:r>
                      <a:r>
                        <a:rPr lang="en-US" sz="1600" baseline="30000" dirty="0">
                          <a:effectLst/>
                        </a:rPr>
                        <a:t>3</a:t>
                      </a:r>
                      <a:endParaRPr lang="en-US" sz="1600" dirty="0">
                        <a:solidFill>
                          <a:srgbClr val="000000"/>
                        </a:solidFill>
                        <a:effectLst/>
                        <a:latin typeface="inherit"/>
                      </a:endParaRPr>
                    </a:p>
                  </a:txBody>
                  <a:tcPr marL="61680" marR="61680" marT="61680" marB="61680" anchor="ctr"/>
                </a:tc>
                <a:tc>
                  <a:txBody>
                    <a:bodyPr/>
                    <a:lstStyle/>
                    <a:p>
                      <a:pPr fontAlgn="base"/>
                      <a:r>
                        <a:rPr lang="en-US" sz="1600" dirty="0">
                          <a:effectLst/>
                        </a:rPr>
                        <a:t>Packing, coffee cups</a:t>
                      </a:r>
                      <a:endParaRPr lang="en-US" sz="1600" dirty="0">
                        <a:solidFill>
                          <a:srgbClr val="000000"/>
                        </a:solidFill>
                        <a:effectLst/>
                        <a:latin typeface="inherit"/>
                      </a:endParaRPr>
                    </a:p>
                  </a:txBody>
                  <a:tcPr marL="61680" marR="61680" marT="61680" marB="61680" anchor="ctr"/>
                </a:tc>
                <a:extLst>
                  <a:ext uri="{0D108BD9-81ED-4DB2-BD59-A6C34878D82A}">
                    <a16:rowId xmlns:a16="http://schemas.microsoft.com/office/drawing/2014/main" xmlns="" val="4072407702"/>
                  </a:ext>
                </a:extLst>
              </a:tr>
              <a:tr h="427684">
                <a:tc>
                  <a:txBody>
                    <a:bodyPr/>
                    <a:lstStyle/>
                    <a:p>
                      <a:pPr fontAlgn="base"/>
                      <a:r>
                        <a:rPr lang="en-US" sz="1600" dirty="0">
                          <a:effectLst/>
                        </a:rPr>
                        <a:t>Poly(vinyl chloride)</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1×10</a:t>
                      </a:r>
                      <a:r>
                        <a:rPr lang="en-US" sz="1600" baseline="30000" dirty="0">
                          <a:effectLst/>
                        </a:rPr>
                        <a:t>5</a:t>
                      </a:r>
                      <a:endParaRPr lang="en-US" sz="1600" dirty="0">
                        <a:solidFill>
                          <a:srgbClr val="000000"/>
                        </a:solidFill>
                        <a:effectLst/>
                        <a:latin typeface="inherit"/>
                      </a:endParaRPr>
                    </a:p>
                  </a:txBody>
                  <a:tcPr marL="61680" marR="61680" marT="61680" marB="61680" anchor="ctr"/>
                </a:tc>
                <a:tc>
                  <a:txBody>
                    <a:bodyPr/>
                    <a:lstStyle/>
                    <a:p>
                      <a:pPr algn="ctr" fontAlgn="base"/>
                      <a:r>
                        <a:rPr lang="en-US" sz="1600" dirty="0">
                          <a:effectLst/>
                        </a:rPr>
                        <a:t>1.5×10</a:t>
                      </a:r>
                      <a:r>
                        <a:rPr lang="en-US" sz="1600" baseline="30000" dirty="0">
                          <a:effectLst/>
                        </a:rPr>
                        <a:t>3</a:t>
                      </a:r>
                      <a:endParaRPr lang="en-US" sz="1600" dirty="0">
                        <a:solidFill>
                          <a:srgbClr val="000000"/>
                        </a:solidFill>
                        <a:effectLst/>
                        <a:latin typeface="inherit"/>
                      </a:endParaRPr>
                    </a:p>
                  </a:txBody>
                  <a:tcPr marL="61680" marR="61680" marT="61680" marB="61680" anchor="ctr"/>
                </a:tc>
                <a:tc>
                  <a:txBody>
                    <a:bodyPr/>
                    <a:lstStyle/>
                    <a:p>
                      <a:pPr fontAlgn="base"/>
                      <a:r>
                        <a:rPr lang="en-US" sz="1600" dirty="0">
                          <a:effectLst/>
                        </a:rPr>
                        <a:t>Plumbing</a:t>
                      </a:r>
                      <a:endParaRPr lang="en-US" sz="1600" dirty="0">
                        <a:solidFill>
                          <a:srgbClr val="000000"/>
                        </a:solidFill>
                        <a:effectLst/>
                        <a:latin typeface="inherit"/>
                      </a:endParaRPr>
                    </a:p>
                  </a:txBody>
                  <a:tcPr marL="61680" marR="61680" marT="61680" marB="61680" anchor="ctr"/>
                </a:tc>
                <a:extLst>
                  <a:ext uri="{0D108BD9-81ED-4DB2-BD59-A6C34878D82A}">
                    <a16:rowId xmlns:a16="http://schemas.microsoft.com/office/drawing/2014/main" xmlns="" val="467715672"/>
                  </a:ext>
                </a:extLst>
              </a:tr>
            </a:tbl>
          </a:graphicData>
        </a:graphic>
      </p:graphicFrame>
      <p:sp>
        <p:nvSpPr>
          <p:cNvPr id="4" name="Content Placeholder 3"/>
          <p:cNvSpPr>
            <a:spLocks noGrp="1"/>
          </p:cNvSpPr>
          <p:nvPr>
            <p:ph idx="1"/>
          </p:nvPr>
        </p:nvSpPr>
        <p:spPr>
          <a:xfrm>
            <a:off x="457200" y="6158752"/>
            <a:ext cx="8229600" cy="394447"/>
          </a:xfrm>
        </p:spPr>
        <p:txBody>
          <a:bodyPr/>
          <a:lstStyle/>
          <a:p>
            <a:pPr marL="0" indent="0">
              <a:buNone/>
            </a:pPr>
            <a:r>
              <a:rPr lang="en-US" dirty="0"/>
              <a:t> </a:t>
            </a:r>
          </a:p>
        </p:txBody>
      </p:sp>
    </p:spTree>
    <p:extLst>
      <p:ext uri="{BB962C8B-B14F-4D97-AF65-F5344CB8AC3E}">
        <p14:creationId xmlns:p14="http://schemas.microsoft.com/office/powerpoint/2010/main" val="17994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The Random-coil Shape Of A Polymer Chain</a:t>
            </a:r>
            <a:endParaRPr lang="en-US" dirty="0"/>
          </a:p>
        </p:txBody>
      </p:sp>
      <p:pic>
        <p:nvPicPr>
          <p:cNvPr id="5" name="Picture 5" descr="The random-coil shape of a polymer chain is shown. There is random coiling of the chain’s carbon atoms. Sections of several nearby chains are entangled with this chain, kept near one another by dispersion forces. In reality, entangling chains fill any gaps shown he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96192" y="920516"/>
            <a:ext cx="7551615" cy="507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457200" y="6078070"/>
            <a:ext cx="8229600" cy="475129"/>
          </a:xfrm>
        </p:spPr>
        <p:txBody>
          <a:bodyPr/>
          <a:lstStyle/>
          <a:p>
            <a:pPr marL="0" indent="0">
              <a:buNone/>
            </a:pPr>
            <a:r>
              <a:rPr lang="en-US" b="1" dirty="0"/>
              <a:t>Figure 12.46</a:t>
            </a:r>
          </a:p>
        </p:txBody>
      </p:sp>
    </p:spTree>
    <p:extLst>
      <p:ext uri="{BB962C8B-B14F-4D97-AF65-F5344CB8AC3E}">
        <p14:creationId xmlns:p14="http://schemas.microsoft.com/office/powerpoint/2010/main" val="102574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6.0&quot;&gt;&lt;object type=&quot;1&quot; unique_id=&quot;10001&quot;&gt;&lt;object type=&quot;8&quot; unique_id=&quot;13602&quot;&gt;&lt;/object&gt;&lt;object type=&quot;2&quot; unique_id=&quot;13603&quot;&gt;&lt;object type=&quot;3&quot; unique_id=&quot;13604&quot;&gt;&lt;property id=&quot;20148&quot; value=&quot;5&quot;/&gt;&lt;property id=&quot;20300&quot; value=&quot;Slide 1&quot;/&gt;&lt;property id=&quot;20307&quot; value=&quot;359&quot;/&gt;&lt;/object&gt;&lt;object type=&quot;3&quot; unique_id=&quot;13605&quot;&gt;&lt;property id=&quot;20148&quot; value=&quot;5&quot;/&gt;&lt;property id=&quot;20300&quot; value=&quot;Slide 2&quot;/&gt;&lt;property id=&quot;20307&quot; value=&quot;256&quot;/&gt;&lt;/object&gt;&lt;object type=&quot;3&quot; unique_id=&quot;13606&quot;&gt;&lt;property id=&quot;20148&quot; value=&quot;5&quot;/&gt;&lt;property id=&quot;20300&quot; value=&quot;Slide 3&quot;/&gt;&lt;property id=&quot;20307&quot; value=&quot;270&quot;/&gt;&lt;/object&gt;&lt;object type=&quot;3&quot; unique_id=&quot;13607&quot;&gt;&lt;property id=&quot;20148&quot; value=&quot;5&quot;/&gt;&lt;property id=&quot;20300&quot; value=&quot;Slide 4&quot;/&gt;&lt;property id=&quot;20307&quot; value=&quot;345&quot;/&gt;&lt;/object&gt;&lt;object type=&quot;3&quot; unique_id=&quot;13608&quot;&gt;&lt;property id=&quot;20148&quot; value=&quot;5&quot;/&gt;&lt;property id=&quot;20300&quot; value=&quot;Slide 5&quot;/&gt;&lt;property id=&quot;20307&quot; value=&quot;346&quot;/&gt;&lt;/object&gt;&lt;object type=&quot;3&quot; unique_id=&quot;13609&quot;&gt;&lt;property id=&quot;20148&quot; value=&quot;5&quot;/&gt;&lt;property id=&quot;20300&quot; value=&quot;Slide 6&quot;/&gt;&lt;property id=&quot;20307&quot; value=&quot;335&quot;/&gt;&lt;/object&gt;&lt;object type=&quot;3&quot; unique_id=&quot;13610&quot;&gt;&lt;property id=&quot;20148&quot; value=&quot;5&quot;/&gt;&lt;property id=&quot;20300&quot; value=&quot;Slide 7&quot;/&gt;&lt;property id=&quot;20307&quot; value=&quot;262&quot;/&gt;&lt;/object&gt;&lt;object type=&quot;3&quot; unique_id=&quot;13611&quot;&gt;&lt;property id=&quot;20148&quot; value=&quot;5&quot;/&gt;&lt;property id=&quot;20300&quot; value=&quot;Slide 8&quot;/&gt;&lt;property id=&quot;20307&quot; value=&quot;263&quot;/&gt;&lt;/object&gt;&lt;object type=&quot;3&quot; unique_id=&quot;13612&quot;&gt;&lt;property id=&quot;20148&quot; value=&quot;5&quot;/&gt;&lt;property id=&quot;20300&quot; value=&quot;Slide 9&quot;/&gt;&lt;property id=&quot;20307&quot; value=&quot;291&quot;/&gt;&lt;/object&gt;&lt;object type=&quot;3&quot; unique_id=&quot;13613&quot;&gt;&lt;property id=&quot;20148&quot; value=&quot;5&quot;/&gt;&lt;property id=&quot;20300&quot; value=&quot;Slide 10&quot;/&gt;&lt;property id=&quot;20307&quot; value=&quot;336&quot;/&gt;&lt;/object&gt;&lt;object type=&quot;3&quot; unique_id=&quot;13614&quot;&gt;&lt;property id=&quot;20148&quot; value=&quot;5&quot;/&gt;&lt;property id=&quot;20300&quot; value=&quot;Slide 11&quot;/&gt;&lt;property id=&quot;20307&quot; value=&quot;356&quot;/&gt;&lt;/object&gt;&lt;object type=&quot;3&quot; unique_id=&quot;13615&quot;&gt;&lt;property id=&quot;20148&quot; value=&quot;5&quot;/&gt;&lt;property id=&quot;20300&quot; value=&quot;Slide 12&quot;/&gt;&lt;property id=&quot;20307&quot; value=&quot;265&quot;/&gt;&lt;/object&gt;&lt;object type=&quot;3&quot; unique_id=&quot;13616&quot;&gt;&lt;property id=&quot;20148&quot; value=&quot;5&quot;/&gt;&lt;property id=&quot;20300&quot; value=&quot;Slide 13&quot;/&gt;&lt;property id=&quot;20307&quot; value=&quot;266&quot;/&gt;&lt;/object&gt;&lt;object type=&quot;3&quot; unique_id=&quot;13617&quot;&gt;&lt;property id=&quot;20148&quot; value=&quot;5&quot;/&gt;&lt;property id=&quot;20300&quot; value=&quot;Slide 14&quot;/&gt;&lt;property id=&quot;20307&quot; value=&quot;267&quot;/&gt;&lt;/object&gt;&lt;object type=&quot;3&quot; unique_id=&quot;13618&quot;&gt;&lt;property id=&quot;20148&quot; value=&quot;5&quot;/&gt;&lt;property id=&quot;20300&quot; value=&quot;Slide 15&quot;/&gt;&lt;property id=&quot;20307&quot; value=&quot;333&quot;/&gt;&lt;/object&gt;&lt;object type=&quot;3&quot; unique_id=&quot;13619&quot;&gt;&lt;property id=&quot;20148&quot; value=&quot;5&quot;/&gt;&lt;property id=&quot;20300&quot; value=&quot;Slide 16&quot;/&gt;&lt;property id=&quot;20307&quot; value=&quot;271&quot;/&gt;&lt;/object&gt;&lt;object type=&quot;3&quot; unique_id=&quot;13620&quot;&gt;&lt;property id=&quot;20148&quot; value=&quot;5&quot;/&gt;&lt;property id=&quot;20300&quot; value=&quot;Slide 17&quot;/&gt;&lt;property id=&quot;20307&quot; value=&quot;347&quot;/&gt;&lt;/object&gt;&lt;object type=&quot;3&quot; unique_id=&quot;13621&quot;&gt;&lt;property id=&quot;20148&quot; value=&quot;5&quot;/&gt;&lt;property id=&quot;20300&quot; value=&quot;Slide 18&quot;/&gt;&lt;property id=&quot;20307&quot; value=&quot;268&quot;/&gt;&lt;/object&gt;&lt;object type=&quot;3&quot; unique_id=&quot;13622&quot;&gt;&lt;property id=&quot;20148&quot; value=&quot;5&quot;/&gt;&lt;property id=&quot;20300&quot; value=&quot;Slide 19&quot;/&gt;&lt;property id=&quot;20307&quot; value=&quot;261&quot;/&gt;&lt;/object&gt;&lt;object type=&quot;3&quot; unique_id=&quot;13623&quot;&gt;&lt;property id=&quot;20148&quot; value=&quot;5&quot;/&gt;&lt;property id=&quot;20300&quot; value=&quot;Slide 20&quot;/&gt;&lt;property id=&quot;20307&quot; value=&quot;277&quot;/&gt;&lt;/object&gt;&lt;object type=&quot;3&quot; unique_id=&quot;13624&quot;&gt;&lt;property id=&quot;20148&quot; value=&quot;5&quot;/&gt;&lt;property id=&quot;20300&quot; value=&quot;Slide 21&quot;/&gt;&lt;property id=&quot;20307&quot; value=&quot;328&quot;/&gt;&lt;/object&gt;&lt;object type=&quot;3&quot; unique_id=&quot;13625&quot;&gt;&lt;property id=&quot;20148&quot; value=&quot;5&quot;/&gt;&lt;property id=&quot;20300&quot; value=&quot;Slide 22&quot;/&gt;&lt;property id=&quot;20307&quot; value=&quot;329&quot;/&gt;&lt;/object&gt;&lt;object type=&quot;3&quot; unique_id=&quot;13626&quot;&gt;&lt;property id=&quot;20148&quot; value=&quot;5&quot;/&gt;&lt;property id=&quot;20300&quot; value=&quot;Slide 23&quot;/&gt;&lt;property id=&quot;20307&quot; value=&quot;272&quot;/&gt;&lt;/object&gt;&lt;object type=&quot;3&quot; unique_id=&quot;13627&quot;&gt;&lt;property id=&quot;20148&quot; value=&quot;5&quot;/&gt;&lt;property id=&quot;20300&quot; value=&quot;Slide 24&quot;/&gt;&lt;property id=&quot;20307&quot; value=&quot;292&quot;/&gt;&lt;/object&gt;&lt;object type=&quot;3&quot; unique_id=&quot;13628&quot;&gt;&lt;property id=&quot;20148&quot; value=&quot;5&quot;/&gt;&lt;property id=&quot;20300&quot; value=&quot;Slide 25&quot;/&gt;&lt;property id=&quot;20307&quot; value=&quot;348&quot;/&gt;&lt;/object&gt;&lt;object type=&quot;3&quot; unique_id=&quot;13629&quot;&gt;&lt;property id=&quot;20148&quot; value=&quot;5&quot;/&gt;&lt;property id=&quot;20300&quot; value=&quot;Slide 26&quot;/&gt;&lt;property id=&quot;20307&quot; value=&quot;293&quot;/&gt;&lt;/object&gt;&lt;object type=&quot;3&quot; unique_id=&quot;13630&quot;&gt;&lt;property id=&quot;20148&quot; value=&quot;5&quot;/&gt;&lt;property id=&quot;20300&quot; value=&quot;Slide 27&quot;/&gt;&lt;property id=&quot;20307&quot; value=&quot;331&quot;/&gt;&lt;/object&gt;&lt;object type=&quot;3&quot; unique_id=&quot;13631&quot;&gt;&lt;property id=&quot;20148&quot; value=&quot;5&quot;/&gt;&lt;property id=&quot;20300&quot; value=&quot;Slide 28&quot;/&gt;&lt;property id=&quot;20307&quot; value=&quot;351&quot;/&gt;&lt;/object&gt;&lt;object type=&quot;3&quot; unique_id=&quot;13632&quot;&gt;&lt;property id=&quot;20148&quot; value=&quot;5&quot;/&gt;&lt;property id=&quot;20300&quot; value=&quot;Slide 29&quot;/&gt;&lt;property id=&quot;20307&quot; value=&quot;294&quot;/&gt;&lt;/object&gt;&lt;object type=&quot;3&quot; unique_id=&quot;13633&quot;&gt;&lt;property id=&quot;20148&quot; value=&quot;5&quot;/&gt;&lt;property id=&quot;20300&quot; value=&quot;Slide 30&quot;/&gt;&lt;property id=&quot;20307&quot; value=&quot;295&quot;/&gt;&lt;/object&gt;&lt;object type=&quot;3&quot; unique_id=&quot;13634&quot;&gt;&lt;property id=&quot;20148&quot; value=&quot;5&quot;/&gt;&lt;property id=&quot;20300&quot; value=&quot;Slide 31&quot;/&gt;&lt;property id=&quot;20307&quot; value=&quot;296&quot;/&gt;&lt;/object&gt;&lt;object type=&quot;3&quot; unique_id=&quot;13635&quot;&gt;&lt;property id=&quot;20148&quot; value=&quot;5&quot;/&gt;&lt;property id=&quot;20300&quot; value=&quot;Slide 32&quot;/&gt;&lt;property id=&quot;20307&quot; value=&quot;349&quot;/&gt;&lt;/object&gt;&lt;object type=&quot;3&quot; unique_id=&quot;13636&quot;&gt;&lt;property id=&quot;20148&quot; value=&quot;5&quot;/&gt;&lt;property id=&quot;20300&quot; value=&quot;Slide 33&quot;/&gt;&lt;property id=&quot;20307&quot; value=&quot;332&quot;/&gt;&lt;/object&gt;&lt;object type=&quot;3&quot; unique_id=&quot;13637&quot;&gt;&lt;property id=&quot;20148&quot; value=&quot;5&quot;/&gt;&lt;property id=&quot;20300&quot; value=&quot;Slide 34&quot;/&gt;&lt;property id=&quot;20307&quot; value=&quot;337&quot;/&gt;&lt;/object&gt;&lt;object type=&quot;3&quot; unique_id=&quot;13638&quot;&gt;&lt;property id=&quot;20148&quot; value=&quot;5&quot;/&gt;&lt;property id=&quot;20300&quot; value=&quot;Slide 35&quot;/&gt;&lt;property id=&quot;20307&quot; value=&quot;297&quot;/&gt;&lt;/object&gt;&lt;object type=&quot;3&quot; unique_id=&quot;13639&quot;&gt;&lt;property id=&quot;20148&quot; value=&quot;5&quot;/&gt;&lt;property id=&quot;20300&quot; value=&quot;Slide 36&quot;/&gt;&lt;property id=&quot;20307&quot; value=&quot;338&quot;/&gt;&lt;/object&gt;&lt;object type=&quot;3&quot; unique_id=&quot;13640&quot;&gt;&lt;property id=&quot;20148&quot; value=&quot;5&quot;/&gt;&lt;property id=&quot;20300&quot; value=&quot;Slide 37&quot;/&gt;&lt;property id=&quot;20307&quot; value=&quot;298&quot;/&gt;&lt;/object&gt;&lt;object type=&quot;3&quot; unique_id=&quot;13641&quot;&gt;&lt;property id=&quot;20148&quot; value=&quot;5&quot;/&gt;&lt;property id=&quot;20300&quot; value=&quot;Slide 38&quot;/&gt;&lt;property id=&quot;20307&quot; value=&quot;339&quot;/&gt;&lt;/object&gt;&lt;object type=&quot;3&quot; unique_id=&quot;13642&quot;&gt;&lt;property id=&quot;20148&quot; value=&quot;5&quot;/&gt;&lt;property id=&quot;20300&quot; value=&quot;Slide 39&quot;/&gt;&lt;property id=&quot;20307&quot; value=&quot;299&quot;/&gt;&lt;/object&gt;&lt;object type=&quot;3&quot; unique_id=&quot;13643&quot;&gt;&lt;property id=&quot;20148&quot; value=&quot;5&quot;/&gt;&lt;property id=&quot;20300&quot; value=&quot;Slide 40&quot;/&gt;&lt;property id=&quot;20307&quot; value=&quot;350&quot;/&gt;&lt;/object&gt;&lt;object type=&quot;3&quot; unique_id=&quot;13644&quot;&gt;&lt;property id=&quot;20148&quot; value=&quot;5&quot;/&gt;&lt;property id=&quot;20300&quot; value=&quot;Slide 41&quot;/&gt;&lt;property id=&quot;20307&quot; value=&quot;300&quot;/&gt;&lt;/object&gt;&lt;object type=&quot;3&quot; unique_id=&quot;13645&quot;&gt;&lt;property id=&quot;20148&quot; value=&quot;5&quot;/&gt;&lt;property id=&quot;20300&quot; value=&quot;Slide 42&quot;/&gt;&lt;property id=&quot;20307&quot; value=&quot;355&quot;/&gt;&lt;/object&gt;&lt;object type=&quot;3&quot; unique_id=&quot;13646&quot;&gt;&lt;property id=&quot;20148&quot; value=&quot;5&quot;/&gt;&lt;property id=&quot;20300&quot; value=&quot;Slide 43&quot;/&gt;&lt;property id=&quot;20307&quot; value=&quot;301&quot;/&gt;&lt;/object&gt;&lt;object type=&quot;3&quot; unique_id=&quot;13647&quot;&gt;&lt;property id=&quot;20148&quot; value=&quot;5&quot;/&gt;&lt;property id=&quot;20300&quot; value=&quot;Slide 44&quot;/&gt;&lt;property id=&quot;20307&quot; value=&quot;354&quot;/&gt;&lt;/object&gt;&lt;object type=&quot;3&quot; unique_id=&quot;13648&quot;&gt;&lt;property id=&quot;20148&quot; value=&quot;5&quot;/&gt;&lt;property id=&quot;20300&quot; value=&quot;Slide 45&quot;/&gt;&lt;property id=&quot;20307&quot; value=&quot;302&quot;/&gt;&lt;/object&gt;&lt;object type=&quot;3&quot; unique_id=&quot;13649&quot;&gt;&lt;property id=&quot;20148&quot; value=&quot;5&quot;/&gt;&lt;property id=&quot;20300&quot; value=&quot;Slide 46&quot;/&gt;&lt;property id=&quot;20307&quot; value=&quot;303&quot;/&gt;&lt;/object&gt;&lt;object type=&quot;3&quot; unique_id=&quot;13650&quot;&gt;&lt;property id=&quot;20148&quot; value=&quot;5&quot;/&gt;&lt;property id=&quot;20300&quot; value=&quot;Slide 47&quot;/&gt;&lt;property id=&quot;20307&quot; value=&quot;304&quot;/&gt;&lt;/object&gt;&lt;object type=&quot;3&quot; unique_id=&quot;13651&quot;&gt;&lt;property id=&quot;20148&quot; value=&quot;5&quot;/&gt;&lt;property id=&quot;20300&quot; value=&quot;Slide 48&quot;/&gt;&lt;property id=&quot;20307&quot; value=&quot;305&quot;/&gt;&lt;/object&gt;&lt;object type=&quot;3&quot; unique_id=&quot;13652&quot;&gt;&lt;property id=&quot;20148&quot; value=&quot;5&quot;/&gt;&lt;property id=&quot;20300&quot; value=&quot;Slide 49&quot;/&gt;&lt;property id=&quot;20307&quot; value=&quot;306&quot;/&gt;&lt;/object&gt;&lt;object type=&quot;3&quot; unique_id=&quot;13653&quot;&gt;&lt;property id=&quot;20148&quot; value=&quot;5&quot;/&gt;&lt;property id=&quot;20300&quot; value=&quot;Slide 50&quot;/&gt;&lt;property id=&quot;20307&quot; value=&quot;307&quot;/&gt;&lt;/object&gt;&lt;object type=&quot;3&quot; unique_id=&quot;13654&quot;&gt;&lt;property id=&quot;20148&quot; value=&quot;5&quot;/&gt;&lt;property id=&quot;20300&quot; value=&quot;Slide 51&quot;/&gt;&lt;property id=&quot;20307&quot; value=&quot;357&quot;/&gt;&lt;/object&gt;&lt;object type=&quot;3&quot; unique_id=&quot;13655&quot;&gt;&lt;property id=&quot;20148&quot; value=&quot;5&quot;/&gt;&lt;property id=&quot;20300&quot; value=&quot;Slide 52&quot;/&gt;&lt;property id=&quot;20307&quot; value=&quot;269&quot;/&gt;&lt;/object&gt;&lt;object type=&quot;3&quot; unique_id=&quot;13656&quot;&gt;&lt;property id=&quot;20148&quot; value=&quot;5&quot;/&gt;&lt;property id=&quot;20300&quot; value=&quot;Slide 53&quot;/&gt;&lt;property id=&quot;20307&quot; value=&quot;308&quot;/&gt;&lt;/object&gt;&lt;object type=&quot;3&quot; unique_id=&quot;13657&quot;&gt;&lt;property id=&quot;20148&quot; value=&quot;5&quot;/&gt;&lt;property id=&quot;20300&quot; value=&quot;Slide 54&quot;/&gt;&lt;property id=&quot;20307&quot; value=&quot;341&quot;/&gt;&lt;/object&gt;&lt;object type=&quot;3&quot; unique_id=&quot;13658&quot;&gt;&lt;property id=&quot;20148&quot; value=&quot;5&quot;/&gt;&lt;property id=&quot;20300&quot; value=&quot;Slide 55&quot;/&gt;&lt;property id=&quot;20307&quot; value=&quot;309&quot;/&gt;&lt;/object&gt;&lt;object type=&quot;3&quot; unique_id=&quot;13659&quot;&gt;&lt;property id=&quot;20148&quot; value=&quot;5&quot;/&gt;&lt;property id=&quot;20300&quot; value=&quot;Slide 56&quot;/&gt;&lt;property id=&quot;20307&quot; value=&quot;310&quot;/&gt;&lt;/object&gt;&lt;object type=&quot;3&quot; unique_id=&quot;13660&quot;&gt;&lt;property id=&quot;20148&quot; value=&quot;5&quot;/&gt;&lt;property id=&quot;20300&quot; value=&quot;Slide 57&quot;/&gt;&lt;property id=&quot;20307&quot; value=&quot;314&quot;/&gt;&lt;/object&gt;&lt;object type=&quot;3&quot; unique_id=&quot;13661&quot;&gt;&lt;property id=&quot;20148&quot; value=&quot;5&quot;/&gt;&lt;property id=&quot;20300&quot; value=&quot;Slide 58&quot;/&gt;&lt;property id=&quot;20307&quot; value=&quot;311&quot;/&gt;&lt;/object&gt;&lt;object type=&quot;3&quot; unique_id=&quot;13662&quot;&gt;&lt;property id=&quot;20148&quot; value=&quot;5&quot;/&gt;&lt;property id=&quot;20300&quot; value=&quot;Slide 59&quot;/&gt;&lt;property id=&quot;20307&quot; value=&quot;312&quot;/&gt;&lt;/object&gt;&lt;object type=&quot;3&quot; unique_id=&quot;13663&quot;&gt;&lt;property id=&quot;20148&quot; value=&quot;5&quot;/&gt;&lt;property id=&quot;20300&quot; value=&quot;Slide 60&quot;/&gt;&lt;property id=&quot;20307&quot; value=&quot;313&quot;/&gt;&lt;/object&gt;&lt;object type=&quot;3&quot; unique_id=&quot;13664&quot;&gt;&lt;property id=&quot;20148&quot; value=&quot;5&quot;/&gt;&lt;property id=&quot;20300&quot; value=&quot;Slide 61&quot;/&gt;&lt;property id=&quot;20307&quot; value=&quot;257&quot;/&gt;&lt;/object&gt;&lt;object type=&quot;3&quot; unique_id=&quot;13665&quot;&gt;&lt;property id=&quot;20148&quot; value=&quot;5&quot;/&gt;&lt;property id=&quot;20300&quot; value=&quot;Slide 62&quot;/&gt;&lt;property id=&quot;20307&quot; value=&quot;315&quot;/&gt;&lt;/object&gt;&lt;object type=&quot;3&quot; unique_id=&quot;13666&quot;&gt;&lt;property id=&quot;20148&quot; value=&quot;5&quot;/&gt;&lt;property id=&quot;20300&quot; value=&quot;Slide 63&quot;/&gt;&lt;property id=&quot;20307&quot; value=&quot;352&quot;/&gt;&lt;/object&gt;&lt;object type=&quot;3&quot; unique_id=&quot;13667&quot;&gt;&lt;property id=&quot;20148&quot; value=&quot;5&quot;/&gt;&lt;property id=&quot;20300&quot; value=&quot;Slide 64&quot;/&gt;&lt;property id=&quot;20307&quot; value=&quot;258&quot;/&gt;&lt;/object&gt;&lt;object type=&quot;3&quot; unique_id=&quot;13668&quot;&gt;&lt;property id=&quot;20148&quot; value=&quot;5&quot;/&gt;&lt;property id=&quot;20300&quot; value=&quot;Slide 65&quot;/&gt;&lt;property id=&quot;20307&quot; value=&quot;259&quot;/&gt;&lt;/object&gt;&lt;object type=&quot;3&quot; unique_id=&quot;13669&quot;&gt;&lt;property id=&quot;20148&quot; value=&quot;5&quot;/&gt;&lt;property id=&quot;20300&quot; value=&quot;Slide 66&quot;/&gt;&lt;property id=&quot;20307&quot; value=&quot;316&quot;/&gt;&lt;/object&gt;&lt;object type=&quot;3&quot; unique_id=&quot;13670&quot;&gt;&lt;property id=&quot;20148&quot; value=&quot;5&quot;/&gt;&lt;property id=&quot;20300&quot; value=&quot;Slide 67&quot;/&gt;&lt;property id=&quot;20307&quot; value=&quot;317&quot;/&gt;&lt;/object&gt;&lt;object type=&quot;3&quot; unique_id=&quot;13671&quot;&gt;&lt;property id=&quot;20148&quot; value=&quot;5&quot;/&gt;&lt;property id=&quot;20300&quot; value=&quot;Slide 68&quot;/&gt;&lt;property id=&quot;20307&quot; value=&quot;353&quot;/&gt;&lt;/object&gt;&lt;object type=&quot;3&quot; unique_id=&quot;13672&quot;&gt;&lt;property id=&quot;20148&quot; value=&quot;5&quot;/&gt;&lt;property id=&quot;20300&quot; value=&quot;Slide 69&quot;/&gt;&lt;property id=&quot;20307&quot; value=&quot;318&quot;/&gt;&lt;/object&gt;&lt;object type=&quot;3&quot; unique_id=&quot;13673&quot;&gt;&lt;property id=&quot;20148&quot; value=&quot;5&quot;/&gt;&lt;property id=&quot;20300&quot; value=&quot;Slide 70&quot;/&gt;&lt;property id=&quot;20307&quot; value=&quot;342&quot;/&gt;&lt;/object&gt;&lt;object type=&quot;3&quot; unique_id=&quot;13674&quot;&gt;&lt;property id=&quot;20148&quot; value=&quot;5&quot;/&gt;&lt;property id=&quot;20300&quot; value=&quot;Slide 71&quot;/&gt;&lt;property id=&quot;20307&quot; value=&quot;319&quot;/&gt;&lt;/object&gt;&lt;object type=&quot;3&quot; unique_id=&quot;13675&quot;&gt;&lt;property id=&quot;20148&quot; value=&quot;5&quot;/&gt;&lt;property id=&quot;20300&quot; value=&quot;Slide 72&quot;/&gt;&lt;property id=&quot;20307&quot; value=&quot;343&quot;/&gt;&lt;/object&gt;&lt;object type=&quot;3&quot; unique_id=&quot;13676&quot;&gt;&lt;property id=&quot;20148&quot; value=&quot;5&quot;/&gt;&lt;property id=&quot;20300&quot; value=&quot;Slide 73&quot;/&gt;&lt;property id=&quot;20307&quot; value=&quot;320&quot;/&gt;&lt;/object&gt;&lt;object type=&quot;3&quot; unique_id=&quot;13677&quot;&gt;&lt;property id=&quot;20148&quot; value=&quot;5&quot;/&gt;&lt;property id=&quot;20300&quot; value=&quot;Slide 74&quot;/&gt;&lt;property id=&quot;20307&quot; value=&quot;321&quot;/&gt;&lt;/object&gt;&lt;object type=&quot;3&quot; unique_id=&quot;13678&quot;&gt;&lt;property id=&quot;20148&quot; value=&quot;5&quot;/&gt;&lt;property id=&quot;20300&quot; value=&quot;Slide 75&quot;/&gt;&lt;property id=&quot;20307&quot; value=&quot;322&quot;/&gt;&lt;/object&gt;&lt;object type=&quot;3&quot; unique_id=&quot;13679&quot;&gt;&lt;property id=&quot;20148&quot; value=&quot;5&quot;/&gt;&lt;property id=&quot;20300&quot; value=&quot;Slide 76&quot;/&gt;&lt;property id=&quot;20307&quot; value=&quot;344&quot;/&gt;&lt;/object&gt;&lt;object type=&quot;3&quot; unique_id=&quot;13680&quot;&gt;&lt;property id=&quot;20148&quot; value=&quot;5&quot;/&gt;&lt;property id=&quot;20300&quot; value=&quot;Slide 77&quot;/&gt;&lt;property id=&quot;20307&quot; value=&quot;323&quot;/&gt;&lt;/object&gt;&lt;object type=&quot;3&quot; unique_id=&quot;13681&quot;&gt;&lt;property id=&quot;20148&quot; value=&quot;5&quot;/&gt;&lt;property id=&quot;20300&quot; value=&quot;Slide 78&quot;/&gt;&lt;property id=&quot;20307&quot; value=&quot;324&quot;/&gt;&lt;/object&gt;&lt;object type=&quot;3&quot; unique_id=&quot;13682&quot;&gt;&lt;property id=&quot;20148&quot; value=&quot;5&quot;/&gt;&lt;property id=&quot;20300&quot; value=&quot;Slide 79&quot;/&gt;&lt;property id=&quot;20307&quot; value=&quot;358&quot;/&gt;&lt;/object&gt;&lt;object type=&quot;3&quot; unique_id=&quot;13683&quot;&gt;&lt;property id=&quot;20148&quot; value=&quot;5&quot;/&gt;&lt;property id=&quot;20300&quot; value=&quot;Slide 80&quot;/&gt;&lt;property id=&quot;20307&quot; value=&quot;325&quot;/&gt;&lt;/object&gt;&lt;object type=&quot;3&quot; unique_id=&quot;13684&quot;&gt;&lt;property id=&quot;20148&quot; value=&quot;5&quot;/&gt;&lt;property id=&quot;20300&quot; value=&quot;Slide 81&quot;/&gt;&lt;property id=&quot;20307&quot; value=&quot;326&quot;/&gt;&lt;/object&gt;&lt;object type=&quot;3&quot; unique_id=&quot;13685&quot;&gt;&lt;property id=&quot;20148&quot; value=&quot;5&quot;/&gt;&lt;property id=&quot;20300&quot; value=&quot;Slide 82&quot;/&gt;&lt;property id=&quot;20307&quot; value=&quot;327&quot;/&gt;&lt;/object&gt;&lt;/object&gt;&lt;/object&gt;&lt;/database&gt;"/>
  <p:tag name="PREVIOUS_ACTIVE_SLIDE" val="320"/>
</p:tagLst>
</file>

<file path=ppt/theme/theme1.xml><?xml version="1.0" encoding="utf-8"?>
<a:theme xmlns:a="http://schemas.openxmlformats.org/drawingml/2006/main" name="Alternate FIRST, BREAK, LAST slides">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lain BODY/MAIN CONTENT">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9944</TotalTime>
  <Words>3715</Words>
  <Application>Microsoft Macintosh PowerPoint</Application>
  <PresentationFormat>On-screen Show (4:3)</PresentationFormat>
  <Paragraphs>677</Paragraphs>
  <Slides>105</Slides>
  <Notes>2</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105</vt:i4>
      </vt:variant>
    </vt:vector>
  </HeadingPairs>
  <TitlesOfParts>
    <vt:vector size="108" baseType="lpstr">
      <vt:lpstr>Alternate FIRST, BREAK, LAST slides</vt:lpstr>
      <vt:lpstr>Plain BODY/MAIN CONTENT</vt:lpstr>
      <vt:lpstr>Equation</vt:lpstr>
      <vt:lpstr>Chemistry </vt:lpstr>
      <vt:lpstr>Intermolecular Forces:   Liquids, Solids, and Phase Changes </vt:lpstr>
      <vt:lpstr>Phases of Matter </vt:lpstr>
      <vt:lpstr>Attractive Forces </vt:lpstr>
      <vt:lpstr>Kinetic Molecular View of the Three States </vt:lpstr>
      <vt:lpstr>A Macroscopic Comparison of Gases, Liquids, and Solids</vt:lpstr>
      <vt:lpstr>Types of Phase Changes and Their Enthalpies </vt:lpstr>
      <vt:lpstr>Two Familiar Phase Changes. </vt:lpstr>
      <vt:lpstr>Heats Of Vaporization And Fusion For Several Common Substances</vt:lpstr>
      <vt:lpstr>Phase Changes And Their Enthalpy Changes</vt:lpstr>
      <vt:lpstr>Quantitative Aspects of Phase Changes </vt:lpstr>
      <vt:lpstr>A Heating-cooling Curve For The Conversion Of Gaseous Water To Ice</vt:lpstr>
      <vt:lpstr>Sample Problem 12.1 – Problem</vt:lpstr>
      <vt:lpstr>Sample Problem 12.1 – Plan</vt:lpstr>
      <vt:lpstr>Sample Problem 12.1 - Solution</vt:lpstr>
      <vt:lpstr>Liquid-gas Equilibrium </vt:lpstr>
      <vt:lpstr>The Effect Of Temperature On The Distribution Of Molecular Speeds</vt:lpstr>
      <vt:lpstr>Factors Affecting Vapor Pressure </vt:lpstr>
      <vt:lpstr>Vapor Pressure As A Function Of Temperature And Intermolecular Forces </vt:lpstr>
      <vt:lpstr>The Clausius-Clapeyron Equation </vt:lpstr>
      <vt:lpstr>Linear Plots Of The Relationship Between Vapor Pressure And Temperature  </vt:lpstr>
      <vt:lpstr>Sample Problem 12.2 – Problem and Plan</vt:lpstr>
      <vt:lpstr>Sample Problem 12.2 - Solution</vt:lpstr>
      <vt:lpstr>Vapor Pressure and Boiling Point </vt:lpstr>
      <vt:lpstr>Iodine Subliming</vt:lpstr>
      <vt:lpstr>Phase Diagram For CO2</vt:lpstr>
      <vt:lpstr>Phase Diagram For H2O</vt:lpstr>
      <vt:lpstr>Sample Problem 12.3 – Problem</vt:lpstr>
      <vt:lpstr>Sample Problem 12.3 – Plan</vt:lpstr>
      <vt:lpstr>Sample Problem 12.3 - Solution</vt:lpstr>
      <vt:lpstr>The Nature of Intermolecular Forces </vt:lpstr>
      <vt:lpstr>Covalent and Van Der Waals Radii</vt:lpstr>
      <vt:lpstr>Periodic Trends In Covalent And Van Der Waals Radii</vt:lpstr>
      <vt:lpstr>Comparison of Bonding Forces</vt:lpstr>
      <vt:lpstr>Comparison of Non-Bonding Forces</vt:lpstr>
      <vt:lpstr>Polar Molecules and Dipole-Dipole Forces</vt:lpstr>
      <vt:lpstr>Dipole Moment and Boiling Point</vt:lpstr>
      <vt:lpstr>The Hydrogen Bond </vt:lpstr>
      <vt:lpstr>Hydrogen Bonding and Boiling Point</vt:lpstr>
      <vt:lpstr>Sample Problem 12.4 – Problem and Plan</vt:lpstr>
      <vt:lpstr>Sample Problem 12. - Solution</vt:lpstr>
      <vt:lpstr>Polarizability and Induced Dipoles </vt:lpstr>
      <vt:lpstr>Trends in Polarizability </vt:lpstr>
      <vt:lpstr>Dispersion Forces Among Nonpolar Particles</vt:lpstr>
      <vt:lpstr>Dispersion (London) Forces </vt:lpstr>
      <vt:lpstr>Molar Mass and Trends In Boiling Point</vt:lpstr>
      <vt:lpstr>Molecular Shape, Intermolecular Contact, and Boiling Point </vt:lpstr>
      <vt:lpstr>Determining the Intermolecular Forces In a Sample</vt:lpstr>
      <vt:lpstr>Sample Problem 12.5 – Problem and Plan</vt:lpstr>
      <vt:lpstr>Sample Problem 12.5 – Solution (a) and (b)</vt:lpstr>
      <vt:lpstr>Sample Problem 12.5 – Solution (c) and (d)</vt:lpstr>
      <vt:lpstr>The Molecular Basis Of Surface Tension</vt:lpstr>
      <vt:lpstr>Surface Tension, Viscosity, and Forces Between Particles</vt:lpstr>
      <vt:lpstr>Capillary Action and the Shape Of The Water or Mercury Meniscus In Glass</vt:lpstr>
      <vt:lpstr>Viscosity of Water at Several Temperatures</vt:lpstr>
      <vt:lpstr>H-bonding Ability of water</vt:lpstr>
      <vt:lpstr>The Hexagonal Structure Of Ice</vt:lpstr>
      <vt:lpstr>The Unique Macroscopic Behavior of Water that Emerges from its Atomic and Molecular Properties</vt:lpstr>
      <vt:lpstr>The Solid State </vt:lpstr>
      <vt:lpstr>The Beauty Of Crystalline Solids</vt:lpstr>
      <vt:lpstr>The Crystal Lattice and the Unit Cell</vt:lpstr>
      <vt:lpstr>Simple Cubic Unit Cell</vt:lpstr>
      <vt:lpstr>Body-centered Cubic Unit Cell</vt:lpstr>
      <vt:lpstr>Face-centered Cubic Unit Cell</vt:lpstr>
      <vt:lpstr>Sample Problem 12.6 – Problem</vt:lpstr>
      <vt:lpstr>Sample Problem 12.6 – Plan</vt:lpstr>
      <vt:lpstr>Sample Problem 12.6 - Solution</vt:lpstr>
      <vt:lpstr>Packing Spheres To Obtain Three Cubic And Hexagonal Unit Cells – Simple Solutions</vt:lpstr>
      <vt:lpstr>Packing Spheres To Obtain Three Cubic And Hexagonal Unit Cells</vt:lpstr>
      <vt:lpstr>Sample Problem 12.7 – Problem</vt:lpstr>
      <vt:lpstr>Sample Problem 12.7 – Plan</vt:lpstr>
      <vt:lpstr>Sample Problem 12.7 - Solution</vt:lpstr>
      <vt:lpstr>Edge Length and Atomic (Ionic) Radius In the Three Cubic Unit Cells</vt:lpstr>
      <vt:lpstr>Sample Problem 12.8 – Problem and Plan</vt:lpstr>
      <vt:lpstr>Sample Problem 12.8 - Solution</vt:lpstr>
      <vt:lpstr>Diffraction Of X-rays By Crystal Planes</vt:lpstr>
      <vt:lpstr>Formation Of An X-ray Diffraction Pattern Of The Protein Hemoglobin</vt:lpstr>
      <vt:lpstr>A Scanning Tunneling Micrograph Of Cesium Atoms (Red) On Gallium Arsenide</vt:lpstr>
      <vt:lpstr>Types of Crystalline Solids </vt:lpstr>
      <vt:lpstr>Characteristics of the Major Types of Crystalline Solids</vt:lpstr>
      <vt:lpstr>Cubic Closest Packing Of Argon And CH4</vt:lpstr>
      <vt:lpstr>The Sodium Chloride Structure</vt:lpstr>
      <vt:lpstr>The Zinc Blende Structure</vt:lpstr>
      <vt:lpstr>The Fluorite Structure</vt:lpstr>
      <vt:lpstr>Crystal Structures Of Metals</vt:lpstr>
      <vt:lpstr>Comparison of the Properties of Diamond and Graphite</vt:lpstr>
      <vt:lpstr>Crystalline and Amorphous Silicon Dioxide</vt:lpstr>
      <vt:lpstr>The Band Of Molecular Orbitals In Lithium Metal</vt:lpstr>
      <vt:lpstr>Electrical Conductivity In A Conductor, Semiconductor, And Insulator</vt:lpstr>
      <vt:lpstr>Crystal Structures And Band Representations Of Doped Semiconductors</vt:lpstr>
      <vt:lpstr>The p-n Junction</vt:lpstr>
      <vt:lpstr>Structures Of Two Typical Molecules That Form Liquid Crystal Phases </vt:lpstr>
      <vt:lpstr>The Three Common Types of Ordering in Liquid Crystal Phases </vt:lpstr>
      <vt:lpstr>Liquid Crystal-type Phases In Biological Systems</vt:lpstr>
      <vt:lpstr>A Liquid Crystal Display (LCD) </vt:lpstr>
      <vt:lpstr>Some Uses of Modern Ceramics and Ceramic Mixtures</vt:lpstr>
      <vt:lpstr>Expanded View Of The Atom Arrangements In Some Ceramic Materials</vt:lpstr>
      <vt:lpstr>Molar Masses of Some Common Polymers</vt:lpstr>
      <vt:lpstr>The Random-coil Shape Of A Polymer Chain</vt:lpstr>
      <vt:lpstr>The Semicrystallinity Of A Polymer Chain</vt:lpstr>
      <vt:lpstr>The Viscosity Of A Polymer In Aqueous Solution</vt:lpstr>
      <vt:lpstr>Some Common Elastomers</vt:lpstr>
      <vt:lpstr>The Colors Of Quantum Dots</vt:lpstr>
      <vt:lpstr>The Magnetic Behavior Of A Ferrofluid</vt:lpstr>
      <vt:lpstr>Driving a Nanocar</vt:lpstr>
    </vt:vector>
  </TitlesOfParts>
  <Company>SLO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Leslie</dc:creator>
  <cp:lastModifiedBy>Faculty</cp:lastModifiedBy>
  <cp:revision>512</cp:revision>
  <dcterms:created xsi:type="dcterms:W3CDTF">2002-05-24T15:06:49Z</dcterms:created>
  <dcterms:modified xsi:type="dcterms:W3CDTF">2018-01-18T17:46:32Z</dcterms:modified>
</cp:coreProperties>
</file>