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2" r:id="rId1"/>
  </p:sldMasterIdLst>
  <p:notesMasterIdLst>
    <p:notesMasterId r:id="rId33"/>
  </p:notesMasterIdLst>
  <p:handoutMasterIdLst>
    <p:handoutMasterId r:id="rId34"/>
  </p:handoutMasterIdLst>
  <p:sldIdLst>
    <p:sldId id="295" r:id="rId2"/>
    <p:sldId id="375" r:id="rId3"/>
    <p:sldId id="322" r:id="rId4"/>
    <p:sldId id="257" r:id="rId5"/>
    <p:sldId id="368" r:id="rId6"/>
    <p:sldId id="259" r:id="rId7"/>
    <p:sldId id="379" r:id="rId8"/>
    <p:sldId id="380" r:id="rId9"/>
    <p:sldId id="381" r:id="rId10"/>
    <p:sldId id="382" r:id="rId11"/>
    <p:sldId id="378" r:id="rId12"/>
    <p:sldId id="383" r:id="rId13"/>
    <p:sldId id="384" r:id="rId14"/>
    <p:sldId id="385" r:id="rId15"/>
    <p:sldId id="386" r:id="rId16"/>
    <p:sldId id="387" r:id="rId17"/>
    <p:sldId id="369" r:id="rId18"/>
    <p:sldId id="388" r:id="rId19"/>
    <p:sldId id="389" r:id="rId20"/>
    <p:sldId id="390" r:id="rId21"/>
    <p:sldId id="391" r:id="rId22"/>
    <p:sldId id="392" r:id="rId23"/>
    <p:sldId id="367" r:id="rId24"/>
    <p:sldId id="337" r:id="rId25"/>
    <p:sldId id="394" r:id="rId26"/>
    <p:sldId id="272" r:id="rId27"/>
    <p:sldId id="395" r:id="rId28"/>
    <p:sldId id="396" r:id="rId29"/>
    <p:sldId id="397" r:id="rId30"/>
    <p:sldId id="318" r:id="rId31"/>
    <p:sldId id="319" r:id="rId32"/>
  </p:sldIdLst>
  <p:sldSz cx="9144000" cy="6858000" type="screen4x3"/>
  <p:notesSz cx="6858000" cy="9180513"/>
  <p:custDataLst>
    <p:tags r:id="rId3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8026"/>
    <a:srgbClr val="FF0000"/>
    <a:srgbClr val="CC3300"/>
    <a:srgbClr val="FF3300"/>
    <a:srgbClr val="99FF33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-576" y="-96"/>
      </p:cViewPr>
      <p:guideLst>
        <p:guide orient="horz" pos="345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1725"/>
            <a:ext cx="2971800" cy="4587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21725"/>
            <a:ext cx="2971800" cy="4587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1467598-1081-4FCE-B397-B563247CD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1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0904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5063" y="688975"/>
            <a:ext cx="4587875" cy="3441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60863"/>
            <a:ext cx="5486400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5063" y="688975"/>
            <a:ext cx="4587875" cy="3441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60863"/>
            <a:ext cx="5486400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5063" y="688975"/>
            <a:ext cx="4587875" cy="3441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60863"/>
            <a:ext cx="5486400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5063" y="688975"/>
            <a:ext cx="4587875" cy="3441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60863"/>
            <a:ext cx="5486400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5063" y="688975"/>
            <a:ext cx="4587875" cy="3441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60863"/>
            <a:ext cx="5486400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5063" y="688975"/>
            <a:ext cx="4587875" cy="3441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60863"/>
            <a:ext cx="5486400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5063" y="688975"/>
            <a:ext cx="4587875" cy="3441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60863"/>
            <a:ext cx="5486400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5063" y="688975"/>
            <a:ext cx="4587875" cy="3441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60863"/>
            <a:ext cx="5486400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5063" y="688975"/>
            <a:ext cx="4587875" cy="3441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60863"/>
            <a:ext cx="5486400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5063" y="688975"/>
            <a:ext cx="4587875" cy="3441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60863"/>
            <a:ext cx="5486400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5063" y="688975"/>
            <a:ext cx="4587875" cy="3441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60863"/>
            <a:ext cx="5486400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5063" y="688975"/>
            <a:ext cx="4587875" cy="3441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60863"/>
            <a:ext cx="5486400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5063" y="688975"/>
            <a:ext cx="4587875" cy="3441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60863"/>
            <a:ext cx="5486400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5063" y="688975"/>
            <a:ext cx="4587875" cy="3441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60863"/>
            <a:ext cx="5486400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5063" y="688975"/>
            <a:ext cx="4587875" cy="3441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60863"/>
            <a:ext cx="5486400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5063" y="688975"/>
            <a:ext cx="4587875" cy="3441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60863"/>
            <a:ext cx="5486400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5063" y="688975"/>
            <a:ext cx="4587875" cy="3441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60863"/>
            <a:ext cx="5486400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5063" y="688975"/>
            <a:ext cx="4587875" cy="3441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60863"/>
            <a:ext cx="5486400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5063" y="688975"/>
            <a:ext cx="4587875" cy="3441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60863"/>
            <a:ext cx="5486400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5063" y="688975"/>
            <a:ext cx="4587875" cy="3441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60863"/>
            <a:ext cx="5486400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5063" y="688975"/>
            <a:ext cx="4587875" cy="3441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60863"/>
            <a:ext cx="5486400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5063" y="688975"/>
            <a:ext cx="4587875" cy="3441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60863"/>
            <a:ext cx="5486400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5063" y="688975"/>
            <a:ext cx="4587875" cy="3441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60863"/>
            <a:ext cx="5486400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5063" y="688975"/>
            <a:ext cx="4587875" cy="3441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60863"/>
            <a:ext cx="5486400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5063" y="688975"/>
            <a:ext cx="4587875" cy="3441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60863"/>
            <a:ext cx="5486400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5063" y="688975"/>
            <a:ext cx="4587875" cy="3441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60863"/>
            <a:ext cx="5486400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5063" y="688975"/>
            <a:ext cx="4587875" cy="3441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60863"/>
            <a:ext cx="5486400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5063" y="688975"/>
            <a:ext cx="4587875" cy="3441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60863"/>
            <a:ext cx="5486400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5063" y="688975"/>
            <a:ext cx="4587875" cy="3441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60863"/>
            <a:ext cx="5486400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5063" y="688975"/>
            <a:ext cx="4587875" cy="3441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60863"/>
            <a:ext cx="5486400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5063" y="688975"/>
            <a:ext cx="4587875" cy="3441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60863"/>
            <a:ext cx="5486400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622EF7E-B7B5-4064-9F2A-6E9A9FC4F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25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457200" y="6400800"/>
            <a:ext cx="48672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>
                <a:cs typeface="Arial" charset="0"/>
              </a:rPr>
              <a:t>Chemistry: An Introduction to General, Organic, and Biological Chemistry, Twelfth Edition 	</a:t>
            </a: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>
                <a:cs typeface="Arial" charset="0"/>
              </a:rPr>
              <a:t>© 2015 Pearson Education, Inc.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4CBBDE1-9AE1-4F9C-B6DA-919376A1B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5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5818A53-208E-45D2-8AF7-3D3F3F3EF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27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8" name="Rectangle 12"/>
          <p:cNvSpPr>
            <a:spLocks noChangeArrowheads="1"/>
          </p:cNvSpPr>
          <p:nvPr userDrawn="1"/>
        </p:nvSpPr>
        <p:spPr bwMode="auto">
          <a:xfrm>
            <a:off x="457200" y="6400800"/>
            <a:ext cx="48672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>
                <a:cs typeface="Arial" charset="0"/>
              </a:rPr>
              <a:t>Chemistry: An Introduction to General, Organic, and Biological Chemistry, Twelfth Edition 	</a:t>
            </a: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>
                <a:cs typeface="Arial" charset="0"/>
              </a:rPr>
              <a:t>© 2015 Pearson Education, Inc.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2292752-EE83-4CE0-9192-F8414C1BA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40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457200" y="6400800"/>
            <a:ext cx="48672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>
                <a:cs typeface="Arial" charset="0"/>
              </a:rPr>
              <a:t>Chemistry: An Introduction to General, Organic, and Biological Chemistry, Twelfth Edition 	</a:t>
            </a: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>
                <a:cs typeface="Arial" charset="0"/>
              </a:rPr>
              <a:t>© 2015 Pearson Education, Inc.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361937B-80B4-4DAB-9BA5-1AA480E52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3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7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99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4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6097E81-410A-4A54-90BF-D2651097C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45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457200" y="6400800"/>
            <a:ext cx="48672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>
                <a:cs typeface="Arial" charset="0"/>
              </a:rPr>
              <a:t>Chemistry: An Introduction to General, Organic, and Biological Chemistry, Twelfth Edition 	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>
                <a:cs typeface="Arial" charset="0"/>
              </a:rPr>
              <a:t>© 2015 Pearson Education, Inc.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409D4B2-7130-408C-9443-38701118D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16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20E3AB-F122-43F9-ABEA-6F3C2A9F8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83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457200" y="6400800"/>
            <a:ext cx="48672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>
                <a:cs typeface="Arial" charset="0"/>
              </a:rPr>
              <a:t>Chemistry: An Introduction to General, Organic, and Biological Chemistry, Twelfth Edition 	</a:t>
            </a: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>
                <a:cs typeface="Arial" charset="0"/>
              </a:rPr>
              <a:t>© 2015 Pearson Education, Inc.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6DD52EE-164A-4C81-919C-9E47814AF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5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pPr>
              <a:defRPr/>
            </a:pPr>
            <a:fld id="{FDA35ED7-EBFF-46D6-B60D-5386589D4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52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1031" name="Rectangle 9"/>
          <p:cNvSpPr>
            <a:spLocks noChangeArrowheads="1"/>
          </p:cNvSpPr>
          <p:nvPr userDrawn="1"/>
        </p:nvSpPr>
        <p:spPr bwMode="auto">
          <a:xfrm>
            <a:off x="457200" y="6400800"/>
            <a:ext cx="48672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>
                <a:cs typeface="Arial" charset="0"/>
              </a:rPr>
              <a:t>Chemistry: An Introduction to General, Organic, and Biological Chemistry, Twelfth Edition 	</a:t>
            </a:r>
          </a:p>
        </p:txBody>
      </p:sp>
      <p:sp>
        <p:nvSpPr>
          <p:cNvPr id="1032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>
                <a:cs typeface="Arial" charset="0"/>
              </a:rPr>
              <a:t>© 2015 Pearson Education,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28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237" r:id="rId10"/>
    <p:sldLayoutId id="2147484238" r:id="rId11"/>
    <p:sldLayoutId id="2147484239" r:id="rId12"/>
    <p:sldLayoutId id="2147484240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24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"/>
        <a:defRPr sz="2600" kern="1200">
          <a:solidFill>
            <a:schemeClr val="tx1"/>
          </a:solidFill>
          <a:latin typeface="Times New Roman" charset="0"/>
          <a:ea typeface="ＭＳ Ｐゴシック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"/>
        <a:defRPr sz="2300" kern="1200">
          <a:solidFill>
            <a:schemeClr val="tx1"/>
          </a:solidFill>
          <a:latin typeface="Times New Roman" charset="0"/>
          <a:ea typeface="ＭＳ Ｐゴシック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0029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Chapter 12  Alcohols, </a:t>
            </a:r>
            <a:r>
              <a:rPr lang="en-US" dirty="0" err="1" smtClean="0"/>
              <a:t>Thiols</a:t>
            </a:r>
            <a:r>
              <a:rPr lang="en-US" dirty="0" smtClean="0"/>
              <a:t>, Ethers, Aldehydes, and Ketones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3810000" cy="3581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dirty="0" smtClean="0"/>
              <a:t>Anesthesia is typically administered by a nurse anesthetist who provides care before, during, and after a medical procedure. A nurse anesthetist gives medications to keep a patient asleep and pain-free while monitoring the patient’s vital signs.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676400"/>
            <a:ext cx="2929128" cy="4449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4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Naming of Alcohols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229600" cy="4572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 typeface="Wingdings" charset="2"/>
              <a:buNone/>
            </a:pPr>
            <a:r>
              <a:rPr lang="en-US" smtClean="0"/>
              <a:t>Give the IUPAC name for the following compound: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 typeface="Wingdings" charset="2"/>
              <a:buNone/>
            </a:pPr>
            <a:endParaRPr lang="en-US" smtClean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 typeface="Wingdings" charset="2"/>
              <a:buNone/>
            </a:pPr>
            <a:endParaRPr lang="en-US" smtClean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 typeface="Wingdings" charset="2"/>
              <a:buNone/>
            </a:pPr>
            <a:endParaRPr lang="en-US" smtClean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 typeface="Wingdings" charset="2"/>
              <a:buNone/>
            </a:pPr>
            <a:endParaRPr lang="en-US" smtClean="0">
              <a:solidFill>
                <a:srgbClr val="000090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b="1" smtClean="0">
                <a:solidFill>
                  <a:srgbClr val="BF8700"/>
                </a:solidFill>
              </a:rPr>
              <a:t>STEP 3  </a:t>
            </a:r>
            <a:r>
              <a:rPr lang="en-US" b="1" smtClean="0"/>
              <a:t>Give the location and name for each substituent 	   relative to</a:t>
            </a:r>
            <a:r>
              <a:rPr lang="en-US" smtClean="0"/>
              <a:t> </a:t>
            </a:r>
            <a:r>
              <a:rPr lang="en-US" b="1" smtClean="0"/>
              <a:t>the —OH group.</a:t>
            </a:r>
            <a:endParaRPr lang="en-US" b="1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 typeface="Wingdings" charset="2"/>
              <a:buNone/>
            </a:pPr>
            <a:r>
              <a:rPr lang="en-US" smtClean="0"/>
              <a:t>						</a:t>
            </a: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r>
              <a:rPr lang="en-US" smtClean="0"/>
              <a:t>		          	</a:t>
            </a: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r>
              <a:rPr lang="en-US" smtClean="0"/>
              <a:t>		            		</a:t>
            </a: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endParaRPr lang="en-US" smtClean="0"/>
          </a:p>
          <a:p>
            <a:pPr marL="0" indent="0" eaLnBrk="1" hangingPunct="1">
              <a:spcBef>
                <a:spcPts val="1200"/>
              </a:spcBef>
              <a:buFont typeface="Arial" charset="0"/>
              <a:buNone/>
            </a:pPr>
            <a:r>
              <a:rPr lang="en-US" smtClean="0"/>
              <a:t>					      5-methyl-2-hexanol</a:t>
            </a:r>
            <a:endParaRPr lang="en-US" smtClean="0">
              <a:solidFill>
                <a:srgbClr val="FF0000"/>
              </a:solidFill>
            </a:endParaRPr>
          </a:p>
        </p:txBody>
      </p:sp>
      <p:pic>
        <p:nvPicPr>
          <p:cNvPr id="2355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294187"/>
            <a:ext cx="5603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1676400" y="5208587"/>
            <a:ext cx="5791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200">
                <a:solidFill>
                  <a:srgbClr val="FF0000"/>
                </a:solidFill>
                <a:latin typeface="Times" charset="0"/>
              </a:rPr>
              <a:t>6           5           4            </a:t>
            </a:r>
            <a:r>
              <a:rPr lang="en-US" sz="2200" smtClean="0">
                <a:solidFill>
                  <a:srgbClr val="FF0000"/>
                </a:solidFill>
                <a:latin typeface="Times" charset="0"/>
              </a:rPr>
              <a:t>   3             </a:t>
            </a:r>
            <a:r>
              <a:rPr lang="en-US" sz="2200">
                <a:solidFill>
                  <a:srgbClr val="FF0000"/>
                </a:solidFill>
                <a:latin typeface="Times" charset="0"/>
              </a:rPr>
              <a:t>2            1                 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31923"/>
            <a:ext cx="5603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6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Study Check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7724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 typeface="Wingdings" charset="2"/>
              <a:buNone/>
            </a:pPr>
            <a:r>
              <a:rPr lang="en-US" smtClean="0"/>
              <a:t>Give the IUPAC name for the following compounds:</a:t>
            </a: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endParaRPr lang="en-US" smtClean="0"/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r>
              <a:rPr lang="en-US" smtClean="0"/>
              <a:t>A.  </a:t>
            </a: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endParaRPr lang="en-US" smtClean="0"/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endParaRPr lang="en-US" smtClean="0"/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r>
              <a:rPr lang="en-US" smtClean="0"/>
              <a:t>B.</a:t>
            </a: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endParaRPr lang="en-US" smtClean="0"/>
          </a:p>
        </p:txBody>
      </p:sp>
      <p:pic>
        <p:nvPicPr>
          <p:cNvPr id="2458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42672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29000"/>
            <a:ext cx="2057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7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Solution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7724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 typeface="Wingdings" charset="2"/>
              <a:buNone/>
            </a:pPr>
            <a:r>
              <a:rPr lang="en-US" smtClean="0"/>
              <a:t>Give the IUPAC name for the following compounds:</a:t>
            </a: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endParaRPr lang="en-US" smtClean="0"/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r>
              <a:rPr lang="en-US" smtClean="0"/>
              <a:t>A.  </a:t>
            </a: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endParaRPr lang="en-US" smtClean="0"/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endParaRPr lang="en-US" smtClean="0"/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endParaRPr lang="en-US" smtClean="0"/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endParaRPr lang="en-US" smtClean="0"/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endParaRPr lang="en-US" smtClean="0"/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endParaRPr lang="en-US" smtClean="0"/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endParaRPr lang="en-US" smtClean="0"/>
          </a:p>
        </p:txBody>
      </p:sp>
      <p:pic>
        <p:nvPicPr>
          <p:cNvPr id="2560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42672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1219200" y="3733800"/>
            <a:ext cx="7086600" cy="1371600"/>
          </a:xfrm>
          <a:prstGeom prst="roundRect">
            <a:avLst>
              <a:gd name="adj" fmla="val 16667"/>
            </a:avLst>
          </a:prstGeom>
          <a:solidFill>
            <a:srgbClr val="A992FF">
              <a:alpha val="25098"/>
            </a:srgbClr>
          </a:solidFill>
          <a:ln w="100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2000" b="1" dirty="0">
              <a:latin typeface="Times" charset="0"/>
              <a:cs typeface="Times" charset="0"/>
            </a:endParaRPr>
          </a:p>
          <a:p>
            <a:pPr>
              <a:defRPr/>
            </a:pPr>
            <a:r>
              <a:rPr lang="en-US" sz="2000" b="1" dirty="0">
                <a:latin typeface="Times" charset="0"/>
                <a:cs typeface="Times" charset="0"/>
              </a:rPr>
              <a:t>ANALYZE       Functional          Family      IUPAC	             </a:t>
            </a:r>
          </a:p>
          <a:p>
            <a:pPr>
              <a:defRPr/>
            </a:pPr>
            <a:r>
              <a:rPr lang="en-US" sz="2000" b="1" dirty="0">
                <a:latin typeface="Times" charset="0"/>
                <a:cs typeface="Times" charset="0"/>
              </a:rPr>
              <a:t>THE 	            Group			Naming</a:t>
            </a:r>
          </a:p>
          <a:p>
            <a:pPr>
              <a:defRPr/>
            </a:pPr>
            <a:r>
              <a:rPr lang="en-US" sz="2000" b="1" dirty="0">
                <a:latin typeface="Times" charset="0"/>
                <a:cs typeface="Times" charset="0"/>
              </a:rPr>
              <a:t>PROBLEM      		 		</a:t>
            </a:r>
          </a:p>
          <a:p>
            <a:pPr>
              <a:defRPr/>
            </a:pPr>
            <a:endParaRPr lang="en-US" sz="2000" b="1" dirty="0">
              <a:latin typeface="Times" charset="0"/>
              <a:cs typeface="Times" charset="0"/>
            </a:endParaRPr>
          </a:p>
          <a:p>
            <a:pPr>
              <a:defRPr/>
            </a:pPr>
            <a:r>
              <a:rPr lang="en-US" sz="2000" dirty="0">
                <a:latin typeface="Times" charset="0"/>
                <a:cs typeface="Times" charset="0"/>
              </a:rPr>
              <a:t>			                             </a:t>
            </a:r>
            <a:r>
              <a:rPr lang="en-US" sz="2000" dirty="0">
                <a:latin typeface="Times New Roman" charset="0"/>
                <a:cs typeface="Times New Roman" charset="0"/>
              </a:rPr>
              <a:t>		</a:t>
            </a:r>
            <a:endParaRPr lang="en-US" sz="2000" i="1" dirty="0">
              <a:latin typeface="Times New Roman" charset="0"/>
              <a:cs typeface="Times New Roman" charset="0"/>
            </a:endParaRPr>
          </a:p>
        </p:txBody>
      </p:sp>
      <p:sp>
        <p:nvSpPr>
          <p:cNvPr id="25606" name="TextBox 1"/>
          <p:cNvSpPr txBox="1">
            <a:spLocks noChangeArrowheads="1"/>
          </p:cNvSpPr>
          <p:nvPr/>
        </p:nvSpPr>
        <p:spPr bwMode="auto">
          <a:xfrm>
            <a:off x="2971800" y="4343400"/>
            <a:ext cx="2720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000">
                <a:latin typeface="Times" charset="0"/>
              </a:rPr>
              <a:t>hydroxyl group   alcohol</a:t>
            </a:r>
          </a:p>
        </p:txBody>
      </p:sp>
      <p:sp>
        <p:nvSpPr>
          <p:cNvPr id="25607" name="TextBox 2"/>
          <p:cNvSpPr txBox="1">
            <a:spLocks noChangeArrowheads="1"/>
          </p:cNvSpPr>
          <p:nvPr/>
        </p:nvSpPr>
        <p:spPr bwMode="auto">
          <a:xfrm>
            <a:off x="5867400" y="4343400"/>
            <a:ext cx="1744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000">
                <a:latin typeface="Times" charset="0"/>
              </a:rPr>
              <a:t>replace the </a:t>
            </a:r>
            <a:r>
              <a:rPr lang="en-US" sz="2000" i="1">
                <a:latin typeface="Times" charset="0"/>
              </a:rPr>
              <a:t>e </a:t>
            </a:r>
            <a:r>
              <a:rPr lang="en-US" sz="2000">
                <a:latin typeface="Times" charset="0"/>
              </a:rPr>
              <a:t>in </a:t>
            </a:r>
          </a:p>
          <a:p>
            <a:r>
              <a:rPr lang="en-US" sz="2000">
                <a:latin typeface="Times" charset="0"/>
              </a:rPr>
              <a:t>alkane with </a:t>
            </a:r>
            <a:r>
              <a:rPr lang="en-US" sz="2000" i="1">
                <a:latin typeface="Times" charset="0"/>
              </a:rPr>
              <a:t>ol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7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Solution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7724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 typeface="Wingdings" charset="2"/>
              <a:buNone/>
            </a:pPr>
            <a:r>
              <a:rPr lang="en-US" smtClean="0"/>
              <a:t>Give the IUPAC name for the following compounds:</a:t>
            </a: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endParaRPr lang="en-US" smtClean="0"/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r>
              <a:rPr lang="en-US" smtClean="0"/>
              <a:t>B.  </a:t>
            </a: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endParaRPr lang="en-US" smtClean="0"/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endParaRPr lang="en-US" smtClean="0"/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endParaRPr lang="en-US" smtClean="0"/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endParaRPr lang="en-US" smtClean="0"/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endParaRPr lang="en-US" smtClean="0"/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endParaRPr lang="en-US" smtClean="0"/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endParaRPr lang="en-US" smtClean="0"/>
          </a:p>
        </p:txBody>
      </p:sp>
      <p:pic>
        <p:nvPicPr>
          <p:cNvPr id="2662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2057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1295400" y="3505200"/>
            <a:ext cx="7620000" cy="1905000"/>
          </a:xfrm>
          <a:prstGeom prst="roundRect">
            <a:avLst>
              <a:gd name="adj" fmla="val 16667"/>
            </a:avLst>
          </a:prstGeom>
          <a:solidFill>
            <a:srgbClr val="A992FF">
              <a:alpha val="25098"/>
            </a:srgbClr>
          </a:solidFill>
          <a:ln w="100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2000" b="1" dirty="0">
              <a:latin typeface="Times" charset="0"/>
              <a:cs typeface="Times" charset="0"/>
            </a:endParaRPr>
          </a:p>
          <a:p>
            <a:pPr>
              <a:defRPr/>
            </a:pPr>
            <a:r>
              <a:rPr lang="en-US" sz="2000" b="1" dirty="0">
                <a:latin typeface="Times" charset="0"/>
                <a:cs typeface="Times" charset="0"/>
              </a:rPr>
              <a:t>ANALYZE        Functional          Family     IUPAC	             </a:t>
            </a:r>
          </a:p>
          <a:p>
            <a:pPr>
              <a:defRPr/>
            </a:pPr>
            <a:r>
              <a:rPr lang="en-US" sz="2000" b="1" dirty="0">
                <a:latin typeface="Times" charset="0"/>
                <a:cs typeface="Times" charset="0"/>
              </a:rPr>
              <a:t>THE 	             Group 		 	 Naming</a:t>
            </a:r>
          </a:p>
          <a:p>
            <a:pPr>
              <a:defRPr/>
            </a:pPr>
            <a:r>
              <a:rPr lang="en-US" sz="2000" b="1" dirty="0">
                <a:latin typeface="Times" charset="0"/>
                <a:cs typeface="Times" charset="0"/>
              </a:rPr>
              <a:t>PROBLEM</a:t>
            </a:r>
          </a:p>
          <a:p>
            <a:pPr>
              <a:defRPr/>
            </a:pPr>
            <a:endParaRPr lang="en-US" sz="2000" b="1" i="1" dirty="0">
              <a:latin typeface="Times" charset="0"/>
              <a:cs typeface="Times" charset="0"/>
            </a:endParaRPr>
          </a:p>
          <a:p>
            <a:pPr>
              <a:defRPr/>
            </a:pPr>
            <a:endParaRPr lang="en-US" sz="2000" b="1" i="1" dirty="0">
              <a:latin typeface="Times" charset="0"/>
              <a:cs typeface="Times" charset="0"/>
            </a:endParaRPr>
          </a:p>
          <a:p>
            <a:pPr>
              <a:defRPr/>
            </a:pPr>
            <a:endParaRPr lang="en-US" sz="2000" i="1" dirty="0">
              <a:latin typeface="Times New Roman" charset="0"/>
              <a:cs typeface="Times New Roman" charset="0"/>
            </a:endParaRPr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3124200" y="4267200"/>
            <a:ext cx="2727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000">
                <a:latin typeface="Times" charset="0"/>
              </a:rPr>
              <a:t>hydroxyl group    phenol</a:t>
            </a:r>
          </a:p>
          <a:p>
            <a:r>
              <a:rPr lang="en-US" sz="2000">
                <a:latin typeface="Times" charset="0"/>
              </a:rPr>
              <a:t>benzene ring</a:t>
            </a:r>
          </a:p>
        </p:txBody>
      </p:sp>
      <p:sp>
        <p:nvSpPr>
          <p:cNvPr id="26631" name="TextBox 1"/>
          <p:cNvSpPr txBox="1">
            <a:spLocks noChangeArrowheads="1"/>
          </p:cNvSpPr>
          <p:nvPr/>
        </p:nvSpPr>
        <p:spPr bwMode="auto">
          <a:xfrm>
            <a:off x="6019800" y="4267200"/>
            <a:ext cx="2800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000">
                <a:latin typeface="Times" charset="0"/>
              </a:rPr>
              <a:t>phenol with substituent,</a:t>
            </a:r>
          </a:p>
          <a:p>
            <a:r>
              <a:rPr lang="en-US" sz="2000">
                <a:latin typeface="Times" charset="0"/>
              </a:rPr>
              <a:t>number ring to give</a:t>
            </a:r>
          </a:p>
          <a:p>
            <a:r>
              <a:rPr lang="en-US" sz="2000">
                <a:latin typeface="Times" charset="0"/>
              </a:rPr>
              <a:t>substituent lower number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6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Solution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153400" cy="3505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tabLst>
                <a:tab pos="1139825" algn="l"/>
              </a:tabLst>
            </a:pPr>
            <a:r>
              <a:rPr lang="en-US" b="1" smtClean="0">
                <a:solidFill>
                  <a:srgbClr val="000090"/>
                </a:solidFill>
              </a:rPr>
              <a:t>STEP 1  </a:t>
            </a:r>
            <a:r>
              <a:rPr lang="en-US" b="1" smtClean="0"/>
              <a:t>Name the longest carbon chain attached to </a:t>
            </a:r>
            <a:br>
              <a:rPr lang="en-US" b="1" smtClean="0"/>
            </a:br>
            <a:r>
              <a:rPr lang="en-US" b="1" smtClean="0"/>
              <a:t>	the —OH group by replacing the </a:t>
            </a:r>
            <a:r>
              <a:rPr lang="en-US" b="1" i="1" smtClean="0"/>
              <a:t>e</a:t>
            </a:r>
            <a:r>
              <a:rPr lang="en-US" b="1" smtClean="0"/>
              <a:t>  in the </a:t>
            </a:r>
            <a:br>
              <a:rPr lang="en-US" b="1" smtClean="0"/>
            </a:br>
            <a:r>
              <a:rPr lang="en-US" b="1" smtClean="0"/>
              <a:t>	corresponding alkane name with </a:t>
            </a:r>
            <a:r>
              <a:rPr lang="en-US" b="1" i="1" smtClean="0"/>
              <a:t>ol</a:t>
            </a:r>
            <a:r>
              <a:rPr lang="en-US" b="1" smtClean="0"/>
              <a:t>.  Name </a:t>
            </a:r>
            <a:br>
              <a:rPr lang="en-US" b="1" smtClean="0"/>
            </a:br>
            <a:r>
              <a:rPr lang="en-US" b="1" smtClean="0"/>
              <a:t>	an aromatic alcohol as a phenol. </a:t>
            </a:r>
          </a:p>
          <a:p>
            <a:pPr marL="0" indent="0" eaLnBrk="1" hangingPunct="1">
              <a:buFont typeface="Arial" charset="0"/>
              <a:buNone/>
            </a:pPr>
            <a:endParaRPr lang="en-US" b="1" smtClean="0"/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A. </a:t>
            </a:r>
            <a:r>
              <a:rPr lang="en-US" b="1" smtClean="0"/>
              <a:t> 				               </a:t>
            </a:r>
            <a:r>
              <a:rPr lang="en-US" smtClean="0"/>
              <a:t> pentanol</a:t>
            </a: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endParaRPr lang="en-US" smtClean="0"/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endParaRPr lang="en-US" smtClean="0"/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r>
              <a:rPr lang="en-US" smtClean="0"/>
              <a:t>B.  					    phenol</a:t>
            </a:r>
          </a:p>
        </p:txBody>
      </p:sp>
      <p:pic>
        <p:nvPicPr>
          <p:cNvPr id="2765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724400"/>
            <a:ext cx="2057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44850"/>
            <a:ext cx="42672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7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Solution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3058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 typeface="Wingdings" charset="2"/>
              <a:buNone/>
              <a:tabLst>
                <a:tab pos="1139825" algn="l"/>
              </a:tabLst>
            </a:pPr>
            <a:r>
              <a:rPr lang="en-US" b="1" smtClean="0">
                <a:solidFill>
                  <a:srgbClr val="008000"/>
                </a:solidFill>
              </a:rPr>
              <a:t>STEP 2  </a:t>
            </a:r>
            <a:r>
              <a:rPr lang="en-US" b="1" smtClean="0"/>
              <a:t>Number the chain starting at the end closer to </a:t>
            </a:r>
            <a:r>
              <a:rPr lang="en-US" b="1"/>
              <a:t>the </a:t>
            </a:r>
            <a:br>
              <a:rPr lang="en-US" b="1"/>
            </a:br>
            <a:r>
              <a:rPr lang="en-US" b="1"/>
              <a:t>	</a:t>
            </a:r>
            <a:r>
              <a:rPr lang="en-US" b="1" smtClean="0">
                <a:solidFill>
                  <a:srgbClr val="000000"/>
                </a:solidFill>
                <a:cs typeface="Times New Roman" charset="0"/>
              </a:rPr>
              <a:t>—</a:t>
            </a:r>
            <a:r>
              <a:rPr lang="en-US" b="1" smtClean="0"/>
              <a:t>OH. The compound is a phenol because it consists </a:t>
            </a:r>
            <a:br>
              <a:rPr lang="en-US" b="1" smtClean="0"/>
            </a:br>
            <a:r>
              <a:rPr lang="en-US" b="1" smtClean="0"/>
              <a:t>	of an </a:t>
            </a:r>
            <a:r>
              <a:rPr lang="en-US" b="1" smtClean="0">
                <a:solidFill>
                  <a:srgbClr val="000000"/>
                </a:solidFill>
                <a:cs typeface="Times New Roman" charset="0"/>
              </a:rPr>
              <a:t>—</a:t>
            </a:r>
            <a:r>
              <a:rPr lang="en-US" b="1" smtClean="0"/>
              <a:t>OH group attached to a benzene ring.</a:t>
            </a:r>
          </a:p>
          <a:p>
            <a:pPr marL="0" indent="0" eaLnBrk="1" hangingPunct="1">
              <a:buFont typeface="Arial" charset="0"/>
              <a:buNone/>
            </a:pPr>
            <a:endParaRPr lang="en-US" b="1" smtClean="0"/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A. </a:t>
            </a:r>
            <a:r>
              <a:rPr lang="en-US" b="1" smtClean="0"/>
              <a:t> 				               </a:t>
            </a:r>
            <a:r>
              <a:rPr lang="en-US" smtClean="0"/>
              <a:t> 2-pentanol</a:t>
            </a: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endParaRPr lang="en-US" smtClean="0"/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endParaRPr lang="en-US" smtClean="0"/>
          </a:p>
          <a:p>
            <a:pPr marL="0" indent="0" eaLnBrk="1" hangingPunct="1">
              <a:spcBef>
                <a:spcPts val="2400"/>
              </a:spcBef>
              <a:buFont typeface="Wingdings" charset="2"/>
              <a:buNone/>
            </a:pPr>
            <a:r>
              <a:rPr lang="en-US" smtClean="0"/>
              <a:t>B.  					     phenol</a:t>
            </a: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endParaRPr lang="en-US" smtClean="0"/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endParaRPr lang="en-US" smtClean="0"/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endParaRPr lang="en-US" smtClean="0"/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endParaRPr lang="en-US" smtClean="0"/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endParaRPr lang="en-US" smtClean="0"/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endParaRPr lang="en-US" smtClean="0"/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endParaRPr lang="en-US" smtClean="0"/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724400"/>
            <a:ext cx="2057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0"/>
            <a:ext cx="42672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1"/>
          <p:cNvSpPr txBox="1">
            <a:spLocks noChangeArrowheads="1"/>
          </p:cNvSpPr>
          <p:nvPr/>
        </p:nvSpPr>
        <p:spPr bwMode="auto">
          <a:xfrm>
            <a:off x="3048000" y="50292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000">
                <a:solidFill>
                  <a:srgbClr val="FF0000"/>
                </a:solidFill>
                <a:latin typeface="Times" charset="0"/>
              </a:rPr>
              <a:t>1</a:t>
            </a:r>
          </a:p>
        </p:txBody>
      </p:sp>
      <p:sp>
        <p:nvSpPr>
          <p:cNvPr id="28679" name="TextBox 7"/>
          <p:cNvSpPr txBox="1">
            <a:spLocks noChangeArrowheads="1"/>
          </p:cNvSpPr>
          <p:nvPr/>
        </p:nvSpPr>
        <p:spPr bwMode="auto">
          <a:xfrm>
            <a:off x="2590800" y="45720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000">
                <a:solidFill>
                  <a:srgbClr val="FF0000"/>
                </a:solidFill>
                <a:latin typeface="Times" charset="0"/>
              </a:rPr>
              <a:t>2</a:t>
            </a:r>
          </a:p>
        </p:txBody>
      </p:sp>
      <p:sp>
        <p:nvSpPr>
          <p:cNvPr id="28680" name="TextBox 8"/>
          <p:cNvSpPr txBox="1">
            <a:spLocks noChangeArrowheads="1"/>
          </p:cNvSpPr>
          <p:nvPr/>
        </p:nvSpPr>
        <p:spPr bwMode="auto">
          <a:xfrm>
            <a:off x="2133600" y="47244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000">
                <a:solidFill>
                  <a:srgbClr val="FF0000"/>
                </a:solidFill>
                <a:latin typeface="Times" charset="0"/>
              </a:rPr>
              <a:t>3</a:t>
            </a:r>
          </a:p>
        </p:txBody>
      </p:sp>
      <p:sp>
        <p:nvSpPr>
          <p:cNvPr id="28681" name="TextBox 9"/>
          <p:cNvSpPr txBox="1">
            <a:spLocks noChangeArrowheads="1"/>
          </p:cNvSpPr>
          <p:nvPr/>
        </p:nvSpPr>
        <p:spPr bwMode="auto">
          <a:xfrm>
            <a:off x="4648200" y="39624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000">
                <a:solidFill>
                  <a:srgbClr val="FF0000"/>
                </a:solidFill>
                <a:latin typeface="Times" charset="0"/>
              </a:rPr>
              <a:t>1</a:t>
            </a:r>
          </a:p>
        </p:txBody>
      </p:sp>
      <p:sp>
        <p:nvSpPr>
          <p:cNvPr id="28682" name="TextBox 10"/>
          <p:cNvSpPr txBox="1">
            <a:spLocks noChangeArrowheads="1"/>
          </p:cNvSpPr>
          <p:nvPr/>
        </p:nvSpPr>
        <p:spPr bwMode="auto">
          <a:xfrm>
            <a:off x="2971800" y="39624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000">
                <a:solidFill>
                  <a:srgbClr val="FF0000"/>
                </a:solidFill>
                <a:latin typeface="Times" charset="0"/>
              </a:rPr>
              <a:t>3</a:t>
            </a:r>
          </a:p>
        </p:txBody>
      </p:sp>
      <p:sp>
        <p:nvSpPr>
          <p:cNvPr id="28683" name="TextBox 11"/>
          <p:cNvSpPr txBox="1">
            <a:spLocks noChangeArrowheads="1"/>
          </p:cNvSpPr>
          <p:nvPr/>
        </p:nvSpPr>
        <p:spPr bwMode="auto">
          <a:xfrm>
            <a:off x="3886200" y="39624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000">
                <a:solidFill>
                  <a:srgbClr val="FF0000"/>
                </a:solidFill>
                <a:latin typeface="Times" charset="0"/>
              </a:rPr>
              <a:t>2</a:t>
            </a:r>
          </a:p>
        </p:txBody>
      </p:sp>
      <p:sp>
        <p:nvSpPr>
          <p:cNvPr id="28684" name="TextBox 12"/>
          <p:cNvSpPr txBox="1">
            <a:spLocks noChangeArrowheads="1"/>
          </p:cNvSpPr>
          <p:nvPr/>
        </p:nvSpPr>
        <p:spPr bwMode="auto">
          <a:xfrm>
            <a:off x="2057400" y="39624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000">
                <a:solidFill>
                  <a:srgbClr val="FF0000"/>
                </a:solidFill>
                <a:latin typeface="Times" charset="0"/>
              </a:rPr>
              <a:t>4</a:t>
            </a:r>
          </a:p>
        </p:txBody>
      </p:sp>
      <p:sp>
        <p:nvSpPr>
          <p:cNvPr id="28685" name="TextBox 13"/>
          <p:cNvSpPr txBox="1">
            <a:spLocks noChangeArrowheads="1"/>
          </p:cNvSpPr>
          <p:nvPr/>
        </p:nvSpPr>
        <p:spPr bwMode="auto">
          <a:xfrm>
            <a:off x="1219200" y="39624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000">
                <a:solidFill>
                  <a:srgbClr val="FF0000"/>
                </a:solidFill>
                <a:latin typeface="Times" charset="0"/>
              </a:rPr>
              <a:t>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5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Solution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001000" cy="5029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b="1" smtClean="0">
                <a:solidFill>
                  <a:srgbClr val="BF8700"/>
                </a:solidFill>
              </a:rPr>
              <a:t>STEP 3  </a:t>
            </a:r>
            <a:r>
              <a:rPr lang="en-US" b="1" smtClean="0"/>
              <a:t>Give the location and name for each substituent 	   relative to the </a:t>
            </a:r>
            <a:r>
              <a:rPr lang="en-US" b="1" smtClean="0">
                <a:solidFill>
                  <a:srgbClr val="000000"/>
                </a:solidFill>
                <a:cs typeface="Times New Roman" charset="0"/>
              </a:rPr>
              <a:t>—</a:t>
            </a:r>
            <a:r>
              <a:rPr lang="en-US" b="1" smtClean="0"/>
              <a:t>OH group. </a:t>
            </a:r>
          </a:p>
          <a:p>
            <a:pPr marL="0" indent="0" eaLnBrk="1" hangingPunct="1">
              <a:buFont typeface="Arial" charset="0"/>
              <a:buNone/>
            </a:pPr>
            <a:endParaRPr lang="en-US" b="1" smtClean="0"/>
          </a:p>
          <a:p>
            <a:pPr marL="0" indent="0" eaLnBrk="1" hangingPunct="1">
              <a:buFont typeface="Arial" charset="0"/>
              <a:buNone/>
            </a:pPr>
            <a:endParaRPr lang="en-US" b="1" smtClean="0"/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A. </a:t>
            </a:r>
            <a:r>
              <a:rPr lang="en-US" b="1" smtClean="0"/>
              <a:t> 				               </a:t>
            </a:r>
            <a:r>
              <a:rPr lang="en-US" smtClean="0"/>
              <a:t> 4-methyl-2-pentanol</a:t>
            </a: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endParaRPr lang="en-US" smtClean="0"/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r>
              <a:rPr lang="en-US" smtClean="0"/>
              <a:t> </a:t>
            </a:r>
          </a:p>
          <a:p>
            <a:pPr marL="0" indent="0" eaLnBrk="1" hangingPunct="1">
              <a:spcBef>
                <a:spcPts val="1200"/>
              </a:spcBef>
              <a:buFont typeface="Wingdings" charset="2"/>
              <a:buNone/>
            </a:pPr>
            <a:r>
              <a:rPr lang="en-US" smtClean="0"/>
              <a:t>B.  					    3-bromophenol</a:t>
            </a: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endParaRPr lang="en-US" smtClean="0"/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endParaRPr lang="en-US" smtClean="0"/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endParaRPr lang="en-US" smtClean="0"/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endParaRPr lang="en-US" smtClean="0"/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endParaRPr lang="en-US" smtClean="0"/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endParaRPr lang="en-US" smtClean="0"/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endParaRPr lang="en-US" smtClean="0"/>
          </a:p>
        </p:txBody>
      </p:sp>
      <p:pic>
        <p:nvPicPr>
          <p:cNvPr id="2970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724400"/>
            <a:ext cx="2057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0"/>
            <a:ext cx="42672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1"/>
          <p:cNvSpPr txBox="1">
            <a:spLocks noChangeArrowheads="1"/>
          </p:cNvSpPr>
          <p:nvPr/>
        </p:nvSpPr>
        <p:spPr bwMode="auto">
          <a:xfrm>
            <a:off x="3048000" y="50292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000">
                <a:solidFill>
                  <a:srgbClr val="FF0000"/>
                </a:solidFill>
                <a:latin typeface="Times" charset="0"/>
              </a:rPr>
              <a:t>1</a:t>
            </a:r>
          </a:p>
        </p:txBody>
      </p:sp>
      <p:sp>
        <p:nvSpPr>
          <p:cNvPr id="29703" name="TextBox 7"/>
          <p:cNvSpPr txBox="1">
            <a:spLocks noChangeArrowheads="1"/>
          </p:cNvSpPr>
          <p:nvPr/>
        </p:nvSpPr>
        <p:spPr bwMode="auto">
          <a:xfrm>
            <a:off x="2590800" y="45720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000">
                <a:solidFill>
                  <a:srgbClr val="FF0000"/>
                </a:solidFill>
                <a:latin typeface="Times" charset="0"/>
              </a:rPr>
              <a:t>2</a:t>
            </a:r>
          </a:p>
        </p:txBody>
      </p:sp>
      <p:sp>
        <p:nvSpPr>
          <p:cNvPr id="29704" name="TextBox 8"/>
          <p:cNvSpPr txBox="1">
            <a:spLocks noChangeArrowheads="1"/>
          </p:cNvSpPr>
          <p:nvPr/>
        </p:nvSpPr>
        <p:spPr bwMode="auto">
          <a:xfrm>
            <a:off x="2133600" y="47244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000">
                <a:solidFill>
                  <a:srgbClr val="FF0000"/>
                </a:solidFill>
                <a:latin typeface="Times" charset="0"/>
              </a:rPr>
              <a:t>3</a:t>
            </a:r>
          </a:p>
        </p:txBody>
      </p:sp>
      <p:sp>
        <p:nvSpPr>
          <p:cNvPr id="29705" name="TextBox 9"/>
          <p:cNvSpPr txBox="1">
            <a:spLocks noChangeArrowheads="1"/>
          </p:cNvSpPr>
          <p:nvPr/>
        </p:nvSpPr>
        <p:spPr bwMode="auto">
          <a:xfrm>
            <a:off x="4716463" y="3962400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000">
                <a:solidFill>
                  <a:srgbClr val="FF0000"/>
                </a:solidFill>
                <a:latin typeface="Times" charset="0"/>
              </a:rPr>
              <a:t>1</a:t>
            </a:r>
          </a:p>
        </p:txBody>
      </p:sp>
      <p:sp>
        <p:nvSpPr>
          <p:cNvPr id="29706" name="TextBox 10"/>
          <p:cNvSpPr txBox="1">
            <a:spLocks noChangeArrowheads="1"/>
          </p:cNvSpPr>
          <p:nvPr/>
        </p:nvSpPr>
        <p:spPr bwMode="auto">
          <a:xfrm>
            <a:off x="3040063" y="3962400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000">
                <a:solidFill>
                  <a:srgbClr val="FF0000"/>
                </a:solidFill>
                <a:latin typeface="Times" charset="0"/>
              </a:rPr>
              <a:t>3</a:t>
            </a:r>
          </a:p>
        </p:txBody>
      </p:sp>
      <p:sp>
        <p:nvSpPr>
          <p:cNvPr id="29707" name="TextBox 11"/>
          <p:cNvSpPr txBox="1">
            <a:spLocks noChangeArrowheads="1"/>
          </p:cNvSpPr>
          <p:nvPr/>
        </p:nvSpPr>
        <p:spPr bwMode="auto">
          <a:xfrm>
            <a:off x="3886200" y="39624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000">
                <a:solidFill>
                  <a:srgbClr val="FF0000"/>
                </a:solidFill>
                <a:latin typeface="Times" charset="0"/>
              </a:rPr>
              <a:t>2</a:t>
            </a:r>
          </a:p>
        </p:txBody>
      </p:sp>
      <p:sp>
        <p:nvSpPr>
          <p:cNvPr id="29708" name="TextBox 12"/>
          <p:cNvSpPr txBox="1">
            <a:spLocks noChangeArrowheads="1"/>
          </p:cNvSpPr>
          <p:nvPr/>
        </p:nvSpPr>
        <p:spPr bwMode="auto">
          <a:xfrm>
            <a:off x="2201863" y="3962400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000">
                <a:solidFill>
                  <a:srgbClr val="FF0000"/>
                </a:solidFill>
                <a:latin typeface="Times" charset="0"/>
              </a:rPr>
              <a:t>4</a:t>
            </a:r>
          </a:p>
        </p:txBody>
      </p:sp>
      <p:sp>
        <p:nvSpPr>
          <p:cNvPr id="29709" name="TextBox 13"/>
          <p:cNvSpPr txBox="1">
            <a:spLocks noChangeArrowheads="1"/>
          </p:cNvSpPr>
          <p:nvPr/>
        </p:nvSpPr>
        <p:spPr bwMode="auto">
          <a:xfrm>
            <a:off x="1363663" y="3962400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000">
                <a:solidFill>
                  <a:srgbClr val="FF0000"/>
                </a:solidFill>
                <a:latin typeface="Times" charset="0"/>
              </a:rPr>
              <a:t>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1925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Chemistry Link to Health: </a:t>
            </a:r>
            <a:br>
              <a:rPr lang="en-US" dirty="0" smtClean="0"/>
            </a:br>
            <a:r>
              <a:rPr lang="en-US" dirty="0" smtClean="0"/>
              <a:t>Alcohols and Phenols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229600" cy="5029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/>
              <a:t>Ethanol </a:t>
            </a:r>
            <a:r>
              <a:rPr lang="en-US" b="1" smtClean="0"/>
              <a:t>(</a:t>
            </a:r>
            <a:r>
              <a:rPr lang="en-US" smtClean="0"/>
              <a:t>ethyl alcohol</a:t>
            </a:r>
            <a:r>
              <a:rPr lang="en-US" b="1" smtClean="0"/>
              <a:t>) </a:t>
            </a:r>
          </a:p>
          <a:p>
            <a:pPr marL="320040" indent="-320040" eaLnBrk="1" hangingPunct="1"/>
            <a:r>
              <a:rPr lang="en-US" smtClean="0"/>
              <a:t>has been known since prehistoric times as</a:t>
            </a:r>
            <a:br>
              <a:rPr lang="en-US" smtClean="0"/>
            </a:br>
            <a:r>
              <a:rPr lang="en-US" smtClean="0"/>
              <a:t>an intoxicating product </a:t>
            </a:r>
          </a:p>
          <a:p>
            <a:pPr marL="320040" indent="-320040" eaLnBrk="1" hangingPunct="1"/>
            <a:r>
              <a:rPr lang="en-US" smtClean="0"/>
              <a:t>is formed by the fermentation of grains,</a:t>
            </a:r>
            <a:br>
              <a:rPr lang="en-US" smtClean="0"/>
            </a:br>
            <a:r>
              <a:rPr lang="en-US" smtClean="0"/>
              <a:t>sugars, and starches</a:t>
            </a:r>
          </a:p>
          <a:p>
            <a:pPr marL="0" indent="0" eaLnBrk="1" hangingPunct="1"/>
            <a:endParaRPr lang="en-US" smtClean="0"/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C</a:t>
            </a:r>
            <a:r>
              <a:rPr lang="en-US" baseline="-25000" smtClean="0"/>
              <a:t>6</a:t>
            </a:r>
            <a:r>
              <a:rPr lang="en-US" smtClean="0"/>
              <a:t>H</a:t>
            </a:r>
            <a:r>
              <a:rPr lang="en-US" baseline="-25000" smtClean="0"/>
              <a:t>12</a:t>
            </a:r>
            <a:r>
              <a:rPr lang="en-US" smtClean="0"/>
              <a:t>O</a:t>
            </a:r>
            <a:r>
              <a:rPr lang="en-US" baseline="-25000" smtClean="0"/>
              <a:t>6</a:t>
            </a:r>
            <a:r>
              <a:rPr lang="en-US" smtClean="0"/>
              <a:t>            2CH</a:t>
            </a:r>
            <a:r>
              <a:rPr lang="en-US" baseline="-25000" smtClean="0"/>
              <a:t>3</a:t>
            </a:r>
            <a:r>
              <a:rPr lang="en-US" smtClean="0"/>
              <a:t>—CH</a:t>
            </a:r>
            <a:r>
              <a:rPr lang="en-US" baseline="-25000" smtClean="0"/>
              <a:t>2</a:t>
            </a:r>
            <a:r>
              <a:rPr lang="en-US" smtClean="0"/>
              <a:t>—OH  +  2 CO</a:t>
            </a:r>
            <a:r>
              <a:rPr lang="en-US" baseline="-25000" smtClean="0"/>
              <a:t>2</a:t>
            </a:r>
          </a:p>
        </p:txBody>
      </p:sp>
      <p:pic>
        <p:nvPicPr>
          <p:cNvPr id="3072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343400"/>
            <a:ext cx="8509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2"/>
          <p:cNvSpPr txBox="1">
            <a:spLocks noChangeArrowheads="1"/>
          </p:cNvSpPr>
          <p:nvPr/>
        </p:nvSpPr>
        <p:spPr bwMode="auto">
          <a:xfrm>
            <a:off x="1524000" y="3810000"/>
            <a:ext cx="1552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000">
                <a:solidFill>
                  <a:srgbClr val="FF0000"/>
                </a:solidFill>
                <a:latin typeface="Times" charset="0"/>
              </a:rPr>
              <a:t>Fermentation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676400"/>
            <a:ext cx="1849176" cy="2614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1925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Chemistry Link to Health: </a:t>
            </a:r>
            <a:br>
              <a:rPr lang="en-US" dirty="0" smtClean="0"/>
            </a:br>
            <a:r>
              <a:rPr lang="en-US" dirty="0" smtClean="0"/>
              <a:t>Alcohols and Phenols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676400"/>
            <a:ext cx="8229600" cy="3810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/>
              <a:t>Ethanol </a:t>
            </a:r>
            <a:r>
              <a:rPr lang="en-US" b="1" smtClean="0"/>
              <a:t>(</a:t>
            </a:r>
            <a:r>
              <a:rPr lang="en-US" smtClean="0"/>
              <a:t>ethyl alcohol</a:t>
            </a:r>
            <a:r>
              <a:rPr lang="en-US" b="1" smtClean="0"/>
              <a:t>) </a:t>
            </a:r>
          </a:p>
          <a:p>
            <a:pPr marL="320040" indent="-320040" eaLnBrk="1" hangingPunct="1"/>
            <a:r>
              <a:rPr lang="en-US" smtClean="0"/>
              <a:t>is produced by reacting ethene and water at high temperatures and pressures for commercial use </a:t>
            </a:r>
          </a:p>
          <a:p>
            <a:pPr marL="320040" indent="-320040" eaLnBrk="1" hangingPunct="1"/>
            <a:r>
              <a:rPr lang="en-US" smtClean="0"/>
              <a:t>is used as a solvent for perfumes, varnishes, and some medicines, such as tincture of iodine</a:t>
            </a:r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  <a:p>
            <a:pPr marL="0" indent="0" eaLnBrk="1" hangingPunct="1">
              <a:buFont typeface="Arial" charset="0"/>
              <a:buNone/>
            </a:pPr>
            <a:r>
              <a:rPr lang="en-US" smtClean="0">
                <a:solidFill>
                  <a:srgbClr val="000000"/>
                </a:solidFill>
              </a:rPr>
              <a:t>	H</a:t>
            </a:r>
            <a:r>
              <a:rPr lang="en-US" baseline="-25000" smtClean="0">
                <a:solidFill>
                  <a:srgbClr val="000000"/>
                </a:solidFill>
              </a:rPr>
              <a:t>2</a:t>
            </a:r>
            <a:r>
              <a:rPr lang="en-US" smtClean="0">
                <a:solidFill>
                  <a:srgbClr val="000000"/>
                </a:solidFill>
              </a:rPr>
              <a:t>C     CH</a:t>
            </a:r>
            <a:r>
              <a:rPr lang="en-US" baseline="-25000" smtClean="0">
                <a:solidFill>
                  <a:srgbClr val="000000"/>
                </a:solidFill>
              </a:rPr>
              <a:t>2</a:t>
            </a:r>
            <a:r>
              <a:rPr lang="en-US" smtClean="0">
                <a:solidFill>
                  <a:srgbClr val="000000"/>
                </a:solidFill>
              </a:rPr>
              <a:t>  +  H</a:t>
            </a:r>
            <a:r>
              <a:rPr lang="en-US" baseline="-25000" smtClean="0">
                <a:solidFill>
                  <a:srgbClr val="000000"/>
                </a:solidFill>
              </a:rPr>
              <a:t>2</a:t>
            </a:r>
            <a:r>
              <a:rPr lang="en-US" smtClean="0">
                <a:solidFill>
                  <a:srgbClr val="000000"/>
                </a:solidFill>
              </a:rPr>
              <a:t>O             </a:t>
            </a:r>
            <a:r>
              <a:rPr lang="en-US" smtClean="0"/>
              <a:t>CH</a:t>
            </a:r>
            <a:r>
              <a:rPr lang="en-US" baseline="-25000" smtClean="0"/>
              <a:t>3</a:t>
            </a:r>
            <a:r>
              <a:rPr lang="en-US" smtClean="0"/>
              <a:t>—CH</a:t>
            </a:r>
            <a:r>
              <a:rPr lang="en-US" baseline="-25000" smtClean="0"/>
              <a:t>2</a:t>
            </a:r>
            <a:r>
              <a:rPr lang="en-US" smtClean="0"/>
              <a:t>—OH</a:t>
            </a:r>
            <a:endParaRPr lang="en-US" b="1" smtClean="0">
              <a:solidFill>
                <a:srgbClr val="000000"/>
              </a:solidFill>
            </a:endParaRPr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19600"/>
            <a:ext cx="8509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1"/>
          <p:cNvSpPr txBox="1">
            <a:spLocks noChangeArrowheads="1"/>
          </p:cNvSpPr>
          <p:nvPr/>
        </p:nvSpPr>
        <p:spPr bwMode="auto">
          <a:xfrm>
            <a:off x="2057400" y="4724400"/>
            <a:ext cx="4465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000">
                <a:solidFill>
                  <a:srgbClr val="FF0000"/>
                </a:solidFill>
                <a:latin typeface="Times" charset="0"/>
              </a:rPr>
              <a:t>Ethene                                           Alcohol</a:t>
            </a:r>
          </a:p>
        </p:txBody>
      </p:sp>
      <p:grpSp>
        <p:nvGrpSpPr>
          <p:cNvPr id="31751" name="Group 7"/>
          <p:cNvGrpSpPr>
            <a:grpSpLocks/>
          </p:cNvGrpSpPr>
          <p:nvPr/>
        </p:nvGrpSpPr>
        <p:grpSpPr bwMode="auto">
          <a:xfrm>
            <a:off x="2252662" y="4438650"/>
            <a:ext cx="304800" cy="76200"/>
            <a:chOff x="1905000" y="3810000"/>
            <a:chExt cx="304800" cy="762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905000" y="3886200"/>
              <a:ext cx="3048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905000" y="3810000"/>
              <a:ext cx="3048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1925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Chemistry Link to Health: </a:t>
            </a:r>
            <a:br>
              <a:rPr lang="en-US" dirty="0" smtClean="0"/>
            </a:br>
            <a:r>
              <a:rPr lang="en-US" dirty="0" smtClean="0"/>
              <a:t>Alcohols and Phenols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229600" cy="5029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/>
              <a:t>1,2,3-propanetriol </a:t>
            </a:r>
            <a:r>
              <a:rPr lang="en-US" b="1" smtClean="0"/>
              <a:t>(</a:t>
            </a:r>
            <a:r>
              <a:rPr lang="en-US" smtClean="0"/>
              <a:t>glycerol</a:t>
            </a:r>
            <a:r>
              <a:rPr lang="en-US" b="1" smtClean="0"/>
              <a:t>) </a:t>
            </a:r>
          </a:p>
          <a:p>
            <a:pPr marL="320040" indent="-320040" eaLnBrk="1" hangingPunct="1"/>
            <a:r>
              <a:rPr lang="en-US" smtClean="0"/>
              <a:t>is a trihydroxy alcohol</a:t>
            </a:r>
          </a:p>
          <a:p>
            <a:pPr marL="320040" indent="-320040" eaLnBrk="1" hangingPunct="1"/>
            <a:r>
              <a:rPr lang="en-US" smtClean="0"/>
              <a:t>is a viscous liquid obtained from</a:t>
            </a:r>
            <a:br>
              <a:rPr lang="en-US" smtClean="0"/>
            </a:br>
            <a:r>
              <a:rPr lang="en-US" smtClean="0"/>
              <a:t>oils and fats during the production</a:t>
            </a:r>
            <a:br>
              <a:rPr lang="en-US" smtClean="0"/>
            </a:br>
            <a:r>
              <a:rPr lang="en-US" smtClean="0"/>
              <a:t>of soaps</a:t>
            </a:r>
          </a:p>
          <a:p>
            <a:pPr marL="320040" indent="-320040" eaLnBrk="1" hangingPunct="1"/>
            <a:r>
              <a:rPr lang="en-US" smtClean="0"/>
              <a:t>has three polar </a:t>
            </a:r>
            <a:r>
              <a:rPr lang="en-US" b="1" smtClean="0"/>
              <a:t>—</a:t>
            </a:r>
            <a:r>
              <a:rPr lang="en-US" smtClean="0"/>
              <a:t>OH groups that account for its strong attraction to water molecules </a:t>
            </a:r>
          </a:p>
          <a:p>
            <a:pPr marL="320040" indent="-320040" eaLnBrk="1" hangingPunct="1"/>
            <a:r>
              <a:rPr lang="en-US" smtClean="0"/>
              <a:t>is used as a skin softener in products such as skin lotions, cosmetics, shaving creams, and liquid soaps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mtClean="0">
                <a:solidFill>
                  <a:srgbClr val="000000"/>
                </a:solidFill>
              </a:rPr>
              <a:t>	</a:t>
            </a:r>
            <a:endParaRPr lang="en-US" b="1" smtClean="0">
              <a:solidFill>
                <a:srgbClr val="000000"/>
              </a:solidFill>
            </a:endParaRPr>
          </a:p>
        </p:txBody>
      </p:sp>
      <p:pic>
        <p:nvPicPr>
          <p:cNvPr id="3277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9"/>
          <a:stretch/>
        </p:blipFill>
        <p:spPr bwMode="auto">
          <a:xfrm>
            <a:off x="5653548" y="2227262"/>
            <a:ext cx="3338052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7177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Chapter 12 Readiness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7696200" cy="4419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b="1" smtClean="0">
                <a:solidFill>
                  <a:srgbClr val="990000"/>
                </a:solidFill>
              </a:rPr>
              <a:t>Core Chemistry Skills</a:t>
            </a:r>
          </a:p>
          <a:p>
            <a:pPr marL="320040" indent="-320040" eaLnBrk="1" hangingPunct="1"/>
            <a:r>
              <a:rPr lang="en-US" smtClean="0"/>
              <a:t>Naming and Drawing Alkanes (11.2)</a:t>
            </a:r>
            <a:endParaRPr lang="en-US" b="1" smtClean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1925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Chemistry Link to Health: </a:t>
            </a:r>
            <a:br>
              <a:rPr lang="en-US" dirty="0" smtClean="0"/>
            </a:br>
            <a:r>
              <a:rPr lang="en-US" dirty="0" smtClean="0"/>
              <a:t>Alcohols and Phenols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524000"/>
            <a:ext cx="8001000" cy="5029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/>
              <a:t>Ethylene glycol is used </a:t>
            </a:r>
          </a:p>
          <a:p>
            <a:pPr marL="320040" indent="-320040" eaLnBrk="1" hangingPunct="1">
              <a:spcBef>
                <a:spcPct val="0"/>
              </a:spcBef>
            </a:pPr>
            <a:r>
              <a:rPr lang="en-US" smtClean="0"/>
              <a:t>as an antifreeze in heating and </a:t>
            </a:r>
          </a:p>
          <a:p>
            <a:pPr marL="320040" indent="-320040" eaLnBrk="1" hangingPunct="1">
              <a:spcBef>
                <a:spcPct val="0"/>
              </a:spcBef>
              <a:buFont typeface="Arial" charset="0"/>
              <a:buNone/>
            </a:pPr>
            <a:r>
              <a:rPr lang="en-US" smtClean="0"/>
              <a:t>    cooling systems</a:t>
            </a:r>
          </a:p>
          <a:p>
            <a:pPr marL="320040" indent="-320040" eaLnBrk="1" hangingPunct="1"/>
            <a:r>
              <a:rPr lang="en-US" smtClean="0"/>
              <a:t>as a solvent for paints, inks, and plastics</a:t>
            </a:r>
          </a:p>
          <a:p>
            <a:pPr marL="320040" indent="-320040" eaLnBrk="1" hangingPunct="1"/>
            <a:r>
              <a:rPr lang="en-US" smtClean="0"/>
              <a:t>in the production of synthetic fibers such as Dacron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mtClean="0"/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mtClean="0"/>
              <a:t>Because its sweet taste is attractive to pets and children, ethylene glycol must be carefully stored.</a:t>
            </a:r>
            <a:r>
              <a:rPr lang="en-US" b="1" smtClean="0">
                <a:solidFill>
                  <a:srgbClr val="000000"/>
                </a:solidFill>
              </a:rPr>
              <a:t> </a:t>
            </a:r>
            <a:r>
              <a:rPr lang="en-US" smtClean="0"/>
              <a:t>If ingested, it is oxidized to oxalic acid and forms insoluble salts in the kidneys that cause renal damage. It is therefore considered to be extremely toxic.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mtClean="0"/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00200"/>
            <a:ext cx="2133600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1924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Chemistry Link to Health: </a:t>
            </a:r>
            <a:br>
              <a:rPr lang="en-US" dirty="0" smtClean="0"/>
            </a:br>
            <a:r>
              <a:rPr lang="en-US" dirty="0" smtClean="0"/>
              <a:t>Alcohols and Phenols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524000"/>
            <a:ext cx="8229600" cy="2438400"/>
          </a:xfrm>
        </p:spPr>
        <p:txBody>
          <a:bodyPr/>
          <a:lstStyle/>
          <a:p>
            <a:pPr eaLnBrk="1" hangingPunct="1"/>
            <a:r>
              <a:rPr lang="en-US" smtClean="0"/>
              <a:t>Bisphenol A </a:t>
            </a:r>
            <a:r>
              <a:rPr lang="en-US" b="1" smtClean="0"/>
              <a:t>(</a:t>
            </a:r>
            <a:r>
              <a:rPr lang="en-US" smtClean="0"/>
              <a:t>BPA</a:t>
            </a:r>
            <a:r>
              <a:rPr lang="en-US" b="1" smtClean="0"/>
              <a:t>) </a:t>
            </a:r>
            <a:r>
              <a:rPr lang="en-US" smtClean="0"/>
              <a:t>is used to make polycarbonate, a clear plastic that is used to manufacture beverage bottles, including baby bottles.</a:t>
            </a:r>
            <a:endParaRPr lang="en-US" b="1" smtClean="0"/>
          </a:p>
          <a:p>
            <a:pPr eaLnBrk="1" hangingPunct="1"/>
            <a:r>
              <a:rPr lang="en-US" smtClean="0"/>
              <a:t>Washing polycarbonate bottles with certain detergents or at high temperatures disrupts the polymer, causing small amounts of BPA to leach from the bottles.</a:t>
            </a:r>
            <a:endParaRPr lang="en-US" b="1" smtClean="0"/>
          </a:p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000000"/>
                </a:solidFill>
              </a:rPr>
              <a:t>	</a:t>
            </a:r>
            <a:endParaRPr lang="en-US" b="1" smtClean="0">
              <a:solidFill>
                <a:srgbClr val="000000"/>
              </a:solidFill>
            </a:endParaRPr>
          </a:p>
        </p:txBody>
      </p:sp>
      <p:pic>
        <p:nvPicPr>
          <p:cNvPr id="3482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4267200"/>
            <a:ext cx="49530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1924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Chemistry Link to Health: </a:t>
            </a:r>
            <a:br>
              <a:rPr lang="en-US" dirty="0" smtClean="0"/>
            </a:br>
            <a:r>
              <a:rPr lang="en-US" dirty="0" smtClean="0"/>
              <a:t>Alcohols and Phenols</a:t>
            </a:r>
          </a:p>
        </p:txBody>
      </p:sp>
      <p:pic>
        <p:nvPicPr>
          <p:cNvPr id="35843" name="Picture 4" descr="121_Spice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11729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533400" y="219076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err="1" smtClean="0"/>
              <a:t>Thiols</a:t>
            </a:r>
            <a:endParaRPr lang="en-US" dirty="0" smtClean="0"/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572000" cy="44196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b="1" smtClean="0"/>
              <a:t>Thiols</a:t>
            </a:r>
          </a:p>
          <a:p>
            <a:pPr eaLnBrk="1" hangingPunct="1"/>
            <a:r>
              <a:rPr lang="en-US" smtClean="0"/>
              <a:t>contain sulfur</a:t>
            </a:r>
          </a:p>
          <a:p>
            <a:pPr eaLnBrk="1" hangingPunct="1"/>
            <a:r>
              <a:rPr lang="en-US" smtClean="0"/>
              <a:t>contain a thiol (</a:t>
            </a:r>
            <a:r>
              <a:rPr lang="en-US" smtClean="0">
                <a:solidFill>
                  <a:srgbClr val="000000"/>
                </a:solidFill>
                <a:cs typeface="Times New Roman" charset="0"/>
              </a:rPr>
              <a:t>—</a:t>
            </a:r>
            <a:r>
              <a:rPr lang="en-US" smtClean="0"/>
              <a:t>SH) group</a:t>
            </a:r>
          </a:p>
          <a:p>
            <a:pPr eaLnBrk="1" hangingPunct="1"/>
            <a:r>
              <a:rPr lang="en-US" smtClean="0"/>
              <a:t>often have strong and sometimes disagreeable odors</a:t>
            </a:r>
          </a:p>
          <a:p>
            <a:pPr eaLnBrk="1" hangingPunct="1"/>
            <a:r>
              <a:rPr lang="en-US" smtClean="0"/>
              <a:t>are found in cheese, onions, garlic, and oysters</a:t>
            </a:r>
          </a:p>
          <a:p>
            <a:pPr eaLnBrk="1" hangingPunct="1"/>
            <a:r>
              <a:rPr lang="en-US" smtClean="0"/>
              <a:t>are used to detect gas leaks</a:t>
            </a:r>
          </a:p>
        </p:txBody>
      </p:sp>
      <p:pic>
        <p:nvPicPr>
          <p:cNvPr id="36868" name="Picture 5" descr="121_Skunk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0"/>
            <a:ext cx="1944688" cy="263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 descr="121_Skinkspra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59770"/>
            <a:ext cx="2651125" cy="178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5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Naming Thiols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620000" cy="468471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mtClean="0"/>
              <a:t>In the IUPAC system, thiols are named by adding </a:t>
            </a:r>
            <a:r>
              <a:rPr lang="en-US" b="1" i="1" smtClean="0"/>
              <a:t>thiol</a:t>
            </a:r>
            <a:r>
              <a:rPr lang="en-US" smtClean="0"/>
              <a:t> to the alkane name of the longest carbon chain and numbering the carbon chain from the end nearer the —SH group.</a:t>
            </a:r>
          </a:p>
        </p:txBody>
      </p:sp>
      <p:pic>
        <p:nvPicPr>
          <p:cNvPr id="37892" name="Picture 5" descr="12_Pg404_UnFigur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92"/>
          <a:stretch>
            <a:fillRect/>
          </a:stretch>
        </p:blipFill>
        <p:spPr bwMode="auto">
          <a:xfrm>
            <a:off x="304800" y="3886200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6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Naming Thiols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63688"/>
            <a:ext cx="7620000" cy="46847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/>
              <a:t>Thiols are a family of sulfur-containing organic compounds that have a thiol group (—SH). </a:t>
            </a:r>
          </a:p>
        </p:txBody>
      </p:sp>
      <p:pic>
        <p:nvPicPr>
          <p:cNvPr id="38916" name="Picture 4" descr="12_Pg404_UnFigure_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1"/>
          <a:stretch>
            <a:fillRect/>
          </a:stretch>
        </p:blipFill>
        <p:spPr bwMode="auto">
          <a:xfrm>
            <a:off x="954238" y="2514600"/>
            <a:ext cx="723552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7175"/>
            <a:ext cx="7600950" cy="914400"/>
          </a:xfrm>
        </p:spPr>
        <p:txBody>
          <a:bodyPr/>
          <a:lstStyle/>
          <a:p>
            <a:pPr eaLnBrk="1" hangingPunct="1"/>
            <a:r>
              <a:rPr lang="en-US" smtClean="0"/>
              <a:t>Ethers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848600" cy="4800600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smtClean="0">
                <a:solidFill>
                  <a:srgbClr val="000000"/>
                </a:solidFill>
              </a:rPr>
              <a:t>An </a:t>
            </a:r>
            <a:r>
              <a:rPr lang="en-US" b="1" smtClean="0">
                <a:solidFill>
                  <a:srgbClr val="000000"/>
                </a:solidFill>
              </a:rPr>
              <a:t>ether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SzTx/>
              <a:buFontTx/>
              <a:buChar char="•"/>
            </a:pPr>
            <a:r>
              <a:rPr lang="en-US" smtClean="0">
                <a:solidFill>
                  <a:srgbClr val="000000"/>
                </a:solidFill>
              </a:rPr>
              <a:t>contains an </a:t>
            </a:r>
            <a:r>
              <a:rPr lang="en-US" sz="2800" smtClean="0">
                <a:solidFill>
                  <a:srgbClr val="000000"/>
                </a:solidFill>
                <a:cs typeface="Times New Roman" charset="0"/>
              </a:rPr>
              <a:t>—</a:t>
            </a:r>
            <a:r>
              <a:rPr lang="en-US" smtClean="0">
                <a:solidFill>
                  <a:srgbClr val="000000"/>
                </a:solidFill>
              </a:rPr>
              <a:t>O</a:t>
            </a:r>
            <a:r>
              <a:rPr lang="en-US" sz="2800" smtClean="0">
                <a:solidFill>
                  <a:srgbClr val="000000"/>
                </a:solidFill>
                <a:cs typeface="Times New Roman" charset="0"/>
              </a:rPr>
              <a:t>—</a:t>
            </a:r>
            <a:r>
              <a:rPr lang="en-US" smtClean="0">
                <a:solidFill>
                  <a:srgbClr val="000000"/>
                </a:solidFill>
              </a:rPr>
              <a:t> between two carbon groups </a:t>
            </a:r>
            <a:r>
              <a:rPr lang="en-US" smtClean="0"/>
              <a:t>that are alkyls or aromatic rings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SzTx/>
              <a:buFontTx/>
              <a:buChar char="•"/>
            </a:pPr>
            <a:r>
              <a:rPr lang="en-US" smtClean="0">
                <a:solidFill>
                  <a:srgbClr val="000000"/>
                </a:solidFill>
              </a:rPr>
              <a:t>has a bent structure, like water and alcohols do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SzTx/>
              <a:buFontTx/>
              <a:buChar char="•"/>
            </a:pPr>
            <a:r>
              <a:rPr lang="en-US" smtClean="0">
                <a:solidFill>
                  <a:srgbClr val="000000"/>
                </a:solidFill>
              </a:rPr>
              <a:t>has a common name that gives the alkyl names of the attached groups, followed by </a:t>
            </a:r>
            <a:r>
              <a:rPr lang="en-US" b="1" i="1" smtClean="0">
                <a:solidFill>
                  <a:srgbClr val="000000"/>
                </a:solidFill>
              </a:rPr>
              <a:t>ether</a:t>
            </a:r>
            <a:endParaRPr lang="en-US" i="1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10000"/>
              </a:spcBef>
              <a:spcAft>
                <a:spcPct val="5000"/>
              </a:spcAft>
              <a:buClr>
                <a:schemeClr val="bg2"/>
              </a:buClr>
              <a:buSzTx/>
              <a:buFontTx/>
              <a:buNone/>
            </a:pPr>
            <a:r>
              <a:rPr lang="en-US" smtClean="0"/>
              <a:t>	</a:t>
            </a:r>
          </a:p>
          <a:p>
            <a:pPr eaLnBrk="1" hangingPunct="1">
              <a:spcBef>
                <a:spcPct val="10000"/>
              </a:spcBef>
              <a:spcAft>
                <a:spcPct val="5000"/>
              </a:spcAft>
              <a:buClr>
                <a:schemeClr val="bg2"/>
              </a:buClr>
              <a:buSzTx/>
              <a:buFontTx/>
              <a:buNone/>
            </a:pPr>
            <a:r>
              <a:rPr lang="en-US" smtClean="0"/>
              <a:t>	   CH</a:t>
            </a:r>
            <a:r>
              <a:rPr lang="en-US" baseline="-25000" smtClean="0"/>
              <a:t>3</a:t>
            </a:r>
            <a:r>
              <a:rPr lang="en-US" smtClean="0">
                <a:ea typeface="ヒラギノ角ゴ Pro W3" charset="-128"/>
                <a:sym typeface="Symbol" charset="2"/>
              </a:rPr>
              <a:t>—O—C</a:t>
            </a:r>
            <a:r>
              <a:rPr lang="en-US" smtClean="0"/>
              <a:t>H</a:t>
            </a:r>
            <a:r>
              <a:rPr lang="en-US" baseline="-25000" smtClean="0"/>
              <a:t>3</a:t>
            </a:r>
            <a:r>
              <a:rPr lang="en-US" smtClean="0"/>
              <a:t>	</a:t>
            </a:r>
          </a:p>
          <a:p>
            <a:pPr eaLnBrk="1" hangingPunct="1">
              <a:spcBef>
                <a:spcPct val="10000"/>
              </a:spcBef>
              <a:spcAft>
                <a:spcPct val="5000"/>
              </a:spcAft>
              <a:buClr>
                <a:schemeClr val="bg2"/>
              </a:buClr>
              <a:buSzTx/>
              <a:buFontTx/>
              <a:buNone/>
            </a:pPr>
            <a:endParaRPr lang="en-US" smtClean="0"/>
          </a:p>
        </p:txBody>
      </p:sp>
      <p:sp>
        <p:nvSpPr>
          <p:cNvPr id="39940" name="TextBox 1"/>
          <p:cNvSpPr txBox="1">
            <a:spLocks noChangeArrowheads="1"/>
          </p:cNvSpPr>
          <p:nvPr/>
        </p:nvSpPr>
        <p:spPr bwMode="auto">
          <a:xfrm>
            <a:off x="1295400" y="5181600"/>
            <a:ext cx="1736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000">
                <a:solidFill>
                  <a:srgbClr val="FF0000"/>
                </a:solidFill>
                <a:latin typeface="Times" charset="0"/>
              </a:rPr>
              <a:t>Dimethyl ether</a:t>
            </a:r>
          </a:p>
        </p:txBody>
      </p:sp>
      <p:pic>
        <p:nvPicPr>
          <p:cNvPr id="39942" name="Picture 6" descr="12_Pg404_UnFigure_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"/>
          <a:stretch>
            <a:fillRect/>
          </a:stretch>
        </p:blipFill>
        <p:spPr bwMode="auto">
          <a:xfrm>
            <a:off x="5181600" y="4191000"/>
            <a:ext cx="27003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9" y="219075"/>
            <a:ext cx="7600950" cy="990600"/>
          </a:xfrm>
        </p:spPr>
        <p:txBody>
          <a:bodyPr/>
          <a:lstStyle/>
          <a:p>
            <a:pPr eaLnBrk="1" hangingPunct="1"/>
            <a:r>
              <a:rPr lang="en-US" smtClean="0"/>
              <a:t>Naming Ethers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848600" cy="4800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/>
              <a:t>Most ethers have common names. The names </a:t>
            </a:r>
          </a:p>
          <a:p>
            <a:pPr marL="320040" indent="-320040" eaLnBrk="1" hangingPunct="1"/>
            <a:r>
              <a:rPr lang="en-US" smtClean="0"/>
              <a:t>of each alkyl or aromatic group attached to the oxygen atom are written in alphabetical order</a:t>
            </a:r>
          </a:p>
          <a:p>
            <a:pPr marL="320040" indent="-320040" eaLnBrk="1" hangingPunct="1"/>
            <a:r>
              <a:rPr lang="en-US" smtClean="0"/>
              <a:t>of the alkyl groups are followed by the word </a:t>
            </a:r>
            <a:r>
              <a:rPr lang="en-US" b="1" i="1" smtClean="0">
                <a:solidFill>
                  <a:schemeClr val="accent1"/>
                </a:solidFill>
              </a:rPr>
              <a:t>ether</a:t>
            </a:r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In this text, we will use only the common names of ethers.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n-US" smtClean="0"/>
              <a:t>	</a:t>
            </a:r>
          </a:p>
          <a:p>
            <a:pPr marL="0" indent="0" eaLnBrk="1" hangingPunct="1">
              <a:spcBef>
                <a:spcPct val="10000"/>
              </a:spcBef>
              <a:spcAft>
                <a:spcPct val="5000"/>
              </a:spcAft>
              <a:buClr>
                <a:schemeClr val="bg2"/>
              </a:buClr>
              <a:buSzTx/>
              <a:buFontTx/>
              <a:buNone/>
            </a:pPr>
            <a:r>
              <a:rPr lang="en-US" smtClean="0"/>
              <a:t>	</a:t>
            </a:r>
          </a:p>
        </p:txBody>
      </p:sp>
      <p:pic>
        <p:nvPicPr>
          <p:cNvPr id="40964" name="Picture 4" descr="12_Pg405_UnFigure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2"/>
          <a:stretch>
            <a:fillRect/>
          </a:stretch>
        </p:blipFill>
        <p:spPr bwMode="auto">
          <a:xfrm>
            <a:off x="2209800" y="4412968"/>
            <a:ext cx="4724400" cy="171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1924"/>
            <a:ext cx="760095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Chemistry Link to Health:</a:t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Ethers as Anesthetics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5181600" cy="3276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/>
              <a:t>Anesthesia is the loss of sensation and consciousness. A general anesthetic is a substance that </a:t>
            </a:r>
          </a:p>
          <a:p>
            <a:pPr marL="320040" indent="-320040" eaLnBrk="1" hangingPunct="1"/>
            <a:r>
              <a:rPr lang="en-US" smtClean="0"/>
              <a:t>blocks signals to the awareness centers in the brain </a:t>
            </a:r>
          </a:p>
          <a:p>
            <a:pPr marL="320040" indent="-320040" eaLnBrk="1" hangingPunct="1"/>
            <a:r>
              <a:rPr lang="en-US" smtClean="0"/>
              <a:t>gives the patient a loss of memory, </a:t>
            </a:r>
            <a:br>
              <a:rPr lang="en-US" smtClean="0"/>
            </a:br>
            <a:r>
              <a:rPr lang="en-US" smtClean="0"/>
              <a:t>a loss of feeling pain, and an </a:t>
            </a:r>
            <a:br>
              <a:rPr lang="en-US" smtClean="0"/>
            </a:br>
            <a:r>
              <a:rPr lang="en-US" smtClean="0"/>
              <a:t>artificial sleep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320" y="1676400"/>
            <a:ext cx="2750821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1921"/>
            <a:ext cx="7600950" cy="990600"/>
          </a:xfrm>
        </p:spPr>
        <p:txBody>
          <a:bodyPr/>
          <a:lstStyle/>
          <a:p>
            <a:pPr eaLnBrk="1" hangingPunct="1"/>
            <a:r>
              <a:rPr lang="en-US" smtClean="0"/>
              <a:t>Chemistry Link to Health:</a:t>
            </a:r>
            <a:br>
              <a:rPr lang="en-US" smtClean="0"/>
            </a:br>
            <a:r>
              <a:rPr lang="en-US" smtClean="0">
                <a:solidFill>
                  <a:schemeClr val="tx1"/>
                </a:solidFill>
              </a:rPr>
              <a:t>Ethers as Anesthetics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077200" cy="4800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/>
              <a:t>Ether was used in anesthetics for hundreds of years until the 1950s, when a new group of anesthetics were developed that</a:t>
            </a:r>
          </a:p>
          <a:p>
            <a:pPr marL="320040" indent="-320040" eaLnBrk="1" hangingPunct="1"/>
            <a:r>
              <a:rPr lang="en-US" smtClean="0"/>
              <a:t>retain the ether group</a:t>
            </a:r>
          </a:p>
          <a:p>
            <a:pPr marL="320040" indent="-320040" eaLnBrk="1" hangingPunct="1"/>
            <a:r>
              <a:rPr lang="en-US" smtClean="0"/>
              <a:t>replace hydrogen atoms on the carbon with halogen atoms to reduce the volatility and flammability of the ethers</a:t>
            </a:r>
          </a:p>
          <a:p>
            <a:pPr marL="0" indent="0" eaLnBrk="1" hangingPunct="1">
              <a:spcBef>
                <a:spcPct val="10000"/>
              </a:spcBef>
              <a:spcAft>
                <a:spcPct val="5000"/>
              </a:spcAft>
              <a:buClr>
                <a:schemeClr val="bg2"/>
              </a:buClr>
              <a:buSzTx/>
              <a:buFontTx/>
              <a:buNone/>
            </a:pPr>
            <a:r>
              <a:rPr lang="en-US" smtClean="0"/>
              <a:t>	</a:t>
            </a:r>
          </a:p>
        </p:txBody>
      </p:sp>
      <p:pic>
        <p:nvPicPr>
          <p:cNvPr id="43012" name="Picture 4" descr="12_Pg405_UnFigure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6"/>
          <a:stretch>
            <a:fillRect/>
          </a:stretch>
        </p:blipFill>
        <p:spPr bwMode="auto">
          <a:xfrm>
            <a:off x="304800" y="4279900"/>
            <a:ext cx="85344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1925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12.1  </a:t>
            </a:r>
            <a:r>
              <a:rPr lang="en-US" dirty="0" smtClean="0">
                <a:solidFill>
                  <a:srgbClr val="800000"/>
                </a:solidFill>
              </a:rPr>
              <a:t>Alcohols, Phenols, </a:t>
            </a:r>
            <a:r>
              <a:rPr lang="en-US" dirty="0" err="1" smtClean="0">
                <a:solidFill>
                  <a:srgbClr val="800000"/>
                </a:solidFill>
              </a:rPr>
              <a:t>Thiols</a:t>
            </a:r>
            <a:r>
              <a:rPr lang="en-US" dirty="0" smtClean="0">
                <a:solidFill>
                  <a:srgbClr val="800000"/>
                </a:solidFill>
              </a:rPr>
              <a:t>, and Ethers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4953000" cy="3124200"/>
          </a:xfrm>
        </p:spPr>
        <p:txBody>
          <a:bodyPr/>
          <a:lstStyle/>
          <a:p>
            <a:pPr marL="0" indent="0" eaLnBrk="1" hangingPunct="1">
              <a:spcBef>
                <a:spcPts val="100"/>
              </a:spcBef>
              <a:buClr>
                <a:schemeClr val="bg2"/>
              </a:buClr>
              <a:buSzTx/>
              <a:buFontTx/>
              <a:buNone/>
            </a:pPr>
            <a:r>
              <a:rPr lang="en-US" smtClean="0"/>
              <a:t>Functional groups such as</a:t>
            </a:r>
          </a:p>
          <a:p>
            <a:pPr marL="320040" indent="-320040" eaLnBrk="1" hangingPunct="1">
              <a:spcBef>
                <a:spcPts val="100"/>
              </a:spcBef>
              <a:buSzTx/>
            </a:pPr>
            <a:r>
              <a:rPr lang="en-US" smtClean="0"/>
              <a:t>an </a:t>
            </a:r>
            <a:r>
              <a:rPr lang="en-US" b="1" smtClean="0">
                <a:solidFill>
                  <a:srgbClr val="000000"/>
                </a:solidFill>
              </a:rPr>
              <a:t>alcohol</a:t>
            </a:r>
            <a:r>
              <a:rPr lang="en-US" smtClean="0">
                <a:solidFill>
                  <a:srgbClr val="000000"/>
                </a:solidFill>
              </a:rPr>
              <a:t> contain a hydroxyl  group (</a:t>
            </a:r>
            <a:r>
              <a:rPr lang="en-US" smtClean="0">
                <a:solidFill>
                  <a:srgbClr val="000000"/>
                </a:solidFill>
                <a:cs typeface="Times New Roman" charset="0"/>
              </a:rPr>
              <a:t>—OH)</a:t>
            </a:r>
          </a:p>
          <a:p>
            <a:pPr marL="320040" indent="-320040" eaLnBrk="1" hangingPunct="1">
              <a:spcBef>
                <a:spcPts val="100"/>
              </a:spcBef>
              <a:buSzTx/>
            </a:pPr>
            <a:r>
              <a:rPr lang="en-US" smtClean="0">
                <a:solidFill>
                  <a:srgbClr val="000000"/>
                </a:solidFill>
                <a:cs typeface="Times New Roman" charset="0"/>
              </a:rPr>
              <a:t>a</a:t>
            </a:r>
            <a:r>
              <a:rPr lang="en-US" b="1" smtClean="0">
                <a:solidFill>
                  <a:srgbClr val="000000"/>
                </a:solidFill>
                <a:cs typeface="Times New Roman" charset="0"/>
              </a:rPr>
              <a:t> phenol</a:t>
            </a:r>
            <a:r>
              <a:rPr lang="en-US" smtClean="0">
                <a:solidFill>
                  <a:srgbClr val="000000"/>
                </a:solidFill>
                <a:cs typeface="Times New Roman" charset="0"/>
              </a:rPr>
              <a:t> contain a</a:t>
            </a:r>
            <a:r>
              <a:rPr lang="en-US" smtClean="0">
                <a:solidFill>
                  <a:srgbClr val="000000"/>
                </a:solidFill>
              </a:rPr>
              <a:t> hydroxyl group  (</a:t>
            </a:r>
            <a:r>
              <a:rPr lang="en-US" smtClean="0">
                <a:solidFill>
                  <a:srgbClr val="000000"/>
                </a:solidFill>
                <a:cs typeface="Times New Roman" charset="0"/>
              </a:rPr>
              <a:t>—OH) bonded to a benzene ring </a:t>
            </a:r>
          </a:p>
          <a:p>
            <a:pPr marL="320040" indent="-320040" eaLnBrk="1" hangingPunct="1">
              <a:spcBef>
                <a:spcPts val="100"/>
              </a:spcBef>
              <a:buSzTx/>
            </a:pPr>
            <a:r>
              <a:rPr lang="en-US" smtClean="0"/>
              <a:t>a</a:t>
            </a:r>
            <a:r>
              <a:rPr lang="en-US" b="1" smtClean="0"/>
              <a:t> thiol </a:t>
            </a:r>
            <a:r>
              <a:rPr lang="en-US" smtClean="0"/>
              <a:t>contain an —SH group</a:t>
            </a:r>
          </a:p>
          <a:p>
            <a:pPr marL="320040" indent="-320040" eaLnBrk="1" hangingPunct="1">
              <a:spcBef>
                <a:spcPts val="100"/>
              </a:spcBef>
              <a:buSzTx/>
            </a:pPr>
            <a:r>
              <a:rPr lang="en-US" smtClean="0"/>
              <a:t>an </a:t>
            </a:r>
            <a:r>
              <a:rPr lang="en-US" b="1" smtClean="0"/>
              <a:t>ether</a:t>
            </a:r>
            <a:r>
              <a:rPr lang="en-US" smtClean="0"/>
              <a:t> contain a C—O—C group</a:t>
            </a:r>
          </a:p>
          <a:p>
            <a:pPr marL="0" indent="0" eaLnBrk="1" hangingPunct="1">
              <a:spcBef>
                <a:spcPts val="100"/>
              </a:spcBef>
              <a:buClr>
                <a:schemeClr val="bg2"/>
              </a:buClr>
              <a:buSzTx/>
              <a:buFontTx/>
              <a:buNone/>
            </a:pPr>
            <a:endParaRPr lang="en-US" smtClean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533400" y="4895671"/>
            <a:ext cx="83693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400" b="1">
                <a:solidFill>
                  <a:srgbClr val="3D9D1E"/>
                </a:solidFill>
                <a:latin typeface="Times New Roman" charset="0"/>
                <a:cs typeface="Times New Roman" charset="0"/>
              </a:rPr>
              <a:t>Learning Goal  </a:t>
            </a:r>
            <a:r>
              <a:rPr lang="en-US" sz="2400">
                <a:latin typeface="Times" charset="0"/>
              </a:rPr>
              <a:t>Give the IUPAC and common names for alcohols and phenols; give the common names for thiols and ethers. Draw their condensed structural formulas or skeletal formulas.</a:t>
            </a:r>
          </a:p>
        </p:txBody>
      </p:sp>
      <p:pic>
        <p:nvPicPr>
          <p:cNvPr id="1638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32639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19400"/>
            <a:ext cx="19685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7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Study Check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772400" cy="44958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mtClean="0"/>
              <a:t>Write the structures of the following:</a:t>
            </a:r>
          </a:p>
          <a:p>
            <a:pPr marL="457200" indent="-457200" eaLnBrk="1" hangingPunct="1">
              <a:buFont typeface="Wingdings" charset="2"/>
              <a:buNone/>
            </a:pPr>
            <a:r>
              <a:rPr lang="en-US" smtClean="0"/>
              <a:t>A.  3-Pentanol</a:t>
            </a:r>
          </a:p>
          <a:p>
            <a:pPr marL="457200" indent="-457200" eaLnBrk="1" hangingPunct="1">
              <a:buFont typeface="Wingdings" charset="2"/>
              <a:buNone/>
            </a:pPr>
            <a:endParaRPr lang="en-US" smtClean="0"/>
          </a:p>
          <a:p>
            <a:pPr marL="457200" indent="-457200" eaLnBrk="1" hangingPunct="1">
              <a:buClrTx/>
              <a:buFont typeface="Wingdings" charset="2"/>
              <a:buAutoNum type="alphaUcPeriod" startAt="2"/>
            </a:pPr>
            <a:r>
              <a:rPr lang="en-US" smtClean="0"/>
              <a:t>Ethanol</a:t>
            </a:r>
          </a:p>
          <a:p>
            <a:pPr marL="457200" indent="-457200" eaLnBrk="1" hangingPunct="1">
              <a:buFont typeface="Wingdings" charset="2"/>
              <a:buAutoNum type="alphaUcPeriod" startAt="2"/>
            </a:pPr>
            <a:endParaRPr lang="en-US" smtClean="0"/>
          </a:p>
          <a:p>
            <a:pPr marL="457200" indent="-457200" eaLnBrk="1" hangingPunct="1">
              <a:buFont typeface="Wingdings" charset="2"/>
              <a:buNone/>
            </a:pPr>
            <a:r>
              <a:rPr lang="en-US" smtClean="0"/>
              <a:t>C.  Diethyl ether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5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Solution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76400"/>
            <a:ext cx="75438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mtClean="0"/>
              <a:t>Write the structures of the following: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charset="2"/>
              <a:buNone/>
            </a:pPr>
            <a:r>
              <a:rPr lang="en-US" smtClean="0"/>
              <a:t>					      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 typeface="Wingdings" charset="2"/>
              <a:buNone/>
            </a:pPr>
            <a:r>
              <a:rPr lang="en-US" smtClean="0"/>
              <a:t>					      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charset="2"/>
              <a:buNone/>
            </a:pPr>
            <a:r>
              <a:rPr lang="en-US" smtClean="0"/>
              <a:t>A.  3-Pentanol	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charset="2"/>
              <a:buNone/>
            </a:pPr>
            <a:endParaRPr lang="en-US" smtClean="0"/>
          </a:p>
          <a:p>
            <a:pPr eaLnBrk="1" hangingPunct="1">
              <a:spcBef>
                <a:spcPct val="0"/>
              </a:spcBef>
              <a:buFont typeface="Wingdings" charset="2"/>
              <a:buNone/>
            </a:pPr>
            <a:r>
              <a:rPr lang="en-US" smtClean="0"/>
              <a:t>B.  Ethanol</a:t>
            </a:r>
          </a:p>
          <a:p>
            <a:pPr eaLnBrk="1" hangingPunct="1">
              <a:spcBef>
                <a:spcPct val="0"/>
              </a:spcBef>
              <a:buFont typeface="Wingdings" charset="2"/>
              <a:buNone/>
            </a:pPr>
            <a:r>
              <a:rPr lang="en-US" smtClean="0"/>
              <a:t>	</a:t>
            </a:r>
          </a:p>
          <a:p>
            <a:pPr eaLnBrk="1" hangingPunct="1">
              <a:spcBef>
                <a:spcPct val="0"/>
              </a:spcBef>
              <a:buFont typeface="Wingdings" charset="2"/>
              <a:buNone/>
            </a:pPr>
            <a:r>
              <a:rPr lang="en-US" smtClean="0"/>
              <a:t>C.  Diethyl ether    </a:t>
            </a:r>
          </a:p>
        </p:txBody>
      </p:sp>
      <p:pic>
        <p:nvPicPr>
          <p:cNvPr id="4506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133600"/>
            <a:ext cx="34671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3708400"/>
            <a:ext cx="1993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4343400"/>
            <a:ext cx="3492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5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Naming Alcohols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7924800" cy="44958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SzTx/>
              <a:buFontTx/>
              <a:buNone/>
            </a:pPr>
            <a:r>
              <a:rPr lang="en-US" smtClean="0"/>
              <a:t>The names of alcohols</a:t>
            </a:r>
          </a:p>
          <a:p>
            <a:pPr eaLnBrk="1" hangingPunct="1">
              <a:buSzTx/>
              <a:buFontTx/>
              <a:buChar char="•"/>
            </a:pPr>
            <a:r>
              <a:rPr lang="en-US" smtClean="0"/>
              <a:t>in the IUPAC system replace the </a:t>
            </a:r>
            <a:r>
              <a:rPr lang="en-US" b="1" i="1" smtClean="0">
                <a:solidFill>
                  <a:schemeClr val="accent1"/>
                </a:solidFill>
              </a:rPr>
              <a:t>e</a:t>
            </a:r>
            <a:r>
              <a:rPr lang="en-US" b="1" smtClean="0">
                <a:solidFill>
                  <a:schemeClr val="accent1"/>
                </a:solidFill>
              </a:rPr>
              <a:t> </a:t>
            </a:r>
            <a:r>
              <a:rPr lang="en-US" smtClean="0"/>
              <a:t>with </a:t>
            </a:r>
            <a:r>
              <a:rPr lang="en-US" b="1" i="1" smtClean="0">
                <a:solidFill>
                  <a:srgbClr val="2C7C9F"/>
                </a:solidFill>
              </a:rPr>
              <a:t>ol</a:t>
            </a:r>
            <a:endParaRPr lang="en-US" b="1" smtClean="0">
              <a:solidFill>
                <a:srgbClr val="2C7C9F"/>
              </a:solidFill>
            </a:endParaRPr>
          </a:p>
          <a:p>
            <a:pPr eaLnBrk="1" hangingPunct="1">
              <a:buSzTx/>
              <a:buFontTx/>
              <a:buChar char="•"/>
            </a:pPr>
            <a:r>
              <a:rPr lang="en-US" smtClean="0"/>
              <a:t>with common names use the name of the alkyl group</a:t>
            </a:r>
            <a:br>
              <a:rPr lang="en-US" smtClean="0"/>
            </a:br>
            <a:r>
              <a:rPr lang="en-US" smtClean="0"/>
              <a:t>followed by </a:t>
            </a:r>
            <a:r>
              <a:rPr lang="en-US" b="1" i="1" smtClean="0">
                <a:solidFill>
                  <a:srgbClr val="227A8F"/>
                </a:solidFill>
              </a:rPr>
              <a:t>alcohol</a:t>
            </a:r>
            <a:endParaRPr lang="en-US" b="1" u="sng" smtClean="0">
              <a:solidFill>
                <a:srgbClr val="227A8F"/>
              </a:solidFill>
            </a:endParaRPr>
          </a:p>
        </p:txBody>
      </p:sp>
      <p:sp>
        <p:nvSpPr>
          <p:cNvPr id="17438" name="TextBox 1"/>
          <p:cNvSpPr txBox="1">
            <a:spLocks noChangeArrowheads="1"/>
          </p:cNvSpPr>
          <p:nvPr/>
        </p:nvSpPr>
        <p:spPr bwMode="auto">
          <a:xfrm>
            <a:off x="685800" y="57150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400" b="1">
                <a:solidFill>
                  <a:srgbClr val="800000"/>
                </a:solidFill>
                <a:latin typeface="Times" charset="0"/>
              </a:rPr>
              <a:t>Core Chemistry Skill  </a:t>
            </a:r>
            <a:r>
              <a:rPr lang="en-US" sz="2400">
                <a:latin typeface="Times" charset="0"/>
              </a:rPr>
              <a:t>Naming Alcohols and Phenols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06" y="3352800"/>
            <a:ext cx="6986587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6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Guide to Naming Alcohols</a:t>
            </a:r>
          </a:p>
        </p:txBody>
      </p:sp>
      <p:pic>
        <p:nvPicPr>
          <p:cNvPr id="18435" name="Picture 3" descr="121_GuidetoNameAlcoho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199"/>
            <a:ext cx="3250406" cy="469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5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Naming of Alcohols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77724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 typeface="Wingdings" charset="2"/>
              <a:buNone/>
            </a:pPr>
            <a:r>
              <a:rPr lang="en-US" smtClean="0"/>
              <a:t>Give the IUPAC name for the following compound:</a:t>
            </a: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r>
              <a:rPr lang="en-US" smtClean="0"/>
              <a:t>		            		</a:t>
            </a: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r>
              <a:rPr lang="en-US" smtClean="0"/>
              <a:t>      </a:t>
            </a:r>
            <a:endParaRPr lang="en-US" smtClean="0">
              <a:solidFill>
                <a:srgbClr val="FF0000"/>
              </a:solidFill>
            </a:endParaRPr>
          </a:p>
        </p:txBody>
      </p:sp>
      <p:pic>
        <p:nvPicPr>
          <p:cNvPr id="1946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31923"/>
            <a:ext cx="5603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5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Naming of Alcohols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77724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 typeface="Wingdings" charset="2"/>
              <a:buNone/>
            </a:pPr>
            <a:r>
              <a:rPr lang="en-US" smtClean="0"/>
              <a:t>Give the IUPAC name for the following compound: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 typeface="Wingdings" charset="2"/>
              <a:buNone/>
            </a:pPr>
            <a:endParaRPr lang="en-US" smtClean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 typeface="Wingdings" charset="2"/>
              <a:buNone/>
            </a:pPr>
            <a:endParaRPr lang="en-US" smtClean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 typeface="Wingdings" charset="2"/>
              <a:buNone/>
            </a:pPr>
            <a:endParaRPr lang="en-US" smtClean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 typeface="Wingdings" charset="2"/>
              <a:buNone/>
            </a:pPr>
            <a:endParaRPr lang="en-US" smtClean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 typeface="Wingdings" charset="2"/>
              <a:buNone/>
            </a:pPr>
            <a:endParaRPr lang="en-US" smtClean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 typeface="Wingdings" charset="2"/>
              <a:buNone/>
            </a:pPr>
            <a:r>
              <a:rPr lang="en-US" b="1" smtClean="0">
                <a:solidFill>
                  <a:srgbClr val="FF0000"/>
                </a:solidFill>
              </a:rPr>
              <a:t>SOLUTION: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 typeface="Wingdings" charset="2"/>
              <a:buNone/>
            </a:pPr>
            <a:endParaRPr lang="en-US" b="1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 typeface="Wingdings" charset="2"/>
              <a:buNone/>
            </a:pPr>
            <a:endParaRPr lang="en-US" smtClean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 typeface="Wingdings" charset="2"/>
              <a:buNone/>
            </a:pPr>
            <a:r>
              <a:rPr lang="en-US" smtClean="0"/>
              <a:t>              </a:t>
            </a: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r>
              <a:rPr lang="en-US" smtClean="0"/>
              <a:t>		          	</a:t>
            </a: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r>
              <a:rPr lang="en-US" smtClean="0"/>
              <a:t>		            		</a:t>
            </a: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r>
              <a:rPr lang="en-US" smtClean="0"/>
              <a:t>      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762000" y="3962400"/>
            <a:ext cx="7315200" cy="1371600"/>
          </a:xfrm>
          <a:prstGeom prst="roundRect">
            <a:avLst>
              <a:gd name="adj" fmla="val 16667"/>
            </a:avLst>
          </a:prstGeom>
          <a:solidFill>
            <a:srgbClr val="A992FF">
              <a:alpha val="25098"/>
            </a:srgbClr>
          </a:solidFill>
          <a:ln w="100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000" b="1" dirty="0">
                <a:latin typeface="Times" charset="0"/>
                <a:cs typeface="Times" charset="0"/>
              </a:rPr>
              <a:t>ANALYZE         Functional         Family        IUPAC	            </a:t>
            </a:r>
          </a:p>
          <a:p>
            <a:pPr>
              <a:defRPr/>
            </a:pPr>
            <a:r>
              <a:rPr lang="en-US" sz="2000" b="1" dirty="0">
                <a:latin typeface="Times" charset="0"/>
                <a:cs typeface="Times" charset="0"/>
              </a:rPr>
              <a:t>THE		Group                                    Naming</a:t>
            </a:r>
          </a:p>
          <a:p>
            <a:pPr>
              <a:defRPr/>
            </a:pPr>
            <a:r>
              <a:rPr lang="en-US" sz="2000" b="1" dirty="0">
                <a:latin typeface="Times" charset="0"/>
                <a:cs typeface="Times" charset="0"/>
              </a:rPr>
              <a:t>PROBLEM</a:t>
            </a:r>
            <a:r>
              <a:rPr lang="en-US" sz="2000" dirty="0">
                <a:latin typeface="Times" charset="0"/>
                <a:cs typeface="Times" charset="0"/>
              </a:rPr>
              <a:t>        </a:t>
            </a:r>
            <a:r>
              <a:rPr lang="en-US" sz="2000" dirty="0">
                <a:latin typeface="Times New Roman" charset="0"/>
                <a:cs typeface="Times New Roman" charset="0"/>
              </a:rPr>
              <a:t>hydroxyl group   alcohol        replace the </a:t>
            </a:r>
            <a:r>
              <a:rPr lang="en-US" sz="2000" i="1" dirty="0">
                <a:latin typeface="Times New Roman" charset="0"/>
                <a:cs typeface="Times New Roman" charset="0"/>
              </a:rPr>
              <a:t>e</a:t>
            </a:r>
            <a:r>
              <a:rPr lang="en-US" sz="2000" dirty="0">
                <a:latin typeface="Times New Roman" charset="0"/>
                <a:cs typeface="Times New Roman" charset="0"/>
              </a:rPr>
              <a:t> in          </a:t>
            </a:r>
          </a:p>
          <a:p>
            <a:pPr>
              <a:defRPr/>
            </a:pPr>
            <a:r>
              <a:rPr lang="en-US" sz="2000" dirty="0">
                <a:latin typeface="Times New Roman" charset="0"/>
                <a:cs typeface="Times New Roman" charset="0"/>
              </a:rPr>
              <a:t>	     				    alkane name with </a:t>
            </a:r>
            <a:r>
              <a:rPr lang="en-US" sz="2000" i="1" dirty="0" err="1">
                <a:latin typeface="Times New Roman" charset="0"/>
                <a:cs typeface="Times New Roman" charset="0"/>
              </a:rPr>
              <a:t>ol</a:t>
            </a:r>
            <a:endParaRPr lang="en-US" sz="2000" i="1" dirty="0">
              <a:latin typeface="Times New Roman" charset="0"/>
              <a:cs typeface="Times New Roman" charset="0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31923"/>
            <a:ext cx="5603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6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Naming of Alcohols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001000" cy="3962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 typeface="Wingdings" charset="2"/>
              <a:buNone/>
            </a:pPr>
            <a:r>
              <a:rPr lang="en-US" smtClean="0"/>
              <a:t>Give the IUPAC name for the following compound: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 typeface="Wingdings" charset="2"/>
              <a:buNone/>
            </a:pPr>
            <a:endParaRPr lang="en-US" smtClean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 typeface="Wingdings" charset="2"/>
              <a:buNone/>
            </a:pPr>
            <a:endParaRPr lang="en-US" smtClean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 typeface="Wingdings" charset="2"/>
              <a:buNone/>
            </a:pPr>
            <a:endParaRPr lang="en-US" smtClean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 typeface="Wingdings" charset="2"/>
              <a:buNone/>
            </a:pPr>
            <a:endParaRPr lang="en-US" smtClean="0">
              <a:solidFill>
                <a:srgbClr val="000090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b="1" smtClean="0">
                <a:solidFill>
                  <a:srgbClr val="000090"/>
                </a:solidFill>
              </a:rPr>
              <a:t>STEP 1  </a:t>
            </a:r>
            <a:r>
              <a:rPr lang="en-US" b="1" smtClean="0"/>
              <a:t>Name the longest carbon chain attached to </a:t>
            </a:r>
            <a:br>
              <a:rPr lang="en-US" b="1" smtClean="0"/>
            </a:br>
            <a:r>
              <a:rPr lang="en-US" b="1" smtClean="0"/>
              <a:t>	   the —OH group by replacing the </a:t>
            </a:r>
            <a:r>
              <a:rPr lang="en-US" b="1" i="1" smtClean="0"/>
              <a:t>e</a:t>
            </a:r>
            <a:r>
              <a:rPr lang="en-US" b="1" smtClean="0"/>
              <a:t>  in the</a:t>
            </a:r>
            <a:br>
              <a:rPr lang="en-US" b="1" smtClean="0"/>
            </a:br>
            <a:r>
              <a:rPr lang="en-US" b="1" smtClean="0"/>
              <a:t>	   corresponding alkane name with </a:t>
            </a:r>
            <a:r>
              <a:rPr lang="en-US" b="1" i="1" smtClean="0"/>
              <a:t>ol</a:t>
            </a:r>
            <a:r>
              <a:rPr lang="en-US" b="1" smtClean="0"/>
              <a:t>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 typeface="Wingdings" charset="2"/>
              <a:buNone/>
            </a:pPr>
            <a:endParaRPr lang="en-US" b="1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 typeface="Wingdings" charset="2"/>
              <a:buNone/>
            </a:pPr>
            <a:r>
              <a:rPr lang="en-US" smtClean="0"/>
              <a:t>						             hexanol</a:t>
            </a:r>
            <a:endParaRPr lang="en-US" smtClean="0">
              <a:solidFill>
                <a:srgbClr val="FF0000"/>
              </a:solidFill>
            </a:endParaRPr>
          </a:p>
        </p:txBody>
      </p:sp>
      <p:pic>
        <p:nvPicPr>
          <p:cNvPr id="2150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800600"/>
            <a:ext cx="5603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31923"/>
            <a:ext cx="5603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5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Naming of Alcohols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0010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 typeface="Wingdings" charset="2"/>
              <a:buNone/>
            </a:pPr>
            <a:r>
              <a:rPr lang="en-US" smtClean="0"/>
              <a:t>Give the IUPAC name for the following compound: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 typeface="Wingdings" charset="2"/>
              <a:buNone/>
            </a:pPr>
            <a:endParaRPr lang="en-US" smtClean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 typeface="Wingdings" charset="2"/>
              <a:buNone/>
            </a:pPr>
            <a:endParaRPr lang="en-US" smtClean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 typeface="Wingdings" charset="2"/>
              <a:buNone/>
            </a:pPr>
            <a:endParaRPr lang="en-US" smtClean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 typeface="Wingdings" charset="2"/>
              <a:buNone/>
            </a:pPr>
            <a:endParaRPr lang="en-US" smtClean="0">
              <a:solidFill>
                <a:srgbClr val="000090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b="1" smtClean="0">
                <a:solidFill>
                  <a:srgbClr val="008000"/>
                </a:solidFill>
              </a:rPr>
              <a:t>STEP 2  </a:t>
            </a:r>
            <a:r>
              <a:rPr lang="en-US" b="1" smtClean="0"/>
              <a:t>Number the chain starting at the end nearer to the</a:t>
            </a:r>
            <a:br>
              <a:rPr lang="en-US" b="1" smtClean="0"/>
            </a:br>
            <a:r>
              <a:rPr lang="en-US" b="1" smtClean="0"/>
              <a:t>	   —OH group.</a:t>
            </a:r>
            <a:endParaRPr lang="en-US" b="1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ts val="1800"/>
              </a:spcBef>
              <a:buClr>
                <a:schemeClr val="bg2"/>
              </a:buClr>
              <a:buSzTx/>
              <a:buFont typeface="Wingdings" charset="2"/>
              <a:buNone/>
            </a:pPr>
            <a:r>
              <a:rPr lang="en-US" smtClean="0"/>
              <a:t>						          2-hexanol</a:t>
            </a:r>
            <a:endParaRPr lang="en-US" smtClean="0">
              <a:solidFill>
                <a:srgbClr val="FF0000"/>
              </a:solidFill>
            </a:endParaRPr>
          </a:p>
        </p:txBody>
      </p:sp>
      <p:pic>
        <p:nvPicPr>
          <p:cNvPr id="2253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67200"/>
            <a:ext cx="5603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1"/>
          <p:cNvSpPr txBox="1">
            <a:spLocks noChangeArrowheads="1"/>
          </p:cNvSpPr>
          <p:nvPr/>
        </p:nvSpPr>
        <p:spPr bwMode="auto">
          <a:xfrm>
            <a:off x="1752600" y="5181600"/>
            <a:ext cx="5791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200">
                <a:solidFill>
                  <a:srgbClr val="FF0000"/>
                </a:solidFill>
                <a:latin typeface="Times" charset="0"/>
              </a:rPr>
              <a:t>6           5           </a:t>
            </a:r>
            <a:r>
              <a:rPr lang="en-US" sz="2200" smtClean="0">
                <a:solidFill>
                  <a:srgbClr val="FF0000"/>
                </a:solidFill>
                <a:latin typeface="Times" charset="0"/>
              </a:rPr>
              <a:t> 4             3              </a:t>
            </a:r>
            <a:r>
              <a:rPr lang="en-US" sz="2200">
                <a:solidFill>
                  <a:srgbClr val="FF0000"/>
                </a:solidFill>
                <a:latin typeface="Times" charset="0"/>
              </a:rPr>
              <a:t>2            1                 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31923"/>
            <a:ext cx="5603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hapter 12  Alcohols, Thiols, Ethers, Aldehydes, and Ketones&amp;quot;&quot;/&gt;&lt;property id=&quot;20307&quot; value=&quot;295&quot;/&gt;&lt;/object&gt;&lt;object type=&quot;3&quot; unique_id=&quot;10004&quot;&gt;&lt;property id=&quot;20148&quot; value=&quot;5&quot;/&gt;&lt;property id=&quot;20300&quot; value=&quot;Slide 2 - &amp;quot;Chapter 12 Readiness&amp;quot;&quot;/&gt;&lt;property id=&quot;20307&quot; value=&quot;375&quot;/&gt;&lt;/object&gt;&lt;object type=&quot;3&quot; unique_id=&quot;10005&quot;&gt;&lt;property id=&quot;20148&quot; value=&quot;5&quot;/&gt;&lt;property id=&quot;20300&quot; value=&quot;Slide 3 - &amp;quot;12.1  Alcohols, Phenols, Thiols, and Ethers&amp;quot;&quot;/&gt;&lt;property id=&quot;20307&quot; value=&quot;322&quot;/&gt;&lt;/object&gt;&lt;object type=&quot;3&quot; unique_id=&quot;10006&quot;&gt;&lt;property id=&quot;20148&quot; value=&quot;5&quot;/&gt;&lt;property id=&quot;20300&quot; value=&quot;Slide 4 - &amp;quot;Naming Alcohols&amp;quot;&quot;/&gt;&lt;property id=&quot;20307&quot; value=&quot;257&quot;/&gt;&lt;/object&gt;&lt;object type=&quot;3&quot; unique_id=&quot;10007&quot;&gt;&lt;property id=&quot;20148&quot; value=&quot;5&quot;/&gt;&lt;property id=&quot;20300&quot; value=&quot;Slide 5 - &amp;quot;Guide to Naming Alcohols&amp;quot;&quot;/&gt;&lt;property id=&quot;20307&quot; value=&quot;368&quot;/&gt;&lt;/object&gt;&lt;object type=&quot;3&quot; unique_id=&quot;10008&quot;&gt;&lt;property id=&quot;20148&quot; value=&quot;5&quot;/&gt;&lt;property id=&quot;20300&quot; value=&quot;Slide 6 - &amp;quot;Naming of Alcohols&amp;quot;&quot;/&gt;&lt;property id=&quot;20307&quot; value=&quot;259&quot;/&gt;&lt;/object&gt;&lt;object type=&quot;3&quot; unique_id=&quot;10009&quot;&gt;&lt;property id=&quot;20148&quot; value=&quot;5&quot;/&gt;&lt;property id=&quot;20300&quot; value=&quot;Slide 7 - &amp;quot;Naming of Alcohols&amp;quot;&quot;/&gt;&lt;property id=&quot;20307&quot; value=&quot;379&quot;/&gt;&lt;/object&gt;&lt;object type=&quot;3&quot; unique_id=&quot;10010&quot;&gt;&lt;property id=&quot;20148&quot; value=&quot;5&quot;/&gt;&lt;property id=&quot;20300&quot; value=&quot;Slide 8 - &amp;quot;Naming of Alcohols&amp;quot;&quot;/&gt;&lt;property id=&quot;20307&quot; value=&quot;380&quot;/&gt;&lt;/object&gt;&lt;object type=&quot;3&quot; unique_id=&quot;10011&quot;&gt;&lt;property id=&quot;20148&quot; value=&quot;5&quot;/&gt;&lt;property id=&quot;20300&quot; value=&quot;Slide 9 - &amp;quot;Naming of Alcohols&amp;quot;&quot;/&gt;&lt;property id=&quot;20307&quot; value=&quot;381&quot;/&gt;&lt;/object&gt;&lt;object type=&quot;3&quot; unique_id=&quot;10012&quot;&gt;&lt;property id=&quot;20148&quot; value=&quot;5&quot;/&gt;&lt;property id=&quot;20300&quot; value=&quot;Slide 10 - &amp;quot;Naming of Alcohols&amp;quot;&quot;/&gt;&lt;property id=&quot;20307&quot; value=&quot;382&quot;/&gt;&lt;/object&gt;&lt;object type=&quot;3&quot; unique_id=&quot;10013&quot;&gt;&lt;property id=&quot;20148&quot; value=&quot;5&quot;/&gt;&lt;property id=&quot;20300&quot; value=&quot;Slide 11 - &amp;quot;Study Check&amp;quot;&quot;/&gt;&lt;property id=&quot;20307&quot; value=&quot;378&quot;/&gt;&lt;/object&gt;&lt;object type=&quot;3&quot; unique_id=&quot;10014&quot;&gt;&lt;property id=&quot;20148&quot; value=&quot;5&quot;/&gt;&lt;property id=&quot;20300&quot; value=&quot;Slide 12 - &amp;quot;Solution&amp;quot;&quot;/&gt;&lt;property id=&quot;20307&quot; value=&quot;383&quot;/&gt;&lt;/object&gt;&lt;object type=&quot;3&quot; unique_id=&quot;10015&quot;&gt;&lt;property id=&quot;20148&quot; value=&quot;5&quot;/&gt;&lt;property id=&quot;20300&quot; value=&quot;Slide 13 - &amp;quot;Solution&amp;quot;&quot;/&gt;&lt;property id=&quot;20307&quot; value=&quot;384&quot;/&gt;&lt;/object&gt;&lt;object type=&quot;3&quot; unique_id=&quot;10016&quot;&gt;&lt;property id=&quot;20148&quot; value=&quot;5&quot;/&gt;&lt;property id=&quot;20300&quot; value=&quot;Slide 14 - &amp;quot;Solution&amp;quot;&quot;/&gt;&lt;property id=&quot;20307&quot; value=&quot;385&quot;/&gt;&lt;/object&gt;&lt;object type=&quot;3&quot; unique_id=&quot;10017&quot;&gt;&lt;property id=&quot;20148&quot; value=&quot;5&quot;/&gt;&lt;property id=&quot;20300&quot; value=&quot;Slide 15 - &amp;quot;Solution&amp;quot;&quot;/&gt;&lt;property id=&quot;20307&quot; value=&quot;386&quot;/&gt;&lt;/object&gt;&lt;object type=&quot;3&quot; unique_id=&quot;10018&quot;&gt;&lt;property id=&quot;20148&quot; value=&quot;5&quot;/&gt;&lt;property id=&quot;20300&quot; value=&quot;Slide 16 - &amp;quot;Solution&amp;quot;&quot;/&gt;&lt;property id=&quot;20307&quot; value=&quot;387&quot;/&gt;&lt;/object&gt;&lt;object type=&quot;3&quot; unique_id=&quot;10019&quot;&gt;&lt;property id=&quot;20148&quot; value=&quot;5&quot;/&gt;&lt;property id=&quot;20300&quot; value=&quot;Slide 17 - &amp;quot;Chemistry Link to Health:  Alcohols and Phenols&amp;quot;&quot;/&gt;&lt;property id=&quot;20307&quot; value=&quot;369&quot;/&gt;&lt;/object&gt;&lt;object type=&quot;3&quot; unique_id=&quot;10020&quot;&gt;&lt;property id=&quot;20148&quot; value=&quot;5&quot;/&gt;&lt;property id=&quot;20300&quot; value=&quot;Slide 18 - &amp;quot;Chemistry Link to Health:  Alcohols and Phenols&amp;quot;&quot;/&gt;&lt;property id=&quot;20307&quot; value=&quot;388&quot;/&gt;&lt;/object&gt;&lt;object type=&quot;3&quot; unique_id=&quot;10021&quot;&gt;&lt;property id=&quot;20148&quot; value=&quot;5&quot;/&gt;&lt;property id=&quot;20300&quot; value=&quot;Slide 19 - &amp;quot;Chemistry Link to Health:  Alcohols and Phenols&amp;quot;&quot;/&gt;&lt;property id=&quot;20307&quot; value=&quot;389&quot;/&gt;&lt;/object&gt;&lt;object type=&quot;3&quot; unique_id=&quot;10022&quot;&gt;&lt;property id=&quot;20148&quot; value=&quot;5&quot;/&gt;&lt;property id=&quot;20300&quot; value=&quot;Slide 20 - &amp;quot;Chemistry Link to Health:  Alcohols and Phenols&amp;quot;&quot;/&gt;&lt;property id=&quot;20307&quot; value=&quot;390&quot;/&gt;&lt;/object&gt;&lt;object type=&quot;3&quot; unique_id=&quot;10023&quot;&gt;&lt;property id=&quot;20148&quot; value=&quot;5&quot;/&gt;&lt;property id=&quot;20300&quot; value=&quot;Slide 21 - &amp;quot;Chemistry Link to Health:  Alcohols and Phenols&amp;quot;&quot;/&gt;&lt;property id=&quot;20307&quot; value=&quot;391&quot;/&gt;&lt;/object&gt;&lt;object type=&quot;3&quot; unique_id=&quot;10024&quot;&gt;&lt;property id=&quot;20148&quot; value=&quot;5&quot;/&gt;&lt;property id=&quot;20300&quot; value=&quot;Slide 22 - &amp;quot;Chemistry Link to Health:  Alcohols and Phenols&amp;quot;&quot;/&gt;&lt;property id=&quot;20307&quot; value=&quot;392&quot;/&gt;&lt;/object&gt;&lt;object type=&quot;3&quot; unique_id=&quot;10025&quot;&gt;&lt;property id=&quot;20148&quot; value=&quot;5&quot;/&gt;&lt;property id=&quot;20300&quot; value=&quot;Slide 23 - &amp;quot;Thiols&amp;quot;&quot;/&gt;&lt;property id=&quot;20307&quot; value=&quot;367&quot;/&gt;&lt;/object&gt;&lt;object type=&quot;3&quot; unique_id=&quot;10026&quot;&gt;&lt;property id=&quot;20148&quot; value=&quot;5&quot;/&gt;&lt;property id=&quot;20300&quot; value=&quot;Slide 24 - &amp;quot;Naming Thiols&amp;quot;&quot;/&gt;&lt;property id=&quot;20307&quot; value=&quot;337&quot;/&gt;&lt;/object&gt;&lt;object type=&quot;3&quot; unique_id=&quot;10027&quot;&gt;&lt;property id=&quot;20148&quot; value=&quot;5&quot;/&gt;&lt;property id=&quot;20300&quot; value=&quot;Slide 25 - &amp;quot;Naming Thiols&amp;quot;&quot;/&gt;&lt;property id=&quot;20307&quot; value=&quot;394&quot;/&gt;&lt;/object&gt;&lt;object type=&quot;3&quot; unique_id=&quot;10028&quot;&gt;&lt;property id=&quot;20148&quot; value=&quot;5&quot;/&gt;&lt;property id=&quot;20300&quot; value=&quot;Slide 26 - &amp;quot;Ethers&amp;quot;&quot;/&gt;&lt;property id=&quot;20307&quot; value=&quot;272&quot;/&gt;&lt;/object&gt;&lt;object type=&quot;3&quot; unique_id=&quot;10029&quot;&gt;&lt;property id=&quot;20148&quot; value=&quot;5&quot;/&gt;&lt;property id=&quot;20300&quot; value=&quot;Slide 27 - &amp;quot;Naming Ethers&amp;quot;&quot;/&gt;&lt;property id=&quot;20307&quot; value=&quot;395&quot;/&gt;&lt;/object&gt;&lt;object type=&quot;3&quot; unique_id=&quot;10030&quot;&gt;&lt;property id=&quot;20148&quot; value=&quot;5&quot;/&gt;&lt;property id=&quot;20300&quot; value=&quot;Slide 28 - &amp;quot;Chemistry Link to Health: Ethers as Anesthetics&amp;quot;&quot;/&gt;&lt;property id=&quot;20307&quot; value=&quot;396&quot;/&gt;&lt;/object&gt;&lt;object type=&quot;3&quot; unique_id=&quot;10031&quot;&gt;&lt;property id=&quot;20148&quot; value=&quot;5&quot;/&gt;&lt;property id=&quot;20300&quot; value=&quot;Slide 29 - &amp;quot;Chemistry Link to Health: Ethers as Anesthetics&amp;quot;&quot;/&gt;&lt;property id=&quot;20307&quot; value=&quot;397&quot;/&gt;&lt;/object&gt;&lt;object type=&quot;3&quot; unique_id=&quot;10032&quot;&gt;&lt;property id=&quot;20148&quot; value=&quot;5&quot;/&gt;&lt;property id=&quot;20300&quot; value=&quot;Slide 30 - &amp;quot;Study Check&amp;quot;&quot;/&gt;&lt;property id=&quot;20307&quot; value=&quot;318&quot;/&gt;&lt;/object&gt;&lt;object type=&quot;3&quot; unique_id=&quot;10033&quot;&gt;&lt;property id=&quot;20148&quot; value=&quot;5&quot;/&gt;&lt;property id=&quot;20300&quot; value=&quot;Slide 31 - &amp;quot;Solution &amp;quot;&quot;/&gt;&lt;property id=&quot;20307&quot; value=&quot;319&quot;/&gt;&lt;/object&gt;&lt;/object&gt;&lt;object type=&quot;8&quot; unique_id=&quot;10066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2th ed GOB Timberlak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12th ed GOB Timberlake.thmx</Template>
  <TotalTime>6706</TotalTime>
  <Words>958</Words>
  <Application>Microsoft Macintosh PowerPoint</Application>
  <PresentationFormat>On-screen Show (4:3)</PresentationFormat>
  <Paragraphs>249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12th ed GOB Timberlake</vt:lpstr>
      <vt:lpstr>Chapter 12  Alcohols, Thiols, Ethers, Aldehydes, and Ketones</vt:lpstr>
      <vt:lpstr>Chapter 12 Readiness</vt:lpstr>
      <vt:lpstr>12.1  Alcohols, Phenols, Thiols, and Ethers</vt:lpstr>
      <vt:lpstr>Naming Alcohols</vt:lpstr>
      <vt:lpstr>Guide to Naming Alcohols</vt:lpstr>
      <vt:lpstr>Naming of Alcohols</vt:lpstr>
      <vt:lpstr>Naming of Alcohols</vt:lpstr>
      <vt:lpstr>Naming of Alcohols</vt:lpstr>
      <vt:lpstr>Naming of Alcohols</vt:lpstr>
      <vt:lpstr>Naming of Alcohols</vt:lpstr>
      <vt:lpstr>Study Check</vt:lpstr>
      <vt:lpstr>Solution</vt:lpstr>
      <vt:lpstr>Solution</vt:lpstr>
      <vt:lpstr>Solution</vt:lpstr>
      <vt:lpstr>Solution</vt:lpstr>
      <vt:lpstr>Solution</vt:lpstr>
      <vt:lpstr>Chemistry Link to Health:  Alcohols and Phenols</vt:lpstr>
      <vt:lpstr>Chemistry Link to Health:  Alcohols and Phenols</vt:lpstr>
      <vt:lpstr>Chemistry Link to Health:  Alcohols and Phenols</vt:lpstr>
      <vt:lpstr>Chemistry Link to Health:  Alcohols and Phenols</vt:lpstr>
      <vt:lpstr>Chemistry Link to Health:  Alcohols and Phenols</vt:lpstr>
      <vt:lpstr>Chemistry Link to Health:  Alcohols and Phenols</vt:lpstr>
      <vt:lpstr>Thiols</vt:lpstr>
      <vt:lpstr>Naming Thiols</vt:lpstr>
      <vt:lpstr>Naming Thiols</vt:lpstr>
      <vt:lpstr>Ethers</vt:lpstr>
      <vt:lpstr>Naming Ethers</vt:lpstr>
      <vt:lpstr>Chemistry Link to Health: Ethers as Anesthetics</vt:lpstr>
      <vt:lpstr>Chemistry Link to Health: Ethers as Anesthetics</vt:lpstr>
      <vt:lpstr>Study Check</vt:lpstr>
      <vt:lpstr>Solution 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Compounds with Oxygen  Atoms</dc:title>
  <dc:creator>Karen Timberlake</dc:creator>
  <cp:lastModifiedBy>Admin Admin</cp:lastModifiedBy>
  <cp:revision>211</cp:revision>
  <cp:lastPrinted>1998-11-30T22:55:46Z</cp:lastPrinted>
  <dcterms:created xsi:type="dcterms:W3CDTF">2014-03-28T00:36:05Z</dcterms:created>
  <dcterms:modified xsi:type="dcterms:W3CDTF">2014-04-24T20:01:55Z</dcterms:modified>
</cp:coreProperties>
</file>