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9" r:id="rId1"/>
  </p:sldMasterIdLst>
  <p:notesMasterIdLst>
    <p:notesMasterId r:id="rId12"/>
  </p:notesMasterIdLst>
  <p:handoutMasterIdLst>
    <p:handoutMasterId r:id="rId13"/>
  </p:handoutMasterIdLst>
  <p:sldIdLst>
    <p:sldId id="268" r:id="rId2"/>
    <p:sldId id="294" r:id="rId3"/>
    <p:sldId id="295" r:id="rId4"/>
    <p:sldId id="302" r:id="rId5"/>
    <p:sldId id="283" r:id="rId6"/>
    <p:sldId id="299" r:id="rId7"/>
    <p:sldId id="290" r:id="rId8"/>
    <p:sldId id="300" r:id="rId9"/>
    <p:sldId id="292" r:id="rId10"/>
    <p:sldId id="293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>
        <p:scale>
          <a:sx n="100" d="100"/>
          <a:sy n="100" d="100"/>
        </p:scale>
        <p:origin x="-210" y="-96"/>
      </p:cViewPr>
      <p:guideLst>
        <p:guide orient="horz" pos="345"/>
        <p:guide pos="336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5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4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FAF8206-826F-4265-B397-A7755560C05E}" type="datetime1">
              <a:rPr lang="en-US"/>
              <a:pPr>
                <a:defRPr/>
              </a:pPr>
              <a:t>4/24/2014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A917AC5-3790-480E-B7F3-4FDCA7F999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7705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fld id="{C0EB5C44-D48A-4047-BCCA-0B67133C2A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7028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98C266A7-DA2D-434C-A905-740DEDD9F42E}" type="slidenum">
              <a:rPr lang="en-US">
                <a:latin typeface="Times New Roman" charset="0"/>
              </a:rPr>
              <a:pPr/>
              <a:t>1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D0339B47-9A52-4EFC-89D6-94A686CFD3FC}" type="slidenum">
              <a:rPr lang="en-US">
                <a:latin typeface="Times New Roman" charset="0"/>
              </a:rPr>
              <a:pPr/>
              <a:t>10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 w="12700"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 w="12700"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 w="12700"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95780BEB-068A-4A9D-88C0-A13365420120}" type="slidenum">
              <a:rPr lang="en-US">
                <a:latin typeface="Times New Roman" charset="0"/>
              </a:rPr>
              <a:pPr/>
              <a:t>5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E47CB115-996A-4E66-94AF-DB5752AF4752}" type="slidenum">
              <a:rPr lang="en-US">
                <a:latin typeface="Times New Roman" charset="0"/>
              </a:rPr>
              <a:pPr/>
              <a:t>6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7615568B-509D-4E23-846F-1DE7421B38B8}" type="slidenum">
              <a:rPr lang="en-US">
                <a:latin typeface="Times New Roman" charset="0"/>
              </a:rPr>
              <a:pPr/>
              <a:t>7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46FA5EAC-27F4-4456-80F7-2AAE34AD6218}" type="slidenum">
              <a:rPr lang="en-US">
                <a:latin typeface="Times New Roman" charset="0"/>
              </a:rPr>
              <a:pPr/>
              <a:t>8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ACE5C91F-B48A-4CD1-8ECA-2DF7136245EE}" type="slidenum">
              <a:rPr lang="en-US">
                <a:latin typeface="Times New Roman" charset="0"/>
              </a:rPr>
              <a:pPr/>
              <a:t>9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eaLnBrk="1" hangingPunct="1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0E3EB06-7D5C-4718-AE2A-AD548694C0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3234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7" name="Rectangle 9"/>
          <p:cNvSpPr>
            <a:spLocks noChangeArrowheads="1"/>
          </p:cNvSpPr>
          <p:nvPr userDrawn="1"/>
        </p:nvSpPr>
        <p:spPr bwMode="auto">
          <a:xfrm>
            <a:off x="457200" y="6400800"/>
            <a:ext cx="486727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buFont typeface="Wingdings" charset="2"/>
              <a:buNone/>
            </a:pPr>
            <a:r>
              <a:rPr lang="en-US" sz="900">
                <a:cs typeface="Arial" charset="0"/>
              </a:rPr>
              <a:t>Chemistry: An Introduction to General, Organic, and Biological Chemistry, Twelfth Edition 	</a:t>
            </a:r>
          </a:p>
        </p:txBody>
      </p:sp>
      <p:sp>
        <p:nvSpPr>
          <p:cNvPr id="8" name="Rectangle 6"/>
          <p:cNvSpPr>
            <a:spLocks noChangeArrowheads="1"/>
          </p:cNvSpPr>
          <p:nvPr userDrawn="1"/>
        </p:nvSpPr>
        <p:spPr bwMode="auto">
          <a:xfrm>
            <a:off x="6629400" y="6400800"/>
            <a:ext cx="22860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buFont typeface="Wingdings" charset="2"/>
              <a:buNone/>
            </a:pPr>
            <a:r>
              <a:rPr lang="en-US" sz="900">
                <a:cs typeface="Arial" charset="0"/>
              </a:rPr>
              <a:t>© 2015 Pearson Education, Inc.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89C1728B-09BF-4FD2-8F23-CD11EA125E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38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C6AA8F8A-AE54-4727-8323-AB9BC4D30A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4549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8" name="Rectangle 14"/>
          <p:cNvSpPr>
            <a:spLocks noChangeArrowheads="1"/>
          </p:cNvSpPr>
          <p:nvPr userDrawn="1"/>
        </p:nvSpPr>
        <p:spPr bwMode="auto">
          <a:xfrm>
            <a:off x="457200" y="6400800"/>
            <a:ext cx="486727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buFont typeface="Wingdings" charset="2"/>
              <a:buNone/>
            </a:pPr>
            <a:r>
              <a:rPr lang="en-US" sz="900">
                <a:cs typeface="Arial" charset="0"/>
              </a:rPr>
              <a:t>Chemistry: An Introduction to General, Organic, and Biological Chemistry, Twelfth Edition 	</a:t>
            </a:r>
          </a:p>
        </p:txBody>
      </p:sp>
      <p:sp>
        <p:nvSpPr>
          <p:cNvPr id="9" name="Rectangle 6"/>
          <p:cNvSpPr>
            <a:spLocks noChangeArrowheads="1"/>
          </p:cNvSpPr>
          <p:nvPr userDrawn="1"/>
        </p:nvSpPr>
        <p:spPr bwMode="auto">
          <a:xfrm>
            <a:off x="6629400" y="6400800"/>
            <a:ext cx="22860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buFont typeface="Wingdings" charset="2"/>
              <a:buNone/>
            </a:pPr>
            <a:r>
              <a:rPr lang="en-US" sz="900">
                <a:cs typeface="Arial" charset="0"/>
              </a:rPr>
              <a:t>© 2015 Pearson Education, Inc.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2A1ACC02-5058-437B-861E-37B83B356D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768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04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2771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708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05C97DA4-DAA9-4A5C-B85D-27EB7601C1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44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457200" y="6400800"/>
            <a:ext cx="486727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buFont typeface="Wingdings" charset="2"/>
              <a:buNone/>
            </a:pPr>
            <a:r>
              <a:rPr lang="en-US" sz="900">
                <a:cs typeface="Arial" charset="0"/>
              </a:rPr>
              <a:t>Chemistry: An Introduction to General, Organic, and Biological Chemistry, Twelfth Edition 	</a:t>
            </a: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6629400" y="6400800"/>
            <a:ext cx="22860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buFont typeface="Wingdings" charset="2"/>
              <a:buNone/>
            </a:pPr>
            <a:r>
              <a:rPr lang="en-US" sz="900">
                <a:cs typeface="Arial" charset="0"/>
              </a:rPr>
              <a:t>© 2015 Pearson Education, Inc.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E7C28AB2-3D6C-4A58-A874-74136B505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638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2C5B949-42DF-4ADC-9D65-90CE8853CD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80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8" name="Rectangle 9"/>
          <p:cNvSpPr>
            <a:spLocks noChangeArrowheads="1"/>
          </p:cNvSpPr>
          <p:nvPr userDrawn="1"/>
        </p:nvSpPr>
        <p:spPr bwMode="auto">
          <a:xfrm>
            <a:off x="457200" y="6400800"/>
            <a:ext cx="486727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buFont typeface="Wingdings" charset="2"/>
              <a:buNone/>
            </a:pPr>
            <a:r>
              <a:rPr lang="en-US" sz="900">
                <a:cs typeface="Arial" charset="0"/>
              </a:rPr>
              <a:t>Chemistry: An Introduction to General, Organic, and Biological Chemistry, Twelfth Edition 	</a:t>
            </a:r>
          </a:p>
        </p:txBody>
      </p:sp>
      <p:sp>
        <p:nvSpPr>
          <p:cNvPr id="10" name="Rectangle 6"/>
          <p:cNvSpPr>
            <a:spLocks noChangeArrowheads="1"/>
          </p:cNvSpPr>
          <p:nvPr userDrawn="1"/>
        </p:nvSpPr>
        <p:spPr bwMode="auto">
          <a:xfrm>
            <a:off x="6629400" y="6400800"/>
            <a:ext cx="22860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buFont typeface="Wingdings" charset="2"/>
              <a:buNone/>
            </a:pPr>
            <a:r>
              <a:rPr lang="en-US" sz="900">
                <a:cs typeface="Arial" charset="0"/>
              </a:rPr>
              <a:t>© 2015 Pearson Education, Inc.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Slide Number Placeholder 22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5030AEC8-44C0-476E-B22E-46CFFBA50F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432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800" smtClean="0"/>
            </a:lvl1pPr>
          </a:lstStyle>
          <a:p>
            <a:pPr>
              <a:defRPr/>
            </a:pPr>
            <a:fld id="{211F6381-51D5-43C9-AC24-EA7619410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3899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1031" name="Rectangle 9"/>
          <p:cNvSpPr>
            <a:spLocks noChangeArrowheads="1"/>
          </p:cNvSpPr>
          <p:nvPr userDrawn="1"/>
        </p:nvSpPr>
        <p:spPr bwMode="auto">
          <a:xfrm>
            <a:off x="457200" y="6400800"/>
            <a:ext cx="486727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buFont typeface="Wingdings" charset="2"/>
              <a:buNone/>
            </a:pPr>
            <a:r>
              <a:rPr lang="en-US" sz="900">
                <a:cs typeface="Arial" charset="0"/>
              </a:rPr>
              <a:t>Chemistry: An Introduction to General, Organic, and Biological Chemistry, Twelfth Edition 	</a:t>
            </a:r>
          </a:p>
        </p:txBody>
      </p:sp>
      <p:sp>
        <p:nvSpPr>
          <p:cNvPr id="1032" name="Rectangle 6"/>
          <p:cNvSpPr>
            <a:spLocks noChangeArrowheads="1"/>
          </p:cNvSpPr>
          <p:nvPr userDrawn="1"/>
        </p:nvSpPr>
        <p:spPr bwMode="auto">
          <a:xfrm>
            <a:off x="6629400" y="6400800"/>
            <a:ext cx="22860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buFont typeface="Wingdings" charset="2"/>
              <a:buNone/>
            </a:pPr>
            <a:r>
              <a:rPr lang="en-US" sz="900">
                <a:cs typeface="Arial" charset="0"/>
              </a:rPr>
              <a:t>© 2015 Pearson Education, Inc.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8" r:id="rId1"/>
    <p:sldLayoutId id="2147484067" r:id="rId2"/>
    <p:sldLayoutId id="2147484069" r:id="rId3"/>
    <p:sldLayoutId id="2147484070" r:id="rId4"/>
    <p:sldLayoutId id="2147484071" r:id="rId5"/>
    <p:sldLayoutId id="2147484072" r:id="rId6"/>
    <p:sldLayoutId id="2147484073" r:id="rId7"/>
    <p:sldLayoutId id="2147484074" r:id="rId8"/>
    <p:sldLayoutId id="2147484075" r:id="rId9"/>
    <p:sldLayoutId id="2147484076" r:id="rId10"/>
    <p:sldLayoutId id="2147484077" r:id="rId11"/>
    <p:sldLayoutId id="2147484078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2400" kern="1200">
          <a:solidFill>
            <a:schemeClr val="tx1"/>
          </a:solidFill>
          <a:latin typeface="Times New Roman" charset="0"/>
          <a:ea typeface="ＭＳ Ｐゴシック" charset="-128"/>
          <a:cs typeface="ＭＳ Ｐゴシック" charset="-128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charset="2"/>
        <a:buChar char=""/>
        <a:defRPr sz="2600" kern="1200">
          <a:solidFill>
            <a:schemeClr val="tx1"/>
          </a:solidFill>
          <a:latin typeface="Times New Roman" charset="0"/>
          <a:ea typeface="ＭＳ Ｐゴシック" charset="-128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"/>
        <a:defRPr sz="2300" kern="1200">
          <a:solidFill>
            <a:schemeClr val="tx1"/>
          </a:solidFill>
          <a:latin typeface="Times New Roman" charset="0"/>
          <a:ea typeface="ＭＳ Ｐゴシック" charset="-128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EB641B"/>
        </a:buClr>
        <a:buSzPct val="75000"/>
        <a:buFont typeface="Wingdings" charset="2"/>
        <a:buChar char=""/>
        <a:defRPr sz="2000" kern="1200">
          <a:solidFill>
            <a:schemeClr val="tx1"/>
          </a:solidFill>
          <a:latin typeface="Times New Roman" charset="0"/>
          <a:ea typeface="ＭＳ Ｐゴシック" charset="-128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39639D"/>
        </a:buClr>
        <a:buSzPct val="65000"/>
        <a:buFont typeface="Wingdings" charset="2"/>
        <a:buChar char=""/>
        <a:defRPr sz="2000" kern="1200">
          <a:solidFill>
            <a:schemeClr val="tx1"/>
          </a:solidFill>
          <a:latin typeface="Times New Roman" charset="0"/>
          <a:ea typeface="ＭＳ Ｐゴシック" charset="-128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219078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 smtClean="0">
                <a:cs typeface="Times New Roman" charset="0"/>
              </a:rPr>
              <a:t>12.2  </a:t>
            </a:r>
            <a:r>
              <a:rPr lang="en-US" dirty="0" smtClean="0">
                <a:solidFill>
                  <a:srgbClr val="800000"/>
                </a:solidFill>
                <a:cs typeface="Times New Roman" charset="0"/>
              </a:rPr>
              <a:t>Properties of Alcohols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599" y="1676400"/>
            <a:ext cx="4267201" cy="27432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dirty="0" smtClean="0"/>
              <a:t>In an alcohol-containing sanitizer, the amount of ethanol is typically 60%  </a:t>
            </a:r>
            <a:r>
              <a:rPr lang="en-US" b="1" dirty="0" smtClean="0"/>
              <a:t>(</a:t>
            </a:r>
            <a:r>
              <a:rPr lang="en-US" dirty="0" smtClean="0"/>
              <a:t>v</a:t>
            </a:r>
            <a:r>
              <a:rPr lang="en-US" b="1" dirty="0" smtClean="0"/>
              <a:t>/</a:t>
            </a:r>
            <a:r>
              <a:rPr lang="en-US" dirty="0" smtClean="0"/>
              <a:t>v</a:t>
            </a:r>
            <a:r>
              <a:rPr lang="en-US" b="1" dirty="0" smtClean="0"/>
              <a:t>) </a:t>
            </a:r>
            <a:r>
              <a:rPr lang="en-US" dirty="0" smtClean="0"/>
              <a:t>but can be as high as 85% (v/v). Because alcohols are flammable, hand sanitizers are a fire hazard in </a:t>
            </a:r>
            <a:br>
              <a:rPr lang="en-US" dirty="0" smtClean="0"/>
            </a:br>
            <a:r>
              <a:rPr lang="en-US" dirty="0" smtClean="0"/>
              <a:t>the home. </a:t>
            </a:r>
            <a:endParaRPr lang="en-US" sz="3200" b="1" dirty="0" smtClean="0"/>
          </a:p>
        </p:txBody>
      </p:sp>
      <p:sp>
        <p:nvSpPr>
          <p:cNvPr id="13316" name="TextBox 9"/>
          <p:cNvSpPr txBox="1">
            <a:spLocks noChangeArrowheads="1"/>
          </p:cNvSpPr>
          <p:nvPr/>
        </p:nvSpPr>
        <p:spPr bwMode="auto">
          <a:xfrm>
            <a:off x="685800" y="5334000"/>
            <a:ext cx="8077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sz="2400" b="1">
                <a:solidFill>
                  <a:srgbClr val="3D9D1E"/>
                </a:solidFill>
                <a:latin typeface="Times New Roman" charset="0"/>
                <a:cs typeface="Times New Roman" charset="0"/>
              </a:rPr>
              <a:t>Learning Goal  </a:t>
            </a:r>
            <a:r>
              <a:rPr lang="en-US" sz="2400">
                <a:latin typeface="Times" charset="0"/>
              </a:rPr>
              <a:t>Describe the classification of alcohols; describe the solubility of alcohols in water.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5334000" y="1683585"/>
            <a:ext cx="3596147" cy="3539330"/>
            <a:chOff x="5334000" y="1683585"/>
            <a:chExt cx="3596147" cy="3539330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8333"/>
            <a:stretch/>
          </p:blipFill>
          <p:spPr>
            <a:xfrm>
              <a:off x="5334000" y="1683585"/>
              <a:ext cx="3596147" cy="2541167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3186" t="65389" r="56"/>
            <a:stretch/>
          </p:blipFill>
          <p:spPr>
            <a:xfrm>
              <a:off x="5562600" y="4343400"/>
              <a:ext cx="3254478" cy="879515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533400" y="295281"/>
            <a:ext cx="7600950" cy="838200"/>
          </a:xfrm>
        </p:spPr>
        <p:txBody>
          <a:bodyPr/>
          <a:lstStyle/>
          <a:p>
            <a:pPr eaLnBrk="1" hangingPunct="1"/>
            <a:r>
              <a:rPr lang="en-US" dirty="0" smtClean="0">
                <a:cs typeface="Times New Roman" charset="0"/>
              </a:rPr>
              <a:t>Solution</a:t>
            </a:r>
          </a:p>
        </p:txBody>
      </p:sp>
      <p:sp>
        <p:nvSpPr>
          <p:cNvPr id="22531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524000"/>
            <a:ext cx="8229600" cy="44196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 typeface="Wingdings" charset="2"/>
              <a:buNone/>
            </a:pPr>
            <a:r>
              <a:rPr lang="en-US" smtClean="0">
                <a:cs typeface="Times New Roman" charset="0"/>
              </a:rPr>
              <a:t>Indicate whether each of the following is soluble in water and explain why:</a:t>
            </a:r>
          </a:p>
          <a:p>
            <a:pPr marL="457200" indent="-457200" eaLnBrk="1" hangingPunct="1">
              <a:spcBef>
                <a:spcPct val="50000"/>
              </a:spcBef>
              <a:buFont typeface="Arial" charset="0"/>
              <a:buNone/>
            </a:pPr>
            <a:r>
              <a:rPr lang="en-US" smtClean="0">
                <a:cs typeface="Times New Roman" charset="0"/>
              </a:rPr>
              <a:t>A.	CH</a:t>
            </a:r>
            <a:r>
              <a:rPr lang="en-US" baseline="-25000" smtClean="0">
                <a:cs typeface="Times New Roman" charset="0"/>
              </a:rPr>
              <a:t>3</a:t>
            </a:r>
            <a:r>
              <a:rPr lang="en-US" smtClean="0">
                <a:ea typeface="ヒラギノ角ゴ Pro W3" charset="-128"/>
                <a:sym typeface="Symbol" charset="2"/>
              </a:rPr>
              <a:t>—C</a:t>
            </a:r>
            <a:r>
              <a:rPr lang="en-US" smtClean="0">
                <a:cs typeface="Times New Roman" charset="0"/>
              </a:rPr>
              <a:t>H</a:t>
            </a:r>
            <a:r>
              <a:rPr lang="en-US" baseline="-25000" smtClean="0">
                <a:cs typeface="Times New Roman" charset="0"/>
              </a:rPr>
              <a:t>2</a:t>
            </a:r>
            <a:r>
              <a:rPr lang="en-US" smtClean="0">
                <a:ea typeface="ヒラギノ角ゴ Pro W3" charset="-128"/>
                <a:sym typeface="Symbol" charset="2"/>
              </a:rPr>
              <a:t>—</a:t>
            </a:r>
            <a:r>
              <a:rPr lang="en-US" smtClean="0">
                <a:cs typeface="Times New Roman" charset="0"/>
              </a:rPr>
              <a:t>CH</a:t>
            </a:r>
            <a:r>
              <a:rPr lang="en-US" baseline="-25000" smtClean="0">
                <a:cs typeface="Times New Roman" charset="0"/>
              </a:rPr>
              <a:t>2</a:t>
            </a:r>
            <a:r>
              <a:rPr lang="en-US" smtClean="0">
                <a:ea typeface="ヒラギノ角ゴ Pro W3" charset="-128"/>
                <a:sym typeface="Symbol" charset="2"/>
              </a:rPr>
              <a:t>—</a:t>
            </a:r>
            <a:r>
              <a:rPr lang="en-US" smtClean="0">
                <a:cs typeface="Times New Roman" charset="0"/>
              </a:rPr>
              <a:t>CH</a:t>
            </a:r>
            <a:r>
              <a:rPr lang="en-US" baseline="-25000" smtClean="0">
                <a:cs typeface="Times New Roman" charset="0"/>
              </a:rPr>
              <a:t>2</a:t>
            </a:r>
            <a:r>
              <a:rPr lang="en-US" smtClean="0">
                <a:ea typeface="ヒラギノ角ゴ Pro W3" charset="-128"/>
                <a:sym typeface="Symbol" charset="2"/>
              </a:rPr>
              <a:t>—</a:t>
            </a:r>
            <a:r>
              <a:rPr lang="en-US" smtClean="0">
                <a:cs typeface="Times New Roman" charset="0"/>
              </a:rPr>
              <a:t>CH</a:t>
            </a:r>
            <a:r>
              <a:rPr lang="en-US" baseline="-25000" smtClean="0">
                <a:cs typeface="Times New Roman" charset="0"/>
              </a:rPr>
              <a:t>2</a:t>
            </a:r>
            <a:r>
              <a:rPr lang="en-US" smtClean="0">
                <a:ea typeface="ヒラギノ角ゴ Pro W3" charset="-128"/>
                <a:sym typeface="Symbol" charset="2"/>
              </a:rPr>
              <a:t>—</a:t>
            </a:r>
            <a:r>
              <a:rPr lang="en-US" smtClean="0">
                <a:cs typeface="Times New Roman" charset="0"/>
              </a:rPr>
              <a:t>CH</a:t>
            </a:r>
            <a:r>
              <a:rPr lang="en-US" baseline="-25000" smtClean="0">
                <a:cs typeface="Times New Roman" charset="0"/>
              </a:rPr>
              <a:t>2</a:t>
            </a:r>
            <a:r>
              <a:rPr lang="en-US" smtClean="0">
                <a:ea typeface="ヒラギノ角ゴ Pro W3" charset="-128"/>
                <a:sym typeface="Symbol" charset="2"/>
              </a:rPr>
              <a:t>—</a:t>
            </a:r>
            <a:r>
              <a:rPr lang="en-US" smtClean="0">
                <a:cs typeface="Times New Roman" charset="0"/>
              </a:rPr>
              <a:t>OH</a:t>
            </a:r>
          </a:p>
          <a:p>
            <a:pPr marL="457200" indent="-457200" eaLnBrk="1" hangingPunct="1">
              <a:spcBef>
                <a:spcPct val="50000"/>
              </a:spcBef>
              <a:buFont typeface="Wingdings" charset="2"/>
              <a:buNone/>
            </a:pPr>
            <a:r>
              <a:rPr lang="en-US" b="1" smtClean="0">
                <a:solidFill>
                  <a:srgbClr val="227A8F"/>
                </a:solidFill>
                <a:cs typeface="Times New Roman" charset="0"/>
              </a:rPr>
              <a:t>	not soluble</a:t>
            </a:r>
          </a:p>
          <a:p>
            <a:pPr marL="457200" indent="-457200" eaLnBrk="1" hangingPunct="1">
              <a:spcBef>
                <a:spcPct val="0"/>
              </a:spcBef>
              <a:buFont typeface="Wingdings" charset="2"/>
              <a:buNone/>
            </a:pPr>
            <a:r>
              <a:rPr lang="en-US" smtClean="0">
                <a:cs typeface="Times New Roman" charset="0"/>
              </a:rPr>
              <a:t>	Alcohols with long carbon chains (nonpolar) are not soluble. </a:t>
            </a:r>
          </a:p>
          <a:p>
            <a:pPr marL="457200" indent="-457200" eaLnBrk="1" hangingPunct="1">
              <a:spcBef>
                <a:spcPct val="50000"/>
              </a:spcBef>
              <a:buFont typeface="Wingdings" charset="2"/>
              <a:buNone/>
            </a:pPr>
            <a:endParaRPr lang="en-US" smtClean="0">
              <a:cs typeface="Times New Roman" charset="0"/>
            </a:endParaRPr>
          </a:p>
          <a:p>
            <a:pPr marL="457200" indent="-457200" eaLnBrk="1" hangingPunct="1">
              <a:spcBef>
                <a:spcPct val="50000"/>
              </a:spcBef>
              <a:buClrTx/>
              <a:buFont typeface="Arial" charset="0"/>
              <a:buAutoNum type="alphaUcPeriod" startAt="2"/>
            </a:pPr>
            <a:r>
              <a:rPr lang="en-US" smtClean="0">
                <a:cs typeface="Times New Roman" charset="0"/>
              </a:rPr>
              <a:t>CH</a:t>
            </a:r>
            <a:r>
              <a:rPr lang="en-US" baseline="-25000" smtClean="0">
                <a:cs typeface="Times New Roman" charset="0"/>
              </a:rPr>
              <a:t>3</a:t>
            </a:r>
            <a:r>
              <a:rPr lang="en-US" smtClean="0">
                <a:ea typeface="ヒラギノ角ゴ Pro W3" charset="-128"/>
                <a:sym typeface="Symbol" charset="2"/>
              </a:rPr>
              <a:t>—</a:t>
            </a:r>
            <a:r>
              <a:rPr lang="en-US" smtClean="0">
                <a:cs typeface="Times New Roman" charset="0"/>
              </a:rPr>
              <a:t>CH</a:t>
            </a:r>
            <a:r>
              <a:rPr lang="en-US" baseline="-25000" smtClean="0">
                <a:cs typeface="Times New Roman" charset="0"/>
              </a:rPr>
              <a:t>2</a:t>
            </a:r>
            <a:r>
              <a:rPr lang="en-US" smtClean="0">
                <a:ea typeface="ヒラギノ角ゴ Pro W3" charset="-128"/>
                <a:sym typeface="Symbol" charset="2"/>
              </a:rPr>
              <a:t>—</a:t>
            </a:r>
            <a:r>
              <a:rPr lang="en-US" smtClean="0">
                <a:cs typeface="Times New Roman" charset="0"/>
              </a:rPr>
              <a:t>OH</a:t>
            </a:r>
          </a:p>
          <a:p>
            <a:pPr marL="457200" indent="-457200" eaLnBrk="1" hangingPunct="1">
              <a:spcBef>
                <a:spcPct val="50000"/>
              </a:spcBef>
              <a:buClrTx/>
              <a:buFont typeface="Arial" charset="0"/>
              <a:buNone/>
            </a:pPr>
            <a:r>
              <a:rPr lang="en-US" b="1" smtClean="0">
                <a:solidFill>
                  <a:srgbClr val="227A8F"/>
                </a:solidFill>
                <a:cs typeface="Times New Roman" charset="0"/>
              </a:rPr>
              <a:t>      soluble</a:t>
            </a:r>
          </a:p>
          <a:p>
            <a:pPr marL="457200" indent="-457200" eaLnBrk="1" hangingPunct="1">
              <a:spcBef>
                <a:spcPct val="0"/>
              </a:spcBef>
              <a:buFont typeface="Wingdings" charset="2"/>
              <a:buNone/>
            </a:pPr>
            <a:r>
              <a:rPr lang="en-US" smtClean="0">
                <a:cs typeface="Times New Roman" charset="0"/>
              </a:rPr>
              <a:t>      Short-chain alcohols form hydrogen bonds with water.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219075"/>
            <a:ext cx="8153400" cy="990600"/>
          </a:xfrm>
        </p:spPr>
        <p:txBody>
          <a:bodyPr/>
          <a:lstStyle/>
          <a:p>
            <a:pPr eaLnBrk="1" hangingPunct="1"/>
            <a:r>
              <a:rPr lang="en-US" smtClean="0">
                <a:cs typeface="Times New Roman" charset="0"/>
              </a:rPr>
              <a:t>Classification of Alcohols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09600" y="1600200"/>
            <a:ext cx="8001000" cy="5029200"/>
          </a:xfrm>
        </p:spPr>
        <p:txBody>
          <a:bodyPr/>
          <a:lstStyle/>
          <a:p>
            <a:pPr eaLnBrk="1" hangingPunct="1">
              <a:spcBef>
                <a:spcPct val="5000"/>
              </a:spcBef>
              <a:spcAft>
                <a:spcPct val="5000"/>
              </a:spcAft>
              <a:buClr>
                <a:schemeClr val="bg2"/>
              </a:buClr>
              <a:buSzTx/>
              <a:buFontTx/>
              <a:buNone/>
            </a:pPr>
            <a:r>
              <a:rPr lang="en-US" b="1" smtClean="0">
                <a:solidFill>
                  <a:srgbClr val="000000"/>
                </a:solidFill>
                <a:cs typeface="Times New Roman" charset="0"/>
              </a:rPr>
              <a:t>Alcohols</a:t>
            </a:r>
            <a:r>
              <a:rPr lang="en-US" smtClean="0">
                <a:solidFill>
                  <a:srgbClr val="000000"/>
                </a:solidFill>
                <a:cs typeface="Times New Roman" charset="0"/>
              </a:rPr>
              <a:t> are classified </a:t>
            </a:r>
          </a:p>
          <a:p>
            <a:pPr eaLnBrk="1" hangingPunct="1">
              <a:spcBef>
                <a:spcPct val="5000"/>
              </a:spcBef>
              <a:spcAft>
                <a:spcPct val="5000"/>
              </a:spcAft>
              <a:buSzTx/>
              <a:buFontTx/>
              <a:buChar char="•"/>
            </a:pPr>
            <a:r>
              <a:rPr lang="en-US" smtClean="0">
                <a:solidFill>
                  <a:srgbClr val="000000"/>
                </a:solidFill>
                <a:cs typeface="Times New Roman" charset="0"/>
              </a:rPr>
              <a:t>by the number of alkyl groups attached to the carbon bonded to the hydroxyl</a:t>
            </a:r>
          </a:p>
          <a:p>
            <a:pPr eaLnBrk="1" hangingPunct="1">
              <a:spcBef>
                <a:spcPct val="5000"/>
              </a:spcBef>
              <a:spcAft>
                <a:spcPct val="5000"/>
              </a:spcAft>
              <a:buSzTx/>
              <a:buFontTx/>
              <a:buChar char="•"/>
            </a:pPr>
            <a:r>
              <a:rPr lang="en-US" smtClean="0">
                <a:solidFill>
                  <a:srgbClr val="000000"/>
                </a:solidFill>
                <a:cs typeface="Times New Roman" charset="0"/>
              </a:rPr>
              <a:t>as primary (1</a:t>
            </a:r>
            <a:r>
              <a:rPr lang="en-US" smtClean="0">
                <a:latin typeface="Times New Roman"/>
                <a:ea typeface="Calibri"/>
              </a:rPr>
              <a:t>°</a:t>
            </a:r>
            <a:r>
              <a:rPr lang="en-US" smtClean="0">
                <a:solidFill>
                  <a:srgbClr val="000000"/>
                </a:solidFill>
                <a:cs typeface="Times New Roman" charset="0"/>
              </a:rPr>
              <a:t>), secondary (2</a:t>
            </a:r>
            <a:r>
              <a:rPr lang="en-US" smtClean="0">
                <a:latin typeface="Times New Roman"/>
                <a:ea typeface="Calibri"/>
              </a:rPr>
              <a:t>°</a:t>
            </a:r>
            <a:r>
              <a:rPr lang="en-US" smtClean="0">
                <a:solidFill>
                  <a:srgbClr val="000000"/>
                </a:solidFill>
                <a:cs typeface="Times New Roman" charset="0"/>
              </a:rPr>
              <a:t>), or tertiary (3</a:t>
            </a:r>
            <a:r>
              <a:rPr lang="en-US" smtClean="0">
                <a:latin typeface="Times New Roman"/>
                <a:ea typeface="Calibri"/>
              </a:rPr>
              <a:t>°</a:t>
            </a:r>
            <a:r>
              <a:rPr lang="en-US" smtClean="0">
                <a:solidFill>
                  <a:srgbClr val="000000"/>
                </a:solidFill>
                <a:cs typeface="Times New Roman" charset="0"/>
              </a:rPr>
              <a:t>)</a:t>
            </a:r>
            <a:endParaRPr lang="en-US" baseline="-25000" smtClean="0">
              <a:solidFill>
                <a:srgbClr val="000000"/>
              </a:solidFill>
              <a:cs typeface="Times New Roman" charset="0"/>
            </a:endParaRPr>
          </a:p>
        </p:txBody>
      </p:sp>
      <p:pic>
        <p:nvPicPr>
          <p:cNvPr id="14340" name="Picture 4" descr="12_Pg406_UnFigure_3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44"/>
          <a:stretch>
            <a:fillRect/>
          </a:stretch>
        </p:blipFill>
        <p:spPr bwMode="auto">
          <a:xfrm>
            <a:off x="304800" y="3581400"/>
            <a:ext cx="8534400" cy="260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219076"/>
            <a:ext cx="8153400" cy="990600"/>
          </a:xfrm>
        </p:spPr>
        <p:txBody>
          <a:bodyPr/>
          <a:lstStyle/>
          <a:p>
            <a:pPr eaLnBrk="1" hangingPunct="1"/>
            <a:r>
              <a:rPr lang="en-US" smtClean="0">
                <a:cs typeface="Times New Roman" charset="0"/>
              </a:rPr>
              <a:t>Study Check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09600" y="1600200"/>
            <a:ext cx="7924800" cy="48006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charset="2"/>
              <a:buNone/>
            </a:pPr>
            <a:r>
              <a:rPr lang="en-US" smtClean="0">
                <a:cs typeface="Times New Roman" charset="0"/>
              </a:rPr>
              <a:t>Classify each alcohol as primary, secondary, or tertiary.</a:t>
            </a:r>
          </a:p>
          <a:p>
            <a:pPr eaLnBrk="1" hangingPunct="1">
              <a:spcBef>
                <a:spcPct val="0"/>
              </a:spcBef>
              <a:buFont typeface="Wingdings" charset="2"/>
              <a:buNone/>
            </a:pPr>
            <a:endParaRPr lang="en-US" smtClean="0">
              <a:cs typeface="Times New Roman" charset="0"/>
            </a:endParaRPr>
          </a:p>
          <a:p>
            <a:pPr eaLnBrk="1" hangingPunct="1">
              <a:spcBef>
                <a:spcPct val="0"/>
              </a:spcBef>
              <a:buFont typeface="Wingdings" charset="2"/>
              <a:buNone/>
            </a:pPr>
            <a:r>
              <a:rPr lang="en-US" smtClean="0">
                <a:cs typeface="Times New Roman" charset="0"/>
              </a:rPr>
              <a:t>		      </a:t>
            </a:r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 typeface="Wingdings" charset="2"/>
              <a:buNone/>
            </a:pPr>
            <a:r>
              <a:rPr lang="en-US" smtClean="0">
                <a:cs typeface="Times New Roman" charset="0"/>
              </a:rPr>
              <a:t>		       </a:t>
            </a:r>
          </a:p>
          <a:p>
            <a:pPr eaLnBrk="1" hangingPunct="1">
              <a:spcBef>
                <a:spcPct val="0"/>
              </a:spcBef>
              <a:buFont typeface="Wingdings" charset="2"/>
              <a:buNone/>
            </a:pPr>
            <a:r>
              <a:rPr lang="en-US" smtClean="0">
                <a:cs typeface="Times New Roman" charset="0"/>
              </a:rPr>
              <a:t>A. </a:t>
            </a:r>
            <a:r>
              <a:rPr lang="en-US" baseline="30000" smtClean="0">
                <a:cs typeface="Times New Roman" charset="0"/>
              </a:rPr>
              <a:t>	</a:t>
            </a:r>
            <a:endParaRPr lang="en-US" smtClean="0">
              <a:cs typeface="Times New Roman" charset="0"/>
            </a:endParaRPr>
          </a:p>
          <a:p>
            <a:pPr eaLnBrk="1" hangingPunct="1">
              <a:spcBef>
                <a:spcPct val="0"/>
              </a:spcBef>
              <a:buFont typeface="Wingdings" charset="2"/>
              <a:buNone/>
            </a:pPr>
            <a:endParaRPr lang="en-US" smtClean="0">
              <a:cs typeface="Times New Roman" charset="0"/>
            </a:endParaRPr>
          </a:p>
          <a:p>
            <a:pPr eaLnBrk="1" hangingPunct="1">
              <a:spcBef>
                <a:spcPct val="0"/>
              </a:spcBef>
              <a:buFont typeface="Wingdings" charset="2"/>
              <a:buNone/>
            </a:pPr>
            <a:r>
              <a:rPr lang="en-US" smtClean="0">
                <a:cs typeface="Times New Roman" charset="0"/>
              </a:rPr>
              <a:t>B.   </a:t>
            </a:r>
            <a:r>
              <a:rPr lang="en-US" smtClean="0"/>
              <a:t>CH</a:t>
            </a:r>
            <a:r>
              <a:rPr lang="en-US" baseline="-25000" smtClean="0"/>
              <a:t>3</a:t>
            </a:r>
            <a:r>
              <a:rPr lang="en-US" smtClean="0"/>
              <a:t>—CH</a:t>
            </a:r>
            <a:r>
              <a:rPr lang="en-US" baseline="-25000" smtClean="0"/>
              <a:t>2</a:t>
            </a:r>
            <a:r>
              <a:rPr lang="en-US" smtClean="0"/>
              <a:t>—CH</a:t>
            </a:r>
            <a:r>
              <a:rPr lang="en-US" baseline="-25000" smtClean="0"/>
              <a:t>2</a:t>
            </a:r>
            <a:r>
              <a:rPr lang="en-US" smtClean="0"/>
              <a:t>—OH</a:t>
            </a:r>
            <a:r>
              <a:rPr lang="en-US" baseline="30000" smtClean="0">
                <a:cs typeface="Times New Roman" charset="0"/>
              </a:rPr>
              <a:t>	</a:t>
            </a:r>
          </a:p>
          <a:p>
            <a:pPr eaLnBrk="1" hangingPunct="1">
              <a:spcBef>
                <a:spcPct val="0"/>
              </a:spcBef>
              <a:buFont typeface="Wingdings" charset="2"/>
              <a:buNone/>
            </a:pPr>
            <a:r>
              <a:rPr lang="en-US" smtClean="0">
                <a:cs typeface="Times New Roman" charset="0"/>
              </a:rPr>
              <a:t>                               		   </a:t>
            </a:r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 typeface="Wingdings" charset="2"/>
              <a:buNone/>
            </a:pPr>
            <a:r>
              <a:rPr lang="en-US" smtClean="0">
                <a:cs typeface="Times New Roman" charset="0"/>
              </a:rPr>
              <a:t>	 	                 </a:t>
            </a:r>
          </a:p>
          <a:p>
            <a:pPr eaLnBrk="1" hangingPunct="1">
              <a:spcBef>
                <a:spcPct val="0"/>
              </a:spcBef>
              <a:buFont typeface="Wingdings" charset="2"/>
              <a:buNone/>
            </a:pPr>
            <a:r>
              <a:rPr lang="en-US" smtClean="0">
                <a:cs typeface="Times New Roman" charset="0"/>
              </a:rPr>
              <a:t>C. </a:t>
            </a:r>
          </a:p>
        </p:txBody>
      </p:sp>
      <p:pic>
        <p:nvPicPr>
          <p:cNvPr id="1536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590800"/>
            <a:ext cx="3352800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419600"/>
            <a:ext cx="34925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1" y="219076"/>
            <a:ext cx="8153400" cy="990600"/>
          </a:xfrm>
        </p:spPr>
        <p:txBody>
          <a:bodyPr/>
          <a:lstStyle/>
          <a:p>
            <a:pPr eaLnBrk="1" hangingPunct="1"/>
            <a:r>
              <a:rPr lang="en-US" smtClean="0">
                <a:cs typeface="Times New Roman" charset="0"/>
              </a:rPr>
              <a:t>Solution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09600" y="1600200"/>
            <a:ext cx="7924800" cy="48006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charset="2"/>
              <a:buNone/>
            </a:pPr>
            <a:r>
              <a:rPr lang="en-US" smtClean="0">
                <a:cs typeface="Times New Roman" charset="0"/>
              </a:rPr>
              <a:t>Classify each alcohol as primary, secondary, or tertiary.</a:t>
            </a:r>
          </a:p>
          <a:p>
            <a:pPr eaLnBrk="1" hangingPunct="1">
              <a:spcBef>
                <a:spcPct val="0"/>
              </a:spcBef>
              <a:buFont typeface="Wingdings" charset="2"/>
              <a:buNone/>
            </a:pPr>
            <a:endParaRPr lang="en-US" smtClean="0">
              <a:cs typeface="Times New Roman" charset="0"/>
            </a:endParaRPr>
          </a:p>
          <a:p>
            <a:pPr eaLnBrk="1" hangingPunct="1">
              <a:spcBef>
                <a:spcPct val="0"/>
              </a:spcBef>
              <a:buFont typeface="Wingdings" charset="2"/>
              <a:buNone/>
            </a:pPr>
            <a:r>
              <a:rPr lang="en-US" smtClean="0">
                <a:cs typeface="Times New Roman" charset="0"/>
              </a:rPr>
              <a:t>		      </a:t>
            </a:r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 typeface="Wingdings" charset="2"/>
              <a:buNone/>
            </a:pPr>
            <a:r>
              <a:rPr lang="en-US" smtClean="0">
                <a:cs typeface="Times New Roman" charset="0"/>
              </a:rPr>
              <a:t>		       </a:t>
            </a:r>
          </a:p>
          <a:p>
            <a:pPr eaLnBrk="1" hangingPunct="1">
              <a:spcBef>
                <a:spcPct val="0"/>
              </a:spcBef>
              <a:buFont typeface="Wingdings" charset="2"/>
              <a:buNone/>
            </a:pPr>
            <a:r>
              <a:rPr lang="en-US" smtClean="0">
                <a:cs typeface="Times New Roman" charset="0"/>
              </a:rPr>
              <a:t>A. </a:t>
            </a:r>
            <a:r>
              <a:rPr lang="en-US" baseline="30000" smtClean="0">
                <a:cs typeface="Times New Roman" charset="0"/>
              </a:rPr>
              <a:t>					</a:t>
            </a:r>
            <a:r>
              <a:rPr lang="en-US" b="1" smtClean="0">
                <a:solidFill>
                  <a:schemeClr val="accent1"/>
                </a:solidFill>
                <a:cs typeface="Times New Roman" charset="0"/>
              </a:rPr>
              <a:t>secondary</a:t>
            </a:r>
          </a:p>
          <a:p>
            <a:pPr eaLnBrk="1" hangingPunct="1">
              <a:spcBef>
                <a:spcPct val="0"/>
              </a:spcBef>
              <a:buFont typeface="Wingdings" charset="2"/>
              <a:buNone/>
            </a:pPr>
            <a:endParaRPr lang="en-US" smtClean="0">
              <a:cs typeface="Times New Roman" charset="0"/>
            </a:endParaRP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en-US" smtClean="0">
                <a:cs typeface="Times New Roman" charset="0"/>
              </a:rPr>
              <a:t>B.   </a:t>
            </a:r>
            <a:r>
              <a:rPr lang="en-US" smtClean="0"/>
              <a:t>CH</a:t>
            </a:r>
            <a:r>
              <a:rPr lang="en-US" baseline="-25000" smtClean="0"/>
              <a:t>3</a:t>
            </a:r>
            <a:r>
              <a:rPr lang="en-US" smtClean="0"/>
              <a:t>—CH</a:t>
            </a:r>
            <a:r>
              <a:rPr lang="en-US" baseline="-25000" smtClean="0"/>
              <a:t>2</a:t>
            </a:r>
            <a:r>
              <a:rPr lang="en-US" smtClean="0"/>
              <a:t>—CH</a:t>
            </a:r>
            <a:r>
              <a:rPr lang="en-US" baseline="-25000" smtClean="0"/>
              <a:t>2</a:t>
            </a:r>
            <a:r>
              <a:rPr lang="en-US" smtClean="0"/>
              <a:t>—OH</a:t>
            </a:r>
            <a:r>
              <a:rPr lang="en-US" baseline="30000" smtClean="0">
                <a:cs typeface="Times New Roman" charset="0"/>
              </a:rPr>
              <a:t>		</a:t>
            </a:r>
            <a:r>
              <a:rPr lang="en-US" b="1" smtClean="0">
                <a:solidFill>
                  <a:schemeClr val="accent1"/>
                </a:solidFill>
                <a:cs typeface="Times New Roman" charset="0"/>
              </a:rPr>
              <a:t>primary</a:t>
            </a:r>
            <a:endParaRPr lang="en-US" baseline="30000" smtClean="0">
              <a:cs typeface="Times New Roman" charset="0"/>
            </a:endParaRPr>
          </a:p>
          <a:p>
            <a:pPr eaLnBrk="1" hangingPunct="1">
              <a:spcBef>
                <a:spcPct val="0"/>
              </a:spcBef>
              <a:buFont typeface="Wingdings" charset="2"/>
              <a:buNone/>
            </a:pPr>
            <a:r>
              <a:rPr lang="en-US" smtClean="0">
                <a:cs typeface="Times New Roman" charset="0"/>
              </a:rPr>
              <a:t>                               		   </a:t>
            </a:r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 typeface="Wingdings" charset="2"/>
              <a:buNone/>
            </a:pPr>
            <a:r>
              <a:rPr lang="en-US" smtClean="0">
                <a:cs typeface="Times New Roman" charset="0"/>
              </a:rPr>
              <a:t>	 	                 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en-US" smtClean="0">
                <a:cs typeface="Times New Roman" charset="0"/>
              </a:rPr>
              <a:t>C. 					</a:t>
            </a:r>
            <a:r>
              <a:rPr lang="en-US" b="1" smtClean="0">
                <a:solidFill>
                  <a:schemeClr val="accent1"/>
                </a:solidFill>
                <a:cs typeface="Times New Roman" charset="0"/>
              </a:rPr>
              <a:t>tertiary</a:t>
            </a:r>
          </a:p>
          <a:p>
            <a:pPr eaLnBrk="1" hangingPunct="1">
              <a:spcBef>
                <a:spcPct val="0"/>
              </a:spcBef>
              <a:buFont typeface="Wingdings" charset="2"/>
              <a:buNone/>
            </a:pPr>
            <a:endParaRPr lang="en-US" smtClean="0">
              <a:cs typeface="Times New Roman" charset="0"/>
            </a:endParaRPr>
          </a:p>
          <a:p>
            <a:pPr eaLnBrk="1" hangingPunct="1">
              <a:spcBef>
                <a:spcPct val="0"/>
              </a:spcBef>
              <a:buFont typeface="Wingdings" charset="2"/>
              <a:buNone/>
            </a:pPr>
            <a:r>
              <a:rPr lang="en-US" smtClean="0">
                <a:cs typeface="Times New Roman" charset="0"/>
              </a:rPr>
              <a:t>			</a:t>
            </a:r>
          </a:p>
        </p:txBody>
      </p:sp>
      <p:pic>
        <p:nvPicPr>
          <p:cNvPr id="16388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590800"/>
            <a:ext cx="3352800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419600"/>
            <a:ext cx="34925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33400" y="219079"/>
            <a:ext cx="8153400" cy="990600"/>
          </a:xfrm>
        </p:spPr>
        <p:txBody>
          <a:bodyPr/>
          <a:lstStyle/>
          <a:p>
            <a:pPr eaLnBrk="1" hangingPunct="1"/>
            <a:r>
              <a:rPr lang="en-US" smtClean="0">
                <a:cs typeface="Times New Roman" charset="0"/>
              </a:rPr>
              <a:t>Solubility of Alcohols in Water</a:t>
            </a:r>
          </a:p>
        </p:txBody>
      </p:sp>
      <p:sp>
        <p:nvSpPr>
          <p:cNvPr id="17411" name="Rectangle 1027"/>
          <p:cNvSpPr>
            <a:spLocks noGrp="1" noChangeArrowheads="1"/>
          </p:cNvSpPr>
          <p:nvPr>
            <p:ph sz="quarter" idx="1"/>
          </p:nvPr>
        </p:nvSpPr>
        <p:spPr>
          <a:xfrm>
            <a:off x="609600" y="1600200"/>
            <a:ext cx="4648200" cy="5029200"/>
          </a:xfrm>
        </p:spPr>
        <p:txBody>
          <a:bodyPr/>
          <a:lstStyle/>
          <a:p>
            <a:pPr eaLnBrk="1" hangingPunct="1">
              <a:buClr>
                <a:schemeClr val="bg2"/>
              </a:buClr>
              <a:buSzTx/>
              <a:buFontTx/>
              <a:buNone/>
            </a:pPr>
            <a:r>
              <a:rPr lang="en-US" b="1" smtClean="0">
                <a:solidFill>
                  <a:srgbClr val="000000"/>
                </a:solidFill>
                <a:cs typeface="Times New Roman" charset="0"/>
              </a:rPr>
              <a:t>Alcohols</a:t>
            </a:r>
          </a:p>
          <a:p>
            <a:pPr eaLnBrk="1" hangingPunct="1">
              <a:buSzTx/>
              <a:buFontTx/>
              <a:buChar char="•"/>
            </a:pPr>
            <a:r>
              <a:rPr lang="en-US" smtClean="0">
                <a:solidFill>
                  <a:srgbClr val="000000"/>
                </a:solidFill>
                <a:cs typeface="Times New Roman" charset="0"/>
              </a:rPr>
              <a:t>contain polar </a:t>
            </a:r>
            <a:r>
              <a:rPr lang="en-US" smtClean="0">
                <a:solidFill>
                  <a:srgbClr val="000000"/>
                </a:solidFill>
                <a:cs typeface="Times New Roman" charset="0"/>
                <a:sym typeface="Symbol" charset="2"/>
              </a:rPr>
              <a:t>—O</a:t>
            </a:r>
            <a:r>
              <a:rPr lang="en-US" smtClean="0">
                <a:solidFill>
                  <a:srgbClr val="000000"/>
                </a:solidFill>
                <a:cs typeface="Times New Roman" charset="0"/>
              </a:rPr>
              <a:t>H groups and form hydrogen bonds with other alcohol molecules and with water</a:t>
            </a:r>
          </a:p>
          <a:p>
            <a:pPr eaLnBrk="1" hangingPunct="1">
              <a:buSzTx/>
              <a:buFontTx/>
              <a:buChar char="•"/>
            </a:pPr>
            <a:r>
              <a:rPr lang="en-US" smtClean="0">
                <a:solidFill>
                  <a:srgbClr val="000000"/>
                </a:solidFill>
                <a:cs typeface="Times New Roman" charset="0"/>
              </a:rPr>
              <a:t>that have one to three carbons are soluble in water; the solubility of alcohols in water decreases with increasing number of carbons</a:t>
            </a:r>
          </a:p>
        </p:txBody>
      </p:sp>
      <p:pic>
        <p:nvPicPr>
          <p:cNvPr id="17413" name="Picture 5" descr="12_Pg407_UnFigure_1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78"/>
          <a:stretch>
            <a:fillRect/>
          </a:stretch>
        </p:blipFill>
        <p:spPr bwMode="auto">
          <a:xfrm>
            <a:off x="990600" y="4953000"/>
            <a:ext cx="5791200" cy="1371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21"/>
          <a:stretch/>
        </p:blipFill>
        <p:spPr>
          <a:xfrm>
            <a:off x="5334000" y="1828800"/>
            <a:ext cx="3536172" cy="28281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33400" y="161923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 smtClean="0">
                <a:cs typeface="Times New Roman" charset="0"/>
              </a:rPr>
              <a:t>Solubility of Alcohols and Ethers</a:t>
            </a:r>
            <a:br>
              <a:rPr lang="en-US" dirty="0" smtClean="0">
                <a:cs typeface="Times New Roman" charset="0"/>
              </a:rPr>
            </a:br>
            <a:r>
              <a:rPr lang="en-US" dirty="0" smtClean="0">
                <a:cs typeface="Times New Roman" charset="0"/>
              </a:rPr>
              <a:t>in Water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114"/>
          <a:stretch/>
        </p:blipFill>
        <p:spPr>
          <a:xfrm>
            <a:off x="304800" y="2014728"/>
            <a:ext cx="8534400" cy="26555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00028"/>
            <a:ext cx="7600950" cy="914400"/>
          </a:xfrm>
        </p:spPr>
        <p:txBody>
          <a:bodyPr/>
          <a:lstStyle/>
          <a:p>
            <a:pPr eaLnBrk="1" hangingPunct="1"/>
            <a:r>
              <a:rPr lang="en-US" dirty="0" smtClean="0">
                <a:cs typeface="Times New Roman" charset="0"/>
              </a:rPr>
              <a:t>Chemistry Link to Health: </a:t>
            </a:r>
            <a:br>
              <a:rPr lang="en-US" dirty="0" smtClean="0">
                <a:cs typeface="Times New Roman" charset="0"/>
              </a:rPr>
            </a:br>
            <a:r>
              <a:rPr lang="en-US" dirty="0" smtClean="0">
                <a:cs typeface="Times New Roman" charset="0"/>
              </a:rPr>
              <a:t>Hand Sanitizers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8153400" cy="4419600"/>
          </a:xfrm>
        </p:spPr>
        <p:txBody>
          <a:bodyPr/>
          <a:lstStyle/>
          <a:p>
            <a:pPr eaLnBrk="1" hangingPunct="1">
              <a:buClr>
                <a:schemeClr val="bg2"/>
              </a:buClr>
              <a:buSzTx/>
              <a:buFont typeface="Wingdings" charset="2"/>
              <a:buNone/>
            </a:pPr>
            <a:r>
              <a:rPr lang="en-US" smtClean="0">
                <a:solidFill>
                  <a:srgbClr val="000000"/>
                </a:solidFill>
                <a:cs typeface="Times New Roman" charset="0"/>
              </a:rPr>
              <a:t>Hand sanitizers containing ethanol as their active ingredient</a:t>
            </a:r>
          </a:p>
          <a:p>
            <a:pPr eaLnBrk="1" hangingPunct="1"/>
            <a:r>
              <a:rPr lang="en-US" smtClean="0"/>
              <a:t>are used as an alternative to washing hands </a:t>
            </a:r>
          </a:p>
          <a:p>
            <a:pPr eaLnBrk="1" hangingPunct="1"/>
            <a:r>
              <a:rPr lang="en-US" smtClean="0"/>
              <a:t>kill most bacteria and viruses that spread colds and flu</a:t>
            </a:r>
          </a:p>
          <a:p>
            <a:pPr eaLnBrk="1" hangingPunct="1">
              <a:buSzTx/>
              <a:buFontTx/>
              <a:buChar char="•"/>
            </a:pPr>
            <a:r>
              <a:rPr lang="en-US" smtClean="0">
                <a:cs typeface="Times New Roman" charset="0"/>
              </a:rPr>
              <a:t>are approximately 60% (v/v) but can be as high as 85% (v/v)</a:t>
            </a:r>
          </a:p>
          <a:p>
            <a:pPr eaLnBrk="1" hangingPunct="1">
              <a:buSzTx/>
              <a:buFontTx/>
              <a:buChar char="•"/>
            </a:pPr>
            <a:r>
              <a:rPr lang="en-US" smtClean="0">
                <a:cs typeface="Times New Roman" charset="0"/>
              </a:rPr>
              <a:t>are highly flammable and produce a transparent blue flame</a:t>
            </a:r>
          </a:p>
          <a:p>
            <a:pPr eaLnBrk="1" hangingPunct="1">
              <a:buSzTx/>
              <a:buFontTx/>
              <a:buChar char="•"/>
            </a:pPr>
            <a:r>
              <a:rPr lang="en-US" smtClean="0">
                <a:cs typeface="Times New Roman" charset="0"/>
              </a:rPr>
              <a:t>may also contain triclosan, which can accumulate in the environment, promoting growth of antibiotic-resistant bacteria</a:t>
            </a:r>
          </a:p>
        </p:txBody>
      </p:sp>
      <p:pic>
        <p:nvPicPr>
          <p:cNvPr id="19460" name="Picture 5" descr="12_Pg407_UnFigure_3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55"/>
          <a:stretch>
            <a:fillRect/>
          </a:stretch>
        </p:blipFill>
        <p:spPr bwMode="auto">
          <a:xfrm>
            <a:off x="2933700" y="4766186"/>
            <a:ext cx="3390900" cy="1533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399" y="257173"/>
            <a:ext cx="7600950" cy="914400"/>
          </a:xfrm>
        </p:spPr>
        <p:txBody>
          <a:bodyPr/>
          <a:lstStyle/>
          <a:p>
            <a:pPr eaLnBrk="1" hangingPunct="1"/>
            <a:r>
              <a:rPr lang="en-US" dirty="0" smtClean="0">
                <a:cs typeface="Times New Roman" charset="0"/>
              </a:rPr>
              <a:t>Solubility of Phenols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8382000" cy="4419600"/>
          </a:xfrm>
        </p:spPr>
        <p:txBody>
          <a:bodyPr/>
          <a:lstStyle/>
          <a:p>
            <a:pPr eaLnBrk="1" hangingPunct="1">
              <a:buClr>
                <a:schemeClr val="bg2"/>
              </a:buClr>
              <a:buSzTx/>
              <a:buFont typeface="Wingdings" charset="2"/>
              <a:buNone/>
            </a:pPr>
            <a:r>
              <a:rPr lang="en-US" b="1" smtClean="0">
                <a:solidFill>
                  <a:srgbClr val="000000"/>
                </a:solidFill>
                <a:cs typeface="Times New Roman" charset="0"/>
              </a:rPr>
              <a:t>Phenols</a:t>
            </a:r>
          </a:p>
          <a:p>
            <a:pPr eaLnBrk="1" hangingPunct="1">
              <a:buSzTx/>
              <a:buFontTx/>
              <a:buChar char="•"/>
            </a:pPr>
            <a:r>
              <a:rPr lang="en-US" smtClean="0">
                <a:cs typeface="Times New Roman" charset="0"/>
              </a:rPr>
              <a:t>are slightly soluble in water</a:t>
            </a:r>
          </a:p>
          <a:p>
            <a:pPr eaLnBrk="1" hangingPunct="1">
              <a:buSzTx/>
              <a:buFontTx/>
              <a:buChar char="•"/>
            </a:pPr>
            <a:r>
              <a:rPr lang="en-US" smtClean="0">
                <a:cs typeface="Times New Roman" charset="0"/>
              </a:rPr>
              <a:t>have an </a:t>
            </a:r>
            <a:r>
              <a:rPr lang="en-US" smtClean="0">
                <a:cs typeface="Times New Roman" charset="0"/>
                <a:sym typeface="Symbol" charset="2"/>
              </a:rPr>
              <a:t>—O</a:t>
            </a:r>
            <a:r>
              <a:rPr lang="en-US" smtClean="0">
                <a:cs typeface="Times New Roman" charset="0"/>
              </a:rPr>
              <a:t>H group that can form hydrogen bonds with water</a:t>
            </a:r>
          </a:p>
          <a:p>
            <a:pPr eaLnBrk="1" hangingPunct="1">
              <a:buSzTx/>
              <a:buFontTx/>
              <a:buChar char="•"/>
            </a:pPr>
            <a:r>
              <a:rPr lang="en-US" smtClean="0">
                <a:cs typeface="Times New Roman" charset="0"/>
              </a:rPr>
              <a:t>can react with water to produce phenoxide ions</a:t>
            </a:r>
          </a:p>
          <a:p>
            <a:pPr eaLnBrk="1" hangingPunct="1">
              <a:buSzTx/>
              <a:buFontTx/>
              <a:buChar char="•"/>
            </a:pPr>
            <a:r>
              <a:rPr lang="en-US" smtClean="0">
                <a:cs typeface="Times New Roman" charset="0"/>
              </a:rPr>
              <a:t>were once used as antiseptics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981200" y="3943290"/>
            <a:ext cx="6096000" cy="1819335"/>
            <a:chOff x="1981200" y="3943290"/>
            <a:chExt cx="6096000" cy="1819335"/>
          </a:xfrm>
        </p:grpSpPr>
        <p:sp>
          <p:nvSpPr>
            <p:cNvPr id="20485" name="Text Box 7"/>
            <p:cNvSpPr txBox="1">
              <a:spLocks noChangeArrowheads="1"/>
            </p:cNvSpPr>
            <p:nvPr/>
          </p:nvSpPr>
          <p:spPr bwMode="auto">
            <a:xfrm>
              <a:off x="3048000" y="4876800"/>
              <a:ext cx="5029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>
                  <a:latin typeface="Times New Roman" charset="0"/>
                </a:rPr>
                <a:t>+ H</a:t>
              </a:r>
              <a:r>
                <a:rPr lang="en-US" sz="2400" baseline="-25000">
                  <a:latin typeface="Times New Roman" charset="0"/>
                </a:rPr>
                <a:t>2</a:t>
              </a:r>
              <a:r>
                <a:rPr lang="en-US" sz="2400">
                  <a:latin typeface="Times New Roman" charset="0"/>
                </a:rPr>
                <a:t>O			       + H</a:t>
              </a:r>
              <a:r>
                <a:rPr lang="en-US" sz="2400" baseline="-25000">
                  <a:latin typeface="Times New Roman" charset="0"/>
                </a:rPr>
                <a:t>3</a:t>
              </a:r>
              <a:r>
                <a:rPr lang="en-US" sz="2400">
                  <a:latin typeface="Times New Roman" charset="0"/>
                </a:rPr>
                <a:t>O</a:t>
              </a:r>
              <a:r>
                <a:rPr lang="en-US" sz="2400" baseline="30000">
                  <a:latin typeface="Times New Roman" charset="0"/>
                </a:rPr>
                <a:t>+</a:t>
              </a:r>
              <a:endParaRPr lang="en-US" sz="2400">
                <a:latin typeface="Times New Roman" charset="0"/>
              </a:endParaRPr>
            </a:p>
          </p:txBody>
        </p:sp>
        <p:sp>
          <p:nvSpPr>
            <p:cNvPr id="20486" name="Line 8"/>
            <p:cNvSpPr>
              <a:spLocks noChangeShapeType="1"/>
            </p:cNvSpPr>
            <p:nvPr/>
          </p:nvSpPr>
          <p:spPr bwMode="auto">
            <a:xfrm>
              <a:off x="4343400" y="53340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487" name="Line 9"/>
            <p:cNvSpPr>
              <a:spLocks noChangeShapeType="1"/>
            </p:cNvSpPr>
            <p:nvPr/>
          </p:nvSpPr>
          <p:spPr bwMode="auto">
            <a:xfrm flipH="1">
              <a:off x="4343400" y="52578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pic>
          <p:nvPicPr>
            <p:cNvPr id="20493" name="Picture 1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1200" y="3990975"/>
              <a:ext cx="4191000" cy="17716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5791200" y="4114798"/>
              <a:ext cx="228600" cy="1524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5724525" y="3943290"/>
              <a:ext cx="533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smtClean="0">
                  <a:latin typeface="Times New Roman" pitchFamily="18" charset="0"/>
                  <a:cs typeface="Times New Roman" pitchFamily="18" charset="0"/>
                </a:rPr>
                <a:t>–</a:t>
              </a:r>
              <a:endParaRPr lang="en-US" sz="200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533400" y="219077"/>
            <a:ext cx="7600950" cy="990600"/>
          </a:xfrm>
        </p:spPr>
        <p:txBody>
          <a:bodyPr/>
          <a:lstStyle/>
          <a:p>
            <a:pPr eaLnBrk="1" hangingPunct="1"/>
            <a:r>
              <a:rPr lang="en-US" dirty="0" smtClean="0">
                <a:cs typeface="Times New Roman" charset="0"/>
              </a:rPr>
              <a:t>Study Check</a:t>
            </a:r>
          </a:p>
        </p:txBody>
      </p:sp>
      <p:sp>
        <p:nvSpPr>
          <p:cNvPr id="21507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7467600" cy="4419600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US" smtClean="0">
                <a:cs typeface="Times New Roman" charset="0"/>
              </a:rPr>
              <a:t>Indicate whether each of the following is soluble in water </a:t>
            </a:r>
          </a:p>
          <a:p>
            <a:pPr eaLnBrk="1" hangingPunct="1">
              <a:spcBef>
                <a:spcPct val="0"/>
              </a:spcBef>
              <a:buFont typeface="Wingdings" charset="2"/>
              <a:buNone/>
            </a:pPr>
            <a:r>
              <a:rPr lang="en-US" smtClean="0">
                <a:cs typeface="Times New Roman" charset="0"/>
              </a:rPr>
              <a:t>and explain why:</a:t>
            </a:r>
          </a:p>
          <a:p>
            <a:pPr eaLnBrk="1" hangingPunct="1">
              <a:buFont typeface="Wingdings" charset="2"/>
              <a:buNone/>
            </a:pPr>
            <a:endParaRPr lang="en-US" smtClean="0">
              <a:cs typeface="Times New Roman" charset="0"/>
            </a:endParaRPr>
          </a:p>
          <a:p>
            <a:pPr eaLnBrk="1" hangingPunct="1">
              <a:spcBef>
                <a:spcPts val="1400"/>
              </a:spcBef>
              <a:buFont typeface="Wingdings" charset="2"/>
              <a:buNone/>
            </a:pPr>
            <a:r>
              <a:rPr lang="en-US" smtClean="0">
                <a:cs typeface="Times New Roman" charset="0"/>
              </a:rPr>
              <a:t>A.  CH</a:t>
            </a:r>
            <a:r>
              <a:rPr lang="en-US" baseline="-25000" smtClean="0">
                <a:cs typeface="Times New Roman" charset="0"/>
              </a:rPr>
              <a:t>3</a:t>
            </a:r>
            <a:r>
              <a:rPr lang="en-US" smtClean="0">
                <a:ea typeface="ヒラギノ角ゴ Pro W3" charset="-128"/>
                <a:sym typeface="Symbol" charset="2"/>
              </a:rPr>
              <a:t>—C</a:t>
            </a:r>
            <a:r>
              <a:rPr lang="en-US" smtClean="0">
                <a:cs typeface="Times New Roman" charset="0"/>
              </a:rPr>
              <a:t>H</a:t>
            </a:r>
            <a:r>
              <a:rPr lang="en-US" baseline="-25000" smtClean="0">
                <a:cs typeface="Times New Roman" charset="0"/>
              </a:rPr>
              <a:t>2</a:t>
            </a:r>
            <a:r>
              <a:rPr lang="en-US" smtClean="0">
                <a:ea typeface="ヒラギノ角ゴ Pro W3" charset="-128"/>
                <a:sym typeface="Symbol" charset="2"/>
              </a:rPr>
              <a:t>—</a:t>
            </a:r>
            <a:r>
              <a:rPr lang="en-US" smtClean="0">
                <a:cs typeface="Times New Roman" charset="0"/>
              </a:rPr>
              <a:t>CH</a:t>
            </a:r>
            <a:r>
              <a:rPr lang="en-US" baseline="-25000" smtClean="0">
                <a:cs typeface="Times New Roman" charset="0"/>
              </a:rPr>
              <a:t>2</a:t>
            </a:r>
            <a:r>
              <a:rPr lang="en-US" smtClean="0">
                <a:ea typeface="ヒラギノ角ゴ Pro W3" charset="-128"/>
                <a:sym typeface="Symbol" charset="2"/>
              </a:rPr>
              <a:t>—</a:t>
            </a:r>
            <a:r>
              <a:rPr lang="en-US" smtClean="0">
                <a:cs typeface="Times New Roman" charset="0"/>
              </a:rPr>
              <a:t>CH</a:t>
            </a:r>
            <a:r>
              <a:rPr lang="en-US" baseline="-25000" smtClean="0">
                <a:cs typeface="Times New Roman" charset="0"/>
              </a:rPr>
              <a:t>2</a:t>
            </a:r>
            <a:r>
              <a:rPr lang="en-US" smtClean="0">
                <a:ea typeface="ヒラギノ角ゴ Pro W3" charset="-128"/>
                <a:sym typeface="Symbol" charset="2"/>
              </a:rPr>
              <a:t>—</a:t>
            </a:r>
            <a:r>
              <a:rPr lang="en-US" smtClean="0">
                <a:cs typeface="Times New Roman" charset="0"/>
              </a:rPr>
              <a:t>CH</a:t>
            </a:r>
            <a:r>
              <a:rPr lang="en-US" baseline="-25000" smtClean="0">
                <a:cs typeface="Times New Roman" charset="0"/>
              </a:rPr>
              <a:t>2</a:t>
            </a:r>
            <a:r>
              <a:rPr lang="en-US" smtClean="0">
                <a:ea typeface="ヒラギノ角ゴ Pro W3" charset="-128"/>
                <a:sym typeface="Symbol" charset="2"/>
              </a:rPr>
              <a:t>—</a:t>
            </a:r>
            <a:r>
              <a:rPr lang="en-US" smtClean="0">
                <a:cs typeface="Times New Roman" charset="0"/>
              </a:rPr>
              <a:t>CH</a:t>
            </a:r>
            <a:r>
              <a:rPr lang="en-US" baseline="-25000" smtClean="0">
                <a:cs typeface="Times New Roman" charset="0"/>
              </a:rPr>
              <a:t>2</a:t>
            </a:r>
            <a:r>
              <a:rPr lang="en-US" smtClean="0">
                <a:ea typeface="ヒラギノ角ゴ Pro W3" charset="-128"/>
                <a:sym typeface="Symbol" charset="2"/>
              </a:rPr>
              <a:t>—</a:t>
            </a:r>
            <a:r>
              <a:rPr lang="en-US" smtClean="0">
                <a:cs typeface="Times New Roman" charset="0"/>
              </a:rPr>
              <a:t>OH</a:t>
            </a:r>
          </a:p>
          <a:p>
            <a:pPr eaLnBrk="1" hangingPunct="1">
              <a:spcBef>
                <a:spcPts val="1400"/>
              </a:spcBef>
              <a:buFont typeface="Wingdings" charset="2"/>
              <a:buNone/>
            </a:pPr>
            <a:r>
              <a:rPr lang="en-US" smtClean="0">
                <a:cs typeface="Times New Roman" charset="0"/>
              </a:rPr>
              <a:t>B.  CH</a:t>
            </a:r>
            <a:r>
              <a:rPr lang="en-US" baseline="-25000" smtClean="0">
                <a:cs typeface="Times New Roman" charset="0"/>
              </a:rPr>
              <a:t>3</a:t>
            </a:r>
            <a:r>
              <a:rPr lang="en-US" smtClean="0">
                <a:ea typeface="ヒラギノ角ゴ Pro W3" charset="-128"/>
                <a:sym typeface="Symbol" charset="2"/>
              </a:rPr>
              <a:t>—</a:t>
            </a:r>
            <a:r>
              <a:rPr lang="en-US" smtClean="0">
                <a:cs typeface="Times New Roman" charset="0"/>
              </a:rPr>
              <a:t>CH</a:t>
            </a:r>
            <a:r>
              <a:rPr lang="en-US" baseline="-25000" smtClean="0">
                <a:cs typeface="Times New Roman" charset="0"/>
              </a:rPr>
              <a:t>2</a:t>
            </a:r>
            <a:r>
              <a:rPr lang="en-US" smtClean="0">
                <a:ea typeface="ヒラギノ角ゴ Pro W3" charset="-128"/>
                <a:sym typeface="Symbol" charset="2"/>
              </a:rPr>
              <a:t>—</a:t>
            </a:r>
            <a:r>
              <a:rPr lang="en-US" smtClean="0">
                <a:cs typeface="Times New Roman" charset="0"/>
              </a:rPr>
              <a:t>OH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2th ed GOB Timberlak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Breeze">
    <a:dk1>
      <a:sysClr val="windowText" lastClr="000000"/>
    </a:dk1>
    <a:lt1>
      <a:sysClr val="window" lastClr="FFFFFF"/>
    </a:lt1>
    <a:dk2>
      <a:srgbClr val="09213B"/>
    </a:dk2>
    <a:lt2>
      <a:srgbClr val="D5EDF4"/>
    </a:lt2>
    <a:accent1>
      <a:srgbClr val="2C7C9F"/>
    </a:accent1>
    <a:accent2>
      <a:srgbClr val="244A58"/>
    </a:accent2>
    <a:accent3>
      <a:srgbClr val="E2751D"/>
    </a:accent3>
    <a:accent4>
      <a:srgbClr val="FFB400"/>
    </a:accent4>
    <a:accent5>
      <a:srgbClr val="7EB606"/>
    </a:accent5>
    <a:accent6>
      <a:srgbClr val="C00000"/>
    </a:accent6>
    <a:hlink>
      <a:srgbClr val="7030A0"/>
    </a:hlink>
    <a:folHlink>
      <a:srgbClr val="00B0F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12th ed GOB Timberlake.thmx</Template>
  <TotalTime>5316</TotalTime>
  <Words>326</Words>
  <Application>Microsoft Office PowerPoint</Application>
  <PresentationFormat>On-screen Show (4:3)</PresentationFormat>
  <Paragraphs>73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12th ed GOB Timberlake</vt:lpstr>
      <vt:lpstr>12.2  Properties of Alcohols </vt:lpstr>
      <vt:lpstr>Classification of Alcohols</vt:lpstr>
      <vt:lpstr>Study Check</vt:lpstr>
      <vt:lpstr>Solution</vt:lpstr>
      <vt:lpstr>Solubility of Alcohols in Water</vt:lpstr>
      <vt:lpstr>Solubility of Alcohols and Ethers in Water</vt:lpstr>
      <vt:lpstr>Chemistry Link to Health:  Hand Sanitizers</vt:lpstr>
      <vt:lpstr>Solubility of Phenols</vt:lpstr>
      <vt:lpstr>Study Check</vt:lpstr>
      <vt:lpstr>Solution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12 Alcohols, Phenols, Ethers, Aldehydes, and Ketones</dc:title>
  <dc:creator>Timberlake</dc:creator>
  <cp:lastModifiedBy>windows</cp:lastModifiedBy>
  <cp:revision>113</cp:revision>
  <dcterms:created xsi:type="dcterms:W3CDTF">2011-01-06T22:41:30Z</dcterms:created>
  <dcterms:modified xsi:type="dcterms:W3CDTF">2014-04-24T18:42:54Z</dcterms:modified>
</cp:coreProperties>
</file>