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2"/>
  </p:notesMasterIdLst>
  <p:handoutMasterIdLst>
    <p:handoutMasterId r:id="rId13"/>
  </p:handoutMasterIdLst>
  <p:sldIdLst>
    <p:sldId id="268" r:id="rId2"/>
    <p:sldId id="294" r:id="rId3"/>
    <p:sldId id="295" r:id="rId4"/>
    <p:sldId id="302" r:id="rId5"/>
    <p:sldId id="283" r:id="rId6"/>
    <p:sldId id="299" r:id="rId7"/>
    <p:sldId id="290" r:id="rId8"/>
    <p:sldId id="300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210" y="-96"/>
      </p:cViewPr>
      <p:guideLst>
        <p:guide orient="horz" pos="345"/>
        <p:guide pos="3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AF8206-826F-4265-B397-A7755560C05E}" type="datetime1">
              <a:rPr lang="en-US"/>
              <a:pPr>
                <a:defRPr/>
              </a:pPr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A917AC5-3790-480E-B7F3-4FDCA7F99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70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C0EB5C44-D48A-4047-BCCA-0B67133C2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02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8C266A7-DA2D-434C-A905-740DEDD9F42E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0339B47-9A52-4EFC-89D6-94A686CFD3FC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 w="12700"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 w="12700"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 w="12700"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5780BEB-068A-4A9D-88C0-A13365420120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47CB115-996A-4E66-94AF-DB5752AF4752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615568B-509D-4E23-846F-1DE7421B38B8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6FA5EAC-27F4-4456-80F7-2AAE34AD6218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CE5C91F-B48A-4CD1-8ECA-2DF7136245EE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E3EB06-7D5C-4718-AE2A-AD548694C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23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9C1728B-09BF-4FD2-8F23-CD11EA125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6AA8F8A-AE54-4727-8323-AB9BC4D30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54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A1ACC02-5058-437B-861E-37B83B35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6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77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0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5C97DA4-DAA9-4A5C-B85D-27EB7601C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7C28AB2-3D6C-4A58-A874-74136B505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3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C5B949-42DF-4ADC-9D65-90CE8853C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030AEC8-44C0-476E-B22E-46CFFBA50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3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 smtClean="0"/>
            </a:lvl1pPr>
          </a:lstStyle>
          <a:p>
            <a:pPr>
              <a:defRPr/>
            </a:pPr>
            <a:fld id="{211F6381-51D5-43C9-AC24-EA761941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89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032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7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19078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charset="0"/>
              </a:rPr>
              <a:t>12.2  </a:t>
            </a:r>
            <a:r>
              <a:rPr lang="en-US" dirty="0" smtClean="0">
                <a:solidFill>
                  <a:srgbClr val="800000"/>
                </a:solidFill>
                <a:cs typeface="Times New Roman" charset="0"/>
              </a:rPr>
              <a:t>Properties of Alcohols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599" y="1676400"/>
            <a:ext cx="4267201" cy="2743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In an alcohol-containing sanitizer, the amount of ethanol is typically 60%  </a:t>
            </a:r>
            <a:r>
              <a:rPr lang="en-US" b="1" dirty="0" smtClean="0"/>
              <a:t>(</a:t>
            </a:r>
            <a:r>
              <a:rPr lang="en-US" dirty="0" smtClean="0"/>
              <a:t>v</a:t>
            </a:r>
            <a:r>
              <a:rPr lang="en-US" b="1" dirty="0" smtClean="0"/>
              <a:t>/</a:t>
            </a:r>
            <a:r>
              <a:rPr lang="en-US" dirty="0" smtClean="0"/>
              <a:t>v</a:t>
            </a:r>
            <a:r>
              <a:rPr lang="en-US" b="1" dirty="0" smtClean="0"/>
              <a:t>) </a:t>
            </a:r>
            <a:r>
              <a:rPr lang="en-US" dirty="0" smtClean="0"/>
              <a:t>but can be as high as 85% (v/v). Because alcohols are flammable, hand sanitizers are a fire hazard in </a:t>
            </a:r>
            <a:br>
              <a:rPr lang="en-US" dirty="0" smtClean="0"/>
            </a:br>
            <a:r>
              <a:rPr lang="en-US" dirty="0" smtClean="0"/>
              <a:t>the home. </a:t>
            </a:r>
            <a:endParaRPr lang="en-US" sz="3200" b="1" dirty="0" smtClean="0"/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685800" y="53340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2400" b="1">
                <a:solidFill>
                  <a:srgbClr val="3D9D1E"/>
                </a:solidFill>
                <a:latin typeface="Times New Roman" charset="0"/>
                <a:cs typeface="Times New Roman" charset="0"/>
              </a:rPr>
              <a:t>Learning Goal  </a:t>
            </a:r>
            <a:r>
              <a:rPr lang="en-US" sz="2400">
                <a:latin typeface="Times" charset="0"/>
              </a:rPr>
              <a:t>Describe the classification of alcohols; describe the solubility of alcohols in water.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34000" y="1683585"/>
            <a:ext cx="3596147" cy="3539330"/>
            <a:chOff x="5334000" y="1683585"/>
            <a:chExt cx="3596147" cy="35393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333"/>
            <a:stretch/>
          </p:blipFill>
          <p:spPr>
            <a:xfrm>
              <a:off x="5334000" y="1683585"/>
              <a:ext cx="3596147" cy="254116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6" t="65389" r="56"/>
            <a:stretch/>
          </p:blipFill>
          <p:spPr>
            <a:xfrm>
              <a:off x="5562600" y="4343400"/>
              <a:ext cx="3254478" cy="8795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295281"/>
            <a:ext cx="760095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charset="0"/>
              </a:rPr>
              <a:t>Solution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8229600" cy="441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Indicate whether each of the following is soluble in water and explain why: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None/>
            </a:pPr>
            <a:r>
              <a:rPr lang="en-US" smtClean="0">
                <a:cs typeface="Times New Roman" charset="0"/>
              </a:rPr>
              <a:t>A.	CH</a:t>
            </a:r>
            <a:r>
              <a:rPr lang="en-US" baseline="-25000" smtClean="0">
                <a:cs typeface="Times New Roman" charset="0"/>
              </a:rPr>
              <a:t>3</a:t>
            </a:r>
            <a:r>
              <a:rPr lang="en-US" smtClean="0">
                <a:ea typeface="ヒラギノ角ゴ Pro W3" charset="-128"/>
                <a:sym typeface="Symbol" charset="2"/>
              </a:rPr>
              <a:t>—C</a:t>
            </a:r>
            <a:r>
              <a:rPr lang="en-US" smtClean="0">
                <a:cs typeface="Times New Roman" charset="0"/>
              </a:rPr>
              <a:t>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OH</a:t>
            </a:r>
          </a:p>
          <a:p>
            <a:pPr marL="457200" indent="-457200" eaLnBrk="1" hangingPunct="1">
              <a:spcBef>
                <a:spcPct val="50000"/>
              </a:spcBef>
              <a:buFont typeface="Wingdings" charset="2"/>
              <a:buNone/>
            </a:pPr>
            <a:r>
              <a:rPr lang="en-US" b="1" smtClean="0">
                <a:solidFill>
                  <a:srgbClr val="227A8F"/>
                </a:solidFill>
                <a:cs typeface="Times New Roman" charset="0"/>
              </a:rPr>
              <a:t>	not soluble</a:t>
            </a:r>
          </a:p>
          <a:p>
            <a:pPr marL="457200" indent="-457200"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	Alcohols with long carbon chains (nonpolar) are not soluble. </a:t>
            </a:r>
          </a:p>
          <a:p>
            <a:pPr marL="457200" indent="-457200" eaLnBrk="1" hangingPunct="1">
              <a:spcBef>
                <a:spcPct val="50000"/>
              </a:spcBef>
              <a:buFont typeface="Wingdings" charset="2"/>
              <a:buNone/>
            </a:pPr>
            <a:endParaRPr lang="en-US" smtClean="0">
              <a:cs typeface="Times New Roman" charset="0"/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Font typeface="Arial" charset="0"/>
              <a:buAutoNum type="alphaUcPeriod" startAt="2"/>
            </a:pP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3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OH</a:t>
            </a:r>
          </a:p>
          <a:p>
            <a:pPr marL="457200" indent="-457200" eaLnBrk="1" hangingPunct="1">
              <a:spcBef>
                <a:spcPct val="50000"/>
              </a:spcBef>
              <a:buClrTx/>
              <a:buFont typeface="Arial" charset="0"/>
              <a:buNone/>
            </a:pPr>
            <a:r>
              <a:rPr lang="en-US" b="1" smtClean="0">
                <a:solidFill>
                  <a:srgbClr val="227A8F"/>
                </a:solidFill>
                <a:cs typeface="Times New Roman" charset="0"/>
              </a:rPr>
              <a:t>      soluble</a:t>
            </a:r>
          </a:p>
          <a:p>
            <a:pPr marL="457200" indent="-457200"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      Short-chain alcohols form hydrogen bonds with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Classification of Alcohols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01000" cy="5029200"/>
          </a:xfrm>
        </p:spPr>
        <p:txBody>
          <a:bodyPr/>
          <a:lstStyle/>
          <a:p>
            <a:pPr eaLnBrk="1" hangingPunct="1"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Tx/>
              <a:buFontTx/>
              <a:buNone/>
            </a:pPr>
            <a:r>
              <a:rPr lang="en-US" b="1" smtClean="0">
                <a:solidFill>
                  <a:srgbClr val="000000"/>
                </a:solidFill>
                <a:cs typeface="Times New Roman" charset="0"/>
              </a:rPr>
              <a:t>Alcohols</a:t>
            </a:r>
            <a:r>
              <a:rPr lang="en-US" smtClean="0">
                <a:solidFill>
                  <a:srgbClr val="000000"/>
                </a:solidFill>
                <a:cs typeface="Times New Roman" charset="0"/>
              </a:rPr>
              <a:t> are classified 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charset="0"/>
              </a:rPr>
              <a:t>by the number of alkyl groups attached to the carbon bonded to the hydroxyl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charset="0"/>
              </a:rPr>
              <a:t>as primary (1</a:t>
            </a:r>
            <a:r>
              <a:rPr lang="en-US" smtClean="0">
                <a:latin typeface="Times New Roman"/>
                <a:ea typeface="Calibri"/>
              </a:rPr>
              <a:t>°</a:t>
            </a:r>
            <a:r>
              <a:rPr lang="en-US" smtClean="0">
                <a:solidFill>
                  <a:srgbClr val="000000"/>
                </a:solidFill>
                <a:cs typeface="Times New Roman" charset="0"/>
              </a:rPr>
              <a:t>), secondary (2</a:t>
            </a:r>
            <a:r>
              <a:rPr lang="en-US" smtClean="0">
                <a:latin typeface="Times New Roman"/>
                <a:ea typeface="Calibri"/>
              </a:rPr>
              <a:t>°</a:t>
            </a:r>
            <a:r>
              <a:rPr lang="en-US" smtClean="0">
                <a:solidFill>
                  <a:srgbClr val="000000"/>
                </a:solidFill>
                <a:cs typeface="Times New Roman" charset="0"/>
              </a:rPr>
              <a:t>), or tertiary (3</a:t>
            </a:r>
            <a:r>
              <a:rPr lang="en-US" smtClean="0">
                <a:latin typeface="Times New Roman"/>
                <a:ea typeface="Calibri"/>
              </a:rPr>
              <a:t>°</a:t>
            </a:r>
            <a:r>
              <a:rPr lang="en-US" smtClean="0">
                <a:solidFill>
                  <a:srgbClr val="000000"/>
                </a:solidFill>
                <a:cs typeface="Times New Roman" charset="0"/>
              </a:rPr>
              <a:t>)</a:t>
            </a:r>
            <a:endParaRPr lang="en-US" baseline="-25000" smtClean="0">
              <a:solidFill>
                <a:srgbClr val="000000"/>
              </a:solidFill>
              <a:cs typeface="Times New Roman" charset="0"/>
            </a:endParaRPr>
          </a:p>
        </p:txBody>
      </p:sp>
      <p:pic>
        <p:nvPicPr>
          <p:cNvPr id="14340" name="Picture 4" descr="12_Pg406_UnFigure_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4"/>
          <a:stretch>
            <a:fillRect/>
          </a:stretch>
        </p:blipFill>
        <p:spPr bwMode="auto">
          <a:xfrm>
            <a:off x="304800" y="3581400"/>
            <a:ext cx="85344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19076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Study Check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Classify each alcohol as primary, secondary, or tertiary.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endParaRPr lang="en-US" smtClean="0"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		   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		       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A. </a:t>
            </a:r>
            <a:r>
              <a:rPr lang="en-US" baseline="30000" smtClean="0">
                <a:cs typeface="Times New Roman" charset="0"/>
              </a:rPr>
              <a:t>	</a:t>
            </a:r>
            <a:endParaRPr lang="en-US" smtClean="0"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endParaRPr lang="en-US" smtClean="0"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B.   </a:t>
            </a:r>
            <a:r>
              <a:rPr lang="en-US" smtClean="0"/>
              <a:t>CH</a:t>
            </a:r>
            <a:r>
              <a:rPr lang="en-US" baseline="-25000" smtClean="0"/>
              <a:t>3</a:t>
            </a:r>
            <a:r>
              <a:rPr lang="en-US" smtClean="0"/>
              <a:t>—CH</a:t>
            </a:r>
            <a:r>
              <a:rPr lang="en-US" baseline="-25000" smtClean="0"/>
              <a:t>2</a:t>
            </a:r>
            <a:r>
              <a:rPr lang="en-US" smtClean="0"/>
              <a:t>—CH</a:t>
            </a:r>
            <a:r>
              <a:rPr lang="en-US" baseline="-25000" smtClean="0"/>
              <a:t>2</a:t>
            </a:r>
            <a:r>
              <a:rPr lang="en-US" smtClean="0"/>
              <a:t>—OH</a:t>
            </a:r>
            <a:r>
              <a:rPr lang="en-US" baseline="30000" smtClean="0">
                <a:cs typeface="Times New Roman" charset="0"/>
              </a:rPr>
              <a:t>	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                               		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	 	                 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C. 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335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9600"/>
            <a:ext cx="34925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1" y="219076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Solution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Classify each alcohol as primary, secondary, or tertiary.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endParaRPr lang="en-US" smtClean="0"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		   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		       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A. </a:t>
            </a:r>
            <a:r>
              <a:rPr lang="en-US" baseline="30000" smtClean="0">
                <a:cs typeface="Times New Roman" charset="0"/>
              </a:rPr>
              <a:t>					</a:t>
            </a:r>
            <a:r>
              <a:rPr lang="en-US" b="1" smtClean="0">
                <a:solidFill>
                  <a:schemeClr val="accent1"/>
                </a:solidFill>
                <a:cs typeface="Times New Roman" charset="0"/>
              </a:rPr>
              <a:t>secondary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endParaRPr lang="en-US" smtClean="0"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mtClean="0">
                <a:cs typeface="Times New Roman" charset="0"/>
              </a:rPr>
              <a:t>B.   </a:t>
            </a:r>
            <a:r>
              <a:rPr lang="en-US" smtClean="0"/>
              <a:t>CH</a:t>
            </a:r>
            <a:r>
              <a:rPr lang="en-US" baseline="-25000" smtClean="0"/>
              <a:t>3</a:t>
            </a:r>
            <a:r>
              <a:rPr lang="en-US" smtClean="0"/>
              <a:t>—CH</a:t>
            </a:r>
            <a:r>
              <a:rPr lang="en-US" baseline="-25000" smtClean="0"/>
              <a:t>2</a:t>
            </a:r>
            <a:r>
              <a:rPr lang="en-US" smtClean="0"/>
              <a:t>—CH</a:t>
            </a:r>
            <a:r>
              <a:rPr lang="en-US" baseline="-25000" smtClean="0"/>
              <a:t>2</a:t>
            </a:r>
            <a:r>
              <a:rPr lang="en-US" smtClean="0"/>
              <a:t>—OH</a:t>
            </a:r>
            <a:r>
              <a:rPr lang="en-US" baseline="30000" smtClean="0">
                <a:cs typeface="Times New Roman" charset="0"/>
              </a:rPr>
              <a:t>		</a:t>
            </a:r>
            <a:r>
              <a:rPr lang="en-US" b="1" smtClean="0">
                <a:solidFill>
                  <a:schemeClr val="accent1"/>
                </a:solidFill>
                <a:cs typeface="Times New Roman" charset="0"/>
              </a:rPr>
              <a:t>primary</a:t>
            </a:r>
            <a:endParaRPr lang="en-US" baseline="30000" smtClean="0"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                               		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	 	                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mtClean="0">
                <a:cs typeface="Times New Roman" charset="0"/>
              </a:rPr>
              <a:t>C. 					</a:t>
            </a:r>
            <a:r>
              <a:rPr lang="en-US" b="1" smtClean="0">
                <a:solidFill>
                  <a:schemeClr val="accent1"/>
                </a:solidFill>
                <a:cs typeface="Times New Roman" charset="0"/>
              </a:rPr>
              <a:t>tertiary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endParaRPr lang="en-US" smtClean="0"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			</a:t>
            </a:r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335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9600"/>
            <a:ext cx="34925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19079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Solubility of Alcohols in Water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4648200" cy="50292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SzTx/>
              <a:buFontTx/>
              <a:buNone/>
            </a:pPr>
            <a:r>
              <a:rPr lang="en-US" b="1" smtClean="0">
                <a:solidFill>
                  <a:srgbClr val="000000"/>
                </a:solidFill>
                <a:cs typeface="Times New Roman" charset="0"/>
              </a:rPr>
              <a:t>Alcohols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charset="0"/>
              </a:rPr>
              <a:t>contain polar </a:t>
            </a:r>
            <a:r>
              <a:rPr lang="en-US" smtClean="0">
                <a:solidFill>
                  <a:srgbClr val="000000"/>
                </a:solidFill>
                <a:cs typeface="Times New Roman" charset="0"/>
                <a:sym typeface="Symbol" charset="2"/>
              </a:rPr>
              <a:t>—O</a:t>
            </a:r>
            <a:r>
              <a:rPr lang="en-US" smtClean="0">
                <a:solidFill>
                  <a:srgbClr val="000000"/>
                </a:solidFill>
                <a:cs typeface="Times New Roman" charset="0"/>
              </a:rPr>
              <a:t>H groups and form hydrogen bonds with other alcohol molecules and with water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charset="0"/>
              </a:rPr>
              <a:t>that have one to three carbons are soluble in water; the solubility of alcohols in water decreases with increasing number of carbons</a:t>
            </a:r>
          </a:p>
        </p:txBody>
      </p:sp>
      <p:pic>
        <p:nvPicPr>
          <p:cNvPr id="17413" name="Picture 5" descr="12_Pg407_UnFigure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78"/>
          <a:stretch>
            <a:fillRect/>
          </a:stretch>
        </p:blipFill>
        <p:spPr bwMode="auto">
          <a:xfrm>
            <a:off x="990600" y="4953000"/>
            <a:ext cx="5791200" cy="137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1"/>
          <a:stretch/>
        </p:blipFill>
        <p:spPr>
          <a:xfrm>
            <a:off x="5334000" y="1828800"/>
            <a:ext cx="3536172" cy="2828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161923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charset="0"/>
              </a:rPr>
              <a:t>Solubility of Alcohols and Ethers</a:t>
            </a:r>
            <a:br>
              <a:rPr lang="en-US" dirty="0" smtClean="0">
                <a:cs typeface="Times New Roman" charset="0"/>
              </a:rPr>
            </a:br>
            <a:r>
              <a:rPr lang="en-US" dirty="0" smtClean="0">
                <a:cs typeface="Times New Roman" charset="0"/>
              </a:rPr>
              <a:t>in Water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4"/>
          <a:stretch/>
        </p:blipFill>
        <p:spPr>
          <a:xfrm>
            <a:off x="304800" y="2014728"/>
            <a:ext cx="8534400" cy="2655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0028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charset="0"/>
              </a:rPr>
              <a:t>Chemistry Link to Health: </a:t>
            </a:r>
            <a:br>
              <a:rPr lang="en-US" dirty="0" smtClean="0">
                <a:cs typeface="Times New Roman" charset="0"/>
              </a:rPr>
            </a:br>
            <a:r>
              <a:rPr lang="en-US" dirty="0" smtClean="0">
                <a:cs typeface="Times New Roman" charset="0"/>
              </a:rPr>
              <a:t>Hand Sanitizers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153400" cy="44196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SzTx/>
              <a:buFont typeface="Wingdings" charset="2"/>
              <a:buNone/>
            </a:pPr>
            <a:r>
              <a:rPr lang="en-US" smtClean="0">
                <a:solidFill>
                  <a:srgbClr val="000000"/>
                </a:solidFill>
                <a:cs typeface="Times New Roman" charset="0"/>
              </a:rPr>
              <a:t>Hand sanitizers containing ethanol as their active ingredient</a:t>
            </a:r>
          </a:p>
          <a:p>
            <a:pPr eaLnBrk="1" hangingPunct="1"/>
            <a:r>
              <a:rPr lang="en-US" smtClean="0"/>
              <a:t>are used as an alternative to washing hands </a:t>
            </a:r>
          </a:p>
          <a:p>
            <a:pPr eaLnBrk="1" hangingPunct="1"/>
            <a:r>
              <a:rPr lang="en-US" smtClean="0"/>
              <a:t>kill most bacteria and viruses that spread colds and flu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cs typeface="Times New Roman" charset="0"/>
              </a:rPr>
              <a:t>are approximately 60% (v/v) but can be as high as 85% (v/v)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cs typeface="Times New Roman" charset="0"/>
              </a:rPr>
              <a:t>are highly flammable and produce a transparent blue flame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cs typeface="Times New Roman" charset="0"/>
              </a:rPr>
              <a:t>may also contain triclosan, which can accumulate in the environment, promoting growth of antibiotic-resistant bacteria</a:t>
            </a:r>
          </a:p>
        </p:txBody>
      </p:sp>
      <p:pic>
        <p:nvPicPr>
          <p:cNvPr id="19460" name="Picture 5" descr="12_Pg407_UnFigure_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5"/>
          <a:stretch>
            <a:fillRect/>
          </a:stretch>
        </p:blipFill>
        <p:spPr bwMode="auto">
          <a:xfrm>
            <a:off x="2933700" y="4766186"/>
            <a:ext cx="3390900" cy="153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257173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charset="0"/>
              </a:rPr>
              <a:t>Solubility of Phenols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382000" cy="44196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SzTx/>
              <a:buFont typeface="Wingdings" charset="2"/>
              <a:buNone/>
            </a:pPr>
            <a:r>
              <a:rPr lang="en-US" b="1" smtClean="0">
                <a:solidFill>
                  <a:srgbClr val="000000"/>
                </a:solidFill>
                <a:cs typeface="Times New Roman" charset="0"/>
              </a:rPr>
              <a:t>Phenols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cs typeface="Times New Roman" charset="0"/>
              </a:rPr>
              <a:t>are slightly soluble in water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cs typeface="Times New Roman" charset="0"/>
              </a:rPr>
              <a:t>have an </a:t>
            </a:r>
            <a:r>
              <a:rPr lang="en-US" smtClean="0">
                <a:cs typeface="Times New Roman" charset="0"/>
                <a:sym typeface="Symbol" charset="2"/>
              </a:rPr>
              <a:t>—O</a:t>
            </a:r>
            <a:r>
              <a:rPr lang="en-US" smtClean="0">
                <a:cs typeface="Times New Roman" charset="0"/>
              </a:rPr>
              <a:t>H group that can form hydrogen bonds with water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cs typeface="Times New Roman" charset="0"/>
              </a:rPr>
              <a:t>can react with water to produce phenoxide ions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cs typeface="Times New Roman" charset="0"/>
              </a:rPr>
              <a:t>were once used as antiseptics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81200" y="3943290"/>
            <a:ext cx="6096000" cy="1819335"/>
            <a:chOff x="1981200" y="3943290"/>
            <a:chExt cx="6096000" cy="1819335"/>
          </a:xfrm>
        </p:grpSpPr>
        <p:sp>
          <p:nvSpPr>
            <p:cNvPr id="20485" name="Text Box 7"/>
            <p:cNvSpPr txBox="1">
              <a:spLocks noChangeArrowheads="1"/>
            </p:cNvSpPr>
            <p:nvPr/>
          </p:nvSpPr>
          <p:spPr bwMode="auto">
            <a:xfrm>
              <a:off x="3048000" y="4876800"/>
              <a:ext cx="502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+ H</a:t>
              </a:r>
              <a:r>
                <a:rPr lang="en-US" sz="2400" baseline="-25000">
                  <a:latin typeface="Times New Roman" charset="0"/>
                </a:rPr>
                <a:t>2</a:t>
              </a:r>
              <a:r>
                <a:rPr lang="en-US" sz="2400">
                  <a:latin typeface="Times New Roman" charset="0"/>
                </a:rPr>
                <a:t>O			       + H</a:t>
              </a:r>
              <a:r>
                <a:rPr lang="en-US" sz="2400" baseline="-25000">
                  <a:latin typeface="Times New Roman" charset="0"/>
                </a:rPr>
                <a:t>3</a:t>
              </a:r>
              <a:r>
                <a:rPr lang="en-US" sz="2400">
                  <a:latin typeface="Times New Roman" charset="0"/>
                </a:rPr>
                <a:t>O</a:t>
              </a:r>
              <a:r>
                <a:rPr lang="en-US" sz="2400" baseline="30000">
                  <a:latin typeface="Times New Roman" charset="0"/>
                </a:rPr>
                <a:t>+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0486" name="Line 8"/>
            <p:cNvSpPr>
              <a:spLocks noChangeShapeType="1"/>
            </p:cNvSpPr>
            <p:nvPr/>
          </p:nvSpPr>
          <p:spPr bwMode="auto">
            <a:xfrm>
              <a:off x="4343400" y="5334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7" name="Line 9"/>
            <p:cNvSpPr>
              <a:spLocks noChangeShapeType="1"/>
            </p:cNvSpPr>
            <p:nvPr/>
          </p:nvSpPr>
          <p:spPr bwMode="auto">
            <a:xfrm flipH="1">
              <a:off x="4343400" y="5257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20493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3990975"/>
              <a:ext cx="4191000" cy="1771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791200" y="4114798"/>
              <a:ext cx="228600" cy="152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724525" y="394329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3400" y="219077"/>
            <a:ext cx="760095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charset="0"/>
              </a:rPr>
              <a:t>Study Check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467600" cy="4419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>
                <a:cs typeface="Times New Roman" charset="0"/>
              </a:rPr>
              <a:t>Indicate whether each of the following is soluble in water 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and explain why:</a:t>
            </a:r>
          </a:p>
          <a:p>
            <a:pPr eaLnBrk="1" hangingPunct="1">
              <a:buFont typeface="Wingdings" charset="2"/>
              <a:buNone/>
            </a:pPr>
            <a:endParaRPr lang="en-US" smtClean="0">
              <a:cs typeface="Times New Roman" charset="0"/>
            </a:endParaRPr>
          </a:p>
          <a:p>
            <a:pPr eaLnBrk="1" hangingPunct="1">
              <a:spcBef>
                <a:spcPts val="140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A.  CH</a:t>
            </a:r>
            <a:r>
              <a:rPr lang="en-US" baseline="-25000" smtClean="0">
                <a:cs typeface="Times New Roman" charset="0"/>
              </a:rPr>
              <a:t>3</a:t>
            </a:r>
            <a:r>
              <a:rPr lang="en-US" smtClean="0">
                <a:ea typeface="ヒラギノ角ゴ Pro W3" charset="-128"/>
                <a:sym typeface="Symbol" charset="2"/>
              </a:rPr>
              <a:t>—C</a:t>
            </a:r>
            <a:r>
              <a:rPr lang="en-US" smtClean="0">
                <a:cs typeface="Times New Roman" charset="0"/>
              </a:rPr>
              <a:t>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OH</a:t>
            </a:r>
          </a:p>
          <a:p>
            <a:pPr eaLnBrk="1" hangingPunct="1">
              <a:spcBef>
                <a:spcPts val="1400"/>
              </a:spcBef>
              <a:buFont typeface="Wingdings" charset="2"/>
              <a:buNone/>
            </a:pPr>
            <a:r>
              <a:rPr lang="en-US" smtClean="0">
                <a:cs typeface="Times New Roman" charset="0"/>
              </a:rPr>
              <a:t>B.  CH</a:t>
            </a:r>
            <a:r>
              <a:rPr lang="en-US" baseline="-25000" smtClean="0">
                <a:cs typeface="Times New Roman" charset="0"/>
              </a:rPr>
              <a:t>3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CH</a:t>
            </a:r>
            <a:r>
              <a:rPr lang="en-US" baseline="-25000" smtClean="0">
                <a:cs typeface="Times New Roman" charset="0"/>
              </a:rPr>
              <a:t>2</a:t>
            </a:r>
            <a:r>
              <a:rPr lang="en-US" smtClean="0">
                <a:ea typeface="ヒラギノ角ゴ Pro W3" charset="-128"/>
                <a:sym typeface="Symbol" charset="2"/>
              </a:rPr>
              <a:t>—</a:t>
            </a:r>
            <a:r>
              <a:rPr lang="en-US" smtClean="0">
                <a:cs typeface="Times New Roman" charset="0"/>
              </a:rPr>
              <a:t>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5316</TotalTime>
  <Words>326</Words>
  <Application>Microsoft Office PowerPoint</Application>
  <PresentationFormat>On-screen Show (4:3)</PresentationFormat>
  <Paragraphs>73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12th ed GOB Timberlake</vt:lpstr>
      <vt:lpstr>12.2  Properties of Alcohols </vt:lpstr>
      <vt:lpstr>Classification of Alcohols</vt:lpstr>
      <vt:lpstr>Study Check</vt:lpstr>
      <vt:lpstr>Solution</vt:lpstr>
      <vt:lpstr>Solubility of Alcohols in Water</vt:lpstr>
      <vt:lpstr>Solubility of Alcohols and Ethers in Water</vt:lpstr>
      <vt:lpstr>Chemistry Link to Health:  Hand Sanitizers</vt:lpstr>
      <vt:lpstr>Solubility of Phenols</vt:lpstr>
      <vt:lpstr>Study Check</vt:lpstr>
      <vt:lpstr>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Alcohols, Phenols, Ethers, Aldehydes, and Ketones</dc:title>
  <dc:creator>Timberlake</dc:creator>
  <cp:lastModifiedBy>windows</cp:lastModifiedBy>
  <cp:revision>113</cp:revision>
  <dcterms:created xsi:type="dcterms:W3CDTF">2011-01-06T22:41:30Z</dcterms:created>
  <dcterms:modified xsi:type="dcterms:W3CDTF">2014-04-24T18:42:54Z</dcterms:modified>
</cp:coreProperties>
</file>