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27"/>
  </p:notesMasterIdLst>
  <p:handoutMasterIdLst>
    <p:handoutMasterId r:id="rId28"/>
  </p:handoutMasterIdLst>
  <p:sldIdLst>
    <p:sldId id="268" r:id="rId2"/>
    <p:sldId id="300" r:id="rId3"/>
    <p:sldId id="307" r:id="rId4"/>
    <p:sldId id="310" r:id="rId5"/>
    <p:sldId id="308" r:id="rId6"/>
    <p:sldId id="306" r:id="rId7"/>
    <p:sldId id="290" r:id="rId8"/>
    <p:sldId id="291" r:id="rId9"/>
    <p:sldId id="305" r:id="rId10"/>
    <p:sldId id="276" r:id="rId11"/>
    <p:sldId id="280" r:id="rId12"/>
    <p:sldId id="311" r:id="rId13"/>
    <p:sldId id="312" r:id="rId14"/>
    <p:sldId id="313" r:id="rId15"/>
    <p:sldId id="314" r:id="rId16"/>
    <p:sldId id="315" r:id="rId17"/>
    <p:sldId id="292" r:id="rId18"/>
    <p:sldId id="319" r:id="rId19"/>
    <p:sldId id="297" r:id="rId20"/>
    <p:sldId id="320" r:id="rId21"/>
    <p:sldId id="301" r:id="rId22"/>
    <p:sldId id="302" r:id="rId23"/>
    <p:sldId id="316" r:id="rId24"/>
    <p:sldId id="317" r:id="rId25"/>
    <p:sldId id="318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CEAD"/>
    <a:srgbClr val="FFBE91"/>
    <a:srgbClr val="FFB685"/>
    <a:srgbClr val="660033"/>
    <a:srgbClr val="FF00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100" d="100"/>
          <a:sy n="100" d="100"/>
        </p:scale>
        <p:origin x="-210" y="-96"/>
      </p:cViewPr>
      <p:guideLst>
        <p:guide orient="horz" pos="348"/>
        <p:guide pos="2880"/>
        <p:guide pos="3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9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4" Type="http://schemas.openxmlformats.org/officeDocument/2006/relationships/slide" Target="slides/slide2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AC21EBA-2D08-4115-AB6E-6EF4D79E673A}" type="datetime1">
              <a:rPr lang="en-US"/>
              <a:pPr>
                <a:defRPr/>
              </a:pPr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6367D74-C9FD-4A7B-B305-FC860D837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1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835C1F00-779E-47C2-ACF1-CB47B820C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50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AF3518B-A4BD-4002-ABC4-188F93F2A3C6}" type="slidenum">
              <a:rPr lang="en-US">
                <a:latin typeface="Times New Roman" charset="0"/>
              </a:rPr>
              <a:pPr/>
              <a:t>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941D2CB-183F-4485-A61B-53228435EC56}" type="slidenum">
              <a:rPr lang="en-US">
                <a:latin typeface="Times New Roman" charset="0"/>
              </a:rPr>
              <a:pPr/>
              <a:t>10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2050105-DF5B-4A5C-92CE-81447135A28C}" type="slidenum">
              <a:rPr lang="en-US">
                <a:latin typeface="Times New Roman" charset="0"/>
              </a:rPr>
              <a:pPr/>
              <a:t>11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04C033B-07FB-435C-885B-1AEF73C5E55A}" type="slidenum">
              <a:rPr lang="en-US">
                <a:latin typeface="Times New Roman" charset="0"/>
              </a:rPr>
              <a:pPr/>
              <a:t>12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5FD282F-C8AC-48FC-8743-ECB9EB113B51}" type="slidenum">
              <a:rPr lang="en-US">
                <a:latin typeface="Times New Roman" charset="0"/>
              </a:rPr>
              <a:pPr/>
              <a:t>13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9963015-029B-47C4-8B05-F685429C6900}" type="slidenum">
              <a:rPr lang="en-US">
                <a:latin typeface="Times New Roman" charset="0"/>
              </a:rPr>
              <a:pPr/>
              <a:t>14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97E5E49-CD5E-4052-915A-ECB846D86186}" type="slidenum">
              <a:rPr lang="en-US">
                <a:latin typeface="Times New Roman" charset="0"/>
              </a:rPr>
              <a:pPr/>
              <a:t>15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FD3092D-9A81-488D-8C37-11F954A8E10E}" type="slidenum">
              <a:rPr lang="en-US">
                <a:latin typeface="Times New Roman" charset="0"/>
              </a:rPr>
              <a:pPr/>
              <a:t>16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579BF20-FA4E-4146-BEC7-0CD1EA36D348}" type="slidenum">
              <a:rPr lang="en-US">
                <a:latin typeface="Times New Roman" charset="0"/>
              </a:rPr>
              <a:pPr/>
              <a:t>17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2BE6AB9-5683-4B45-A23B-7504B4CFDA06}" type="slidenum">
              <a:rPr lang="en-US">
                <a:latin typeface="Times New Roman" charset="0"/>
              </a:rPr>
              <a:pPr/>
              <a:t>18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0A6C7B1-F2E6-4254-818A-431D0EDF2F0F}" type="slidenum">
              <a:rPr lang="en-US">
                <a:latin typeface="Times New Roman" charset="0"/>
              </a:rPr>
              <a:pPr/>
              <a:t>19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12CD752-2805-43B5-A5D1-D5C1FBBD75EE}" type="slidenum">
              <a:rPr lang="en-US">
                <a:latin typeface="Times New Roman" charset="0"/>
              </a:rPr>
              <a:pPr/>
              <a:t>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D86112A-BACD-49F9-AE33-F5C96A283722}" type="slidenum">
              <a:rPr lang="en-US">
                <a:latin typeface="Times New Roman" charset="0"/>
              </a:rPr>
              <a:pPr/>
              <a:t>20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3B18F999-773B-4012-B336-45D3B5FB15E3}" type="slidenum">
              <a:rPr lang="en-US">
                <a:latin typeface="Times New Roman" charset="0"/>
              </a:rPr>
              <a:pPr/>
              <a:t>21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401E22A-8424-46D1-9832-E8A71EDB46D6}" type="slidenum">
              <a:rPr lang="en-US">
                <a:latin typeface="Times New Roman" charset="0"/>
              </a:rPr>
              <a:pPr/>
              <a:t>22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5A48C28-1FC8-41D9-895B-ABECF0DFE883}" type="slidenum">
              <a:rPr lang="en-US">
                <a:latin typeface="Times New Roman" charset="0"/>
              </a:rPr>
              <a:pPr/>
              <a:t>23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69CCC10-6987-4C5D-B5B8-69A10EB3E266}" type="slidenum">
              <a:rPr lang="en-US">
                <a:latin typeface="Times New Roman" charset="0"/>
              </a:rPr>
              <a:pPr/>
              <a:t>24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45A6F79E-6527-4F65-804A-FD8926FB70AF}" type="slidenum">
              <a:rPr lang="en-US">
                <a:latin typeface="Times New Roman" charset="0"/>
              </a:rPr>
              <a:pPr/>
              <a:t>25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BF00A21-2BC2-4315-9735-63AA7D00990B}" type="slidenum">
              <a:rPr lang="en-US">
                <a:latin typeface="Times New Roman" charset="0"/>
              </a:rPr>
              <a:pPr/>
              <a:t>3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58F96A4-1367-45C7-8E9C-AE952743E14A}" type="slidenum">
              <a:rPr lang="en-US">
                <a:latin typeface="Times New Roman" charset="0"/>
              </a:rPr>
              <a:pPr/>
              <a:t>4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A1D6244-488F-451D-B962-FAFC80DB95D4}" type="slidenum">
              <a:rPr lang="en-US">
                <a:latin typeface="Times New Roman" charset="0"/>
              </a:rPr>
              <a:pPr/>
              <a:t>5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126AF60-BAED-43D9-8818-01A5B40DC7FB}" type="slidenum">
              <a:rPr lang="en-US">
                <a:latin typeface="Times New Roman" charset="0"/>
              </a:rPr>
              <a:pPr/>
              <a:t>6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A5E8B57D-33BD-4BBB-8D3E-31743A2A4D14}" type="slidenum">
              <a:rPr lang="en-US">
                <a:latin typeface="Times New Roman" charset="0"/>
              </a:rPr>
              <a:pPr/>
              <a:t>7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E51F91D0-F38B-484C-85CF-617457C52CCE}" type="slidenum">
              <a:rPr lang="en-US">
                <a:latin typeface="Times New Roman" charset="0"/>
              </a:rPr>
              <a:pPr/>
              <a:t>8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DD1E3AB-362C-43AC-8A42-E8F97A391304}" type="slidenum">
              <a:rPr lang="en-US">
                <a:latin typeface="Times New Roman" charset="0"/>
              </a:rPr>
              <a:pPr/>
              <a:t>9</a:t>
            </a:fld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3B0DC8A-8C87-45BA-BDC3-55BF69EFC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34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4E1A646-FE84-4B73-AFD2-E0F763A99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4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163BD3F-18D9-4B97-AED2-94D231DC4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293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14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1688354-CB68-463F-80ED-82EACD825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1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4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12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5263FDF-15CA-402B-A96F-A0317DC76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6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DE042B6-097D-489A-84CB-1E870B6DE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5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F5AB531-7EF3-4644-AE99-9D98226A9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70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E6BD032-EC95-4C31-8E77-F8E42A7C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65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Slide Number Placeholder 22"/>
          <p:cNvSpPr>
            <a:spLocks noGrp="1"/>
          </p:cNvSpPr>
          <p:nvPr>
            <p:ph type="sldNum" sz="quarter" idx="10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30609A4-6D4E-4127-8B48-7C6376D51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23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800" smtClean="0"/>
            </a:lvl1pPr>
          </a:lstStyle>
          <a:p>
            <a:pPr>
              <a:defRPr/>
            </a:pPr>
            <a:fld id="{97676D4D-3894-4FCD-AA5C-E779501B1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  <a:latin typeface="Times New Roman" charset="0"/>
              <a:ea typeface="ＭＳ Ｐゴシック" charset="-128"/>
            </a:endParaRPr>
          </a:p>
        </p:txBody>
      </p:sp>
      <p:sp>
        <p:nvSpPr>
          <p:cNvPr id="1031" name="Rectangle 9"/>
          <p:cNvSpPr>
            <a:spLocks noChangeArrowheads="1"/>
          </p:cNvSpPr>
          <p:nvPr userDrawn="1"/>
        </p:nvSpPr>
        <p:spPr bwMode="auto">
          <a:xfrm>
            <a:off x="457200" y="6400800"/>
            <a:ext cx="48672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Chemistry: An Introduction to General, Organic, and Biological Chemistry, Twelfth Edition 	</a:t>
            </a:r>
          </a:p>
        </p:txBody>
      </p:sp>
      <p:sp>
        <p:nvSpPr>
          <p:cNvPr id="1032" name="Rectangle 6"/>
          <p:cNvSpPr>
            <a:spLocks noChangeArrowheads="1"/>
          </p:cNvSpPr>
          <p:nvPr userDrawn="1"/>
        </p:nvSpPr>
        <p:spPr bwMode="auto">
          <a:xfrm>
            <a:off x="6629400" y="6400800"/>
            <a:ext cx="22860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Wingdings" charset="2"/>
              <a:buNone/>
            </a:pPr>
            <a:r>
              <a:rPr lang="en-US" sz="900">
                <a:cs typeface="Arial" charset="0"/>
              </a:rPr>
              <a:t>© 2015 Pearson Education,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08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2400" kern="1200">
          <a:solidFill>
            <a:schemeClr val="tx1"/>
          </a:solidFill>
          <a:latin typeface="Times New Roman" charset="0"/>
          <a:ea typeface="ＭＳ Ｐゴシック" charset="-128"/>
          <a:cs typeface="ＭＳ Ｐゴシック" charset="-128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charset="2"/>
        <a:buChar char=""/>
        <a:defRPr sz="26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"/>
        <a:defRPr sz="23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charset="2"/>
        <a:buChar char=""/>
        <a:defRPr sz="2000" kern="1200">
          <a:solidFill>
            <a:schemeClr val="tx1"/>
          </a:solidFill>
          <a:latin typeface="Times New Roman" charset="0"/>
          <a:ea typeface="ＭＳ Ｐゴシック" charset="-128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04799"/>
            <a:ext cx="8015288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12.4  </a:t>
            </a:r>
            <a:r>
              <a:rPr lang="en-US" dirty="0" smtClean="0">
                <a:solidFill>
                  <a:srgbClr val="800000"/>
                </a:solidFill>
                <a:cs typeface="Times New Roman" charset="0"/>
              </a:rPr>
              <a:t>Reactions of Alcohols, </a:t>
            </a:r>
            <a:r>
              <a:rPr lang="en-US" dirty="0" err="1" smtClean="0">
                <a:solidFill>
                  <a:srgbClr val="800000"/>
                </a:solidFill>
                <a:cs typeface="Times New Roman" charset="0"/>
              </a:rPr>
              <a:t>Thiols</a:t>
            </a:r>
            <a:r>
              <a:rPr lang="en-US" dirty="0" smtClean="0">
                <a:solidFill>
                  <a:srgbClr val="800000"/>
                </a:solidFill>
                <a:cs typeface="Times New Roman" charset="0"/>
              </a:rPr>
              <a:t>, Aldehydes, and Ketones</a:t>
            </a:r>
          </a:p>
        </p:txBody>
      </p:sp>
      <p:sp>
        <p:nvSpPr>
          <p:cNvPr id="13315" name="TextBox 9"/>
          <p:cNvSpPr txBox="1">
            <a:spLocks noChangeArrowheads="1"/>
          </p:cNvSpPr>
          <p:nvPr/>
        </p:nvSpPr>
        <p:spPr bwMode="auto">
          <a:xfrm>
            <a:off x="609600" y="4572000"/>
            <a:ext cx="8001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2400" b="1">
                <a:solidFill>
                  <a:srgbClr val="3D9D1E"/>
                </a:solidFill>
                <a:latin typeface="Times New Roman" charset="0"/>
                <a:cs typeface="Times New Roman" charset="0"/>
              </a:rPr>
              <a:t>Learning Goal  </a:t>
            </a:r>
            <a:r>
              <a:rPr lang="en-US" sz="2400">
                <a:latin typeface="Times" charset="0"/>
              </a:rPr>
              <a:t>Write balanced chemical equations for the combustion, dehydration, and oxidation of alcohols. Write</a:t>
            </a:r>
          </a:p>
          <a:p>
            <a:r>
              <a:rPr lang="en-US" sz="2400">
                <a:latin typeface="Times" charset="0"/>
              </a:rPr>
              <a:t>balanced chemical equations for the oxidation and reduction of thiols, aldehydes, and ketones.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09600" y="1676400"/>
            <a:ext cx="8382000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endParaRPr lang="en-US" sz="2400" dirty="0">
              <a:latin typeface="Times" charset="0"/>
            </a:endParaRPr>
          </a:p>
          <a:p>
            <a:r>
              <a:rPr lang="en-US" sz="2400" dirty="0">
                <a:latin typeface="Times" charset="0"/>
              </a:rPr>
              <a:t>A flaming dessert is </a:t>
            </a:r>
          </a:p>
          <a:p>
            <a:r>
              <a:rPr lang="en-US" sz="2400" dirty="0">
                <a:latin typeface="Times" charset="0"/>
              </a:rPr>
              <a:t>prepared using heat </a:t>
            </a:r>
          </a:p>
          <a:p>
            <a:r>
              <a:rPr lang="en-US" sz="2400" dirty="0">
                <a:latin typeface="Times" charset="0"/>
              </a:rPr>
              <a:t>from the combustion </a:t>
            </a:r>
          </a:p>
          <a:p>
            <a:r>
              <a:rPr lang="en-US" sz="2400" dirty="0">
                <a:latin typeface="Times" charset="0"/>
              </a:rPr>
              <a:t>of an alcohol:</a:t>
            </a:r>
          </a:p>
          <a:p>
            <a:endParaRPr lang="en-US" sz="2400" dirty="0">
              <a:latin typeface="Times" charset="0"/>
            </a:endParaRPr>
          </a:p>
          <a:p>
            <a:r>
              <a:rPr lang="en-US" sz="2300" dirty="0" smtClean="0">
                <a:latin typeface="Times" charset="0"/>
              </a:rPr>
              <a:t>2CH</a:t>
            </a:r>
            <a:r>
              <a:rPr lang="en-US" sz="2300" baseline="-25000" dirty="0" smtClean="0">
                <a:latin typeface="Times" charset="0"/>
              </a:rPr>
              <a:t>3</a:t>
            </a:r>
            <a:r>
              <a:rPr lang="en-US" sz="2300" dirty="0" smtClean="0">
                <a:latin typeface="Times" charset="0"/>
              </a:rPr>
              <a:t>—CH</a:t>
            </a:r>
            <a:r>
              <a:rPr lang="en-US" sz="2300" baseline="-25000" dirty="0" smtClean="0">
                <a:latin typeface="Times" charset="0"/>
              </a:rPr>
              <a:t>2</a:t>
            </a:r>
            <a:r>
              <a:rPr lang="en-US" sz="2300" dirty="0" smtClean="0">
                <a:latin typeface="Times" charset="0"/>
              </a:rPr>
              <a:t>—OH(g</a:t>
            </a:r>
            <a:r>
              <a:rPr lang="en-US" sz="2300" dirty="0">
                <a:latin typeface="Times" charset="0"/>
              </a:rPr>
              <a:t>)  </a:t>
            </a:r>
            <a:r>
              <a:rPr lang="en-US" sz="2300">
                <a:latin typeface="Times" charset="0"/>
              </a:rPr>
              <a:t>+  </a:t>
            </a:r>
            <a:r>
              <a:rPr lang="en-US" sz="2300" smtClean="0">
                <a:latin typeface="Times" charset="0"/>
              </a:rPr>
              <a:t>6O</a:t>
            </a:r>
            <a:r>
              <a:rPr lang="en-US" sz="2300" baseline="-25000" smtClean="0">
                <a:latin typeface="Times" charset="0"/>
              </a:rPr>
              <a:t>2</a:t>
            </a:r>
            <a:r>
              <a:rPr lang="en-US" sz="2300" smtClean="0">
                <a:latin typeface="Times" charset="0"/>
              </a:rPr>
              <a:t>(g</a:t>
            </a:r>
            <a:r>
              <a:rPr lang="en-US" sz="2300" dirty="0">
                <a:latin typeface="Times" charset="0"/>
              </a:rPr>
              <a:t>) </a:t>
            </a:r>
            <a:r>
              <a:rPr lang="en-US" sz="2300" dirty="0">
                <a:latin typeface="Times" charset="0"/>
                <a:sym typeface="Wingdings" charset="2"/>
              </a:rPr>
              <a:t> 4CO</a:t>
            </a:r>
            <a:r>
              <a:rPr lang="en-US" sz="2300" baseline="-25000" dirty="0">
                <a:latin typeface="Times" charset="0"/>
                <a:sym typeface="Wingdings" charset="2"/>
              </a:rPr>
              <a:t>2</a:t>
            </a:r>
            <a:r>
              <a:rPr lang="en-US" sz="2300" dirty="0">
                <a:latin typeface="Times" charset="0"/>
                <a:sym typeface="Wingdings" charset="2"/>
              </a:rPr>
              <a:t>(g)  +  6H</a:t>
            </a:r>
            <a:r>
              <a:rPr lang="en-US" sz="2300" baseline="-25000" dirty="0">
                <a:latin typeface="Times" charset="0"/>
                <a:sym typeface="Wingdings" charset="2"/>
              </a:rPr>
              <a:t>2</a:t>
            </a:r>
            <a:r>
              <a:rPr lang="en-US" sz="2300" dirty="0">
                <a:latin typeface="Times" charset="0"/>
                <a:sym typeface="Wingdings" charset="2"/>
              </a:rPr>
              <a:t>O(g)  +  energy</a:t>
            </a:r>
            <a:endParaRPr lang="en-US" sz="2300" dirty="0">
              <a:latin typeface="Time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37"/>
          <a:stretch/>
        </p:blipFill>
        <p:spPr>
          <a:xfrm>
            <a:off x="5791200" y="1676399"/>
            <a:ext cx="2590284" cy="19899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45"/>
          <a:stretch/>
        </p:blipFill>
        <p:spPr>
          <a:xfrm>
            <a:off x="1846006" y="5132439"/>
            <a:ext cx="5638800" cy="1078276"/>
          </a:xfrm>
          <a:prstGeom prst="rect">
            <a:avLst/>
          </a:prstGeom>
        </p:spPr>
      </p:pic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1"/>
            <a:ext cx="8153400" cy="990600"/>
          </a:xfrm>
        </p:spPr>
        <p:txBody>
          <a:bodyPr/>
          <a:lstStyle/>
          <a:p>
            <a:pPr eaLnBrk="1" hangingPunct="1"/>
            <a:r>
              <a:rPr lang="en-US" sz="3600" smtClean="0">
                <a:cs typeface="Times New Roman" charset="0"/>
              </a:rPr>
              <a:t>Ethanol, CH</a:t>
            </a:r>
            <a:r>
              <a:rPr lang="en-US" sz="3600" baseline="-25000" smtClean="0">
                <a:cs typeface="Times New Roman" charset="0"/>
              </a:rPr>
              <a:t>3</a:t>
            </a:r>
            <a:r>
              <a:rPr lang="en-US" sz="3600" smtClean="0">
                <a:cs typeface="Times New Roman" charset="0"/>
              </a:rPr>
              <a:t>CH</a:t>
            </a:r>
            <a:r>
              <a:rPr lang="en-US" sz="3600" baseline="-25000" smtClean="0">
                <a:cs typeface="Times New Roman" charset="0"/>
              </a:rPr>
              <a:t>2</a:t>
            </a:r>
            <a:r>
              <a:rPr lang="en-US" sz="3600" smtClean="0">
                <a:cs typeface="Times New Roman" charset="0"/>
              </a:rPr>
              <a:t>OH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5715000" cy="464820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Ethanol</a:t>
            </a:r>
          </a:p>
          <a:p>
            <a:pPr eaLnBrk="1" hangingPunct="1">
              <a:spcBef>
                <a:spcPct val="15000"/>
              </a:spcBef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acts as a depressant and kills or disables more people than any other drug</a:t>
            </a:r>
          </a:p>
          <a:p>
            <a:pPr eaLnBrk="1" hangingPunct="1">
              <a:spcBef>
                <a:spcPct val="0"/>
              </a:spcBef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consumption can be analyzed by </a:t>
            </a:r>
          </a:p>
          <a:p>
            <a:pPr eaLnBrk="1" hangingPunct="1">
              <a:spcBef>
                <a:spcPct val="0"/>
              </a:spcBef>
              <a:buSzTx/>
              <a:buFont typeface="Arial" charset="0"/>
              <a:buNone/>
            </a:pPr>
            <a:r>
              <a:rPr lang="en-US" smtClean="0">
                <a:cs typeface="Times New Roman" charset="0"/>
              </a:rPr>
              <a:t>    using a breathalyzer</a:t>
            </a:r>
          </a:p>
          <a:p>
            <a:pPr eaLnBrk="1" hangingPunct="1">
              <a:spcBef>
                <a:spcPct val="15000"/>
              </a:spcBef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is metabolized by a social drinker at a </a:t>
            </a:r>
          </a:p>
          <a:p>
            <a:pPr eaLnBrk="1" hangingPunct="1">
              <a:spcBef>
                <a:spcPct val="15000"/>
              </a:spcBef>
              <a:buSzTx/>
              <a:buFont typeface="Arial" charset="0"/>
              <a:buNone/>
            </a:pPr>
            <a:r>
              <a:rPr lang="en-US" smtClean="0">
                <a:cs typeface="Times New Roman" charset="0"/>
              </a:rPr>
              <a:t>    rate of 12–15 mg/dL per hour </a:t>
            </a:r>
          </a:p>
          <a:p>
            <a:pPr eaLnBrk="1" hangingPunct="1">
              <a:spcBef>
                <a:spcPct val="15000"/>
              </a:spcBef>
              <a:buSzTx/>
            </a:pPr>
            <a:r>
              <a:rPr lang="en-US" smtClean="0">
                <a:cs typeface="Times New Roman" charset="0"/>
              </a:rPr>
              <a:t>is metabolized by an alcoholic at a rate of 30 mg/dL per hour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996" y="2133600"/>
            <a:ext cx="271220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Effect of Alcohol on the Body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mtClean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6"/>
          <a:stretch/>
        </p:blipFill>
        <p:spPr>
          <a:xfrm>
            <a:off x="304800" y="1981200"/>
            <a:ext cx="8534400" cy="3237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Times New Roman" charset="0"/>
              </a:rPr>
              <a:t>Tollens</a:t>
            </a:r>
            <a:r>
              <a:rPr lang="en-US" dirty="0" smtClean="0">
                <a:cs typeface="Times New Roman" charset="0"/>
              </a:rPr>
              <a:t>’ Test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23622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chemeClr val="bg2"/>
              </a:buClr>
              <a:buSzTx/>
              <a:buFont typeface="Arial" charset="0"/>
              <a:buNone/>
            </a:pPr>
            <a:r>
              <a:rPr lang="en-US" smtClean="0">
                <a:solidFill>
                  <a:srgbClr val="000000"/>
                </a:solidFill>
                <a:cs typeface="Times New Roman" charset="0"/>
              </a:rPr>
              <a:t>In 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Tollens</a:t>
            </a:r>
            <a:r>
              <a:rPr lang="en-US" altLang="ja-JP" b="1" smtClean="0">
                <a:solidFill>
                  <a:srgbClr val="000000"/>
                </a:solidFill>
                <a:cs typeface="Times New Roman" charset="0"/>
              </a:rPr>
              <a:t>’</a:t>
            </a:r>
            <a:r>
              <a:rPr lang="en-US" altLang="ja-JP" smtClean="0">
                <a:solidFill>
                  <a:srgbClr val="000000"/>
                </a:solidFill>
                <a:cs typeface="Times New Roman" charset="0"/>
              </a:rPr>
              <a:t> test,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Tollens’</a:t>
            </a:r>
            <a:r>
              <a:rPr lang="en-US" altLang="ja-JP" smtClean="0">
                <a:cs typeface="Times New Roman" charset="0"/>
              </a:rPr>
              <a:t> reagent, which contains Ag</a:t>
            </a:r>
            <a:r>
              <a:rPr lang="en-US" altLang="ja-JP" baseline="30000" smtClean="0">
                <a:cs typeface="Times New Roman" charset="0"/>
              </a:rPr>
              <a:t>+</a:t>
            </a:r>
            <a:r>
              <a:rPr lang="en-US" altLang="ja-JP" smtClean="0">
                <a:cs typeface="Times New Roman" charset="0"/>
              </a:rPr>
              <a:t>,</a:t>
            </a:r>
            <a:r>
              <a:rPr lang="en-US" altLang="ja-JP" baseline="30000" smtClean="0">
                <a:cs typeface="Times New Roman" charset="0"/>
              </a:rPr>
              <a:t> </a:t>
            </a:r>
            <a:r>
              <a:rPr lang="en-US" altLang="ja-JP" smtClean="0">
                <a:cs typeface="Times New Roman" charset="0"/>
              </a:rPr>
              <a:t>oxidizes aldehydes but not ketones</a:t>
            </a:r>
          </a:p>
          <a:p>
            <a:pPr eaLnBrk="1" hangingPunct="1">
              <a:spcBef>
                <a:spcPct val="50000"/>
              </a:spcBef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Ag</a:t>
            </a:r>
            <a:r>
              <a:rPr lang="en-US" baseline="30000" smtClean="0">
                <a:cs typeface="Times New Roman" charset="0"/>
              </a:rPr>
              <a:t>+ </a:t>
            </a:r>
            <a:r>
              <a:rPr lang="en-US" smtClean="0">
                <a:cs typeface="Times New Roman" charset="0"/>
              </a:rPr>
              <a:t>is reduced to metallic Ag, which looks like a mirror in </a:t>
            </a:r>
            <a:br>
              <a:rPr lang="en-US" smtClean="0">
                <a:cs typeface="Times New Roman" charset="0"/>
              </a:rPr>
            </a:br>
            <a:r>
              <a:rPr lang="en-US" smtClean="0">
                <a:cs typeface="Times New Roman" charset="0"/>
              </a:rPr>
              <a:t>the test tube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7"/>
          <a:stretch/>
        </p:blipFill>
        <p:spPr>
          <a:xfrm>
            <a:off x="6248400" y="3905110"/>
            <a:ext cx="2737396" cy="1685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38"/>
          <a:stretch/>
        </p:blipFill>
        <p:spPr>
          <a:xfrm>
            <a:off x="609600" y="4142112"/>
            <a:ext cx="5410200" cy="1200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Benedict’s Test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cs typeface="Times New Roman" charset="0"/>
              </a:rPr>
              <a:t>In 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Benedict’</a:t>
            </a:r>
            <a:r>
              <a:rPr lang="en-US" altLang="ja-JP" b="1" smtClean="0">
                <a:solidFill>
                  <a:srgbClr val="000000"/>
                </a:solidFill>
                <a:cs typeface="Times New Roman" charset="0"/>
              </a:rPr>
              <a:t>s test</a:t>
            </a:r>
            <a:r>
              <a:rPr lang="en-US" altLang="ja-JP" smtClean="0">
                <a:solidFill>
                  <a:srgbClr val="000000"/>
                </a:solidFill>
                <a:cs typeface="Times New Roman" charset="0"/>
              </a:rPr>
              <a:t>, Benedict’s reagent, which contains Cu</a:t>
            </a:r>
            <a:r>
              <a:rPr lang="en-US" altLang="ja-JP" baseline="30000" smtClean="0">
                <a:solidFill>
                  <a:srgbClr val="000000"/>
                </a:solidFill>
                <a:cs typeface="Times New Roman" charset="0"/>
              </a:rPr>
              <a:t>2+</a:t>
            </a:r>
            <a:r>
              <a:rPr lang="en-US" altLang="ja-JP" smtClean="0">
                <a:solidFill>
                  <a:srgbClr val="000000"/>
                </a:solidFill>
                <a:cs typeface="Times New Roman" charset="0"/>
              </a:rPr>
              <a:t>,</a:t>
            </a:r>
            <a:r>
              <a:rPr lang="en-US" altLang="ja-JP" baseline="3000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altLang="ja-JP" smtClean="0">
                <a:solidFill>
                  <a:srgbClr val="000000"/>
                </a:solidFill>
                <a:cs typeface="Times New Roman" charset="0"/>
              </a:rPr>
              <a:t>reacts with aldehydes that have an adjacent —OH group.</a:t>
            </a:r>
            <a:r>
              <a:rPr lang="en-US" smtClean="0"/>
              <a:t> </a:t>
            </a:r>
          </a:p>
          <a:p>
            <a:pPr marL="320040" indent="-320040" eaLnBrk="1" hangingPunct="1"/>
            <a:r>
              <a:rPr lang="en-US" smtClean="0"/>
              <a:t>When Benedict’s solution containing Cu</a:t>
            </a:r>
            <a:r>
              <a:rPr lang="en-US" baseline="30000" smtClean="0"/>
              <a:t>2+ </a:t>
            </a:r>
            <a:r>
              <a:rPr lang="en-US" smtClean="0"/>
              <a:t>(CuSO</a:t>
            </a:r>
            <a:r>
              <a:rPr lang="en-US" baseline="-25000" smtClean="0"/>
              <a:t>4</a:t>
            </a:r>
            <a:r>
              <a:rPr lang="en-US" smtClean="0"/>
              <a:t>)</a:t>
            </a:r>
            <a:r>
              <a:rPr lang="en-US" b="1" smtClean="0"/>
              <a:t> </a:t>
            </a:r>
            <a:r>
              <a:rPr lang="en-US" smtClean="0"/>
              <a:t> ions is added to this type of aldehyde and heated, a brick-red solid of Cu</a:t>
            </a:r>
            <a:r>
              <a:rPr lang="en-US" baseline="-25000" smtClean="0"/>
              <a:t>2</a:t>
            </a:r>
            <a:r>
              <a:rPr lang="en-US" smtClean="0"/>
              <a:t>O forms from the aldehyde.</a:t>
            </a:r>
          </a:p>
          <a:p>
            <a:pPr marL="320040" indent="-320040" eaLnBrk="1" hangingPunct="1"/>
            <a:r>
              <a:rPr lang="en-US" smtClean="0"/>
              <a:t>The test is negative with simple aldehydes and ketones.</a:t>
            </a:r>
            <a:endParaRPr lang="en-US" smtClean="0"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69"/>
          <a:stretch/>
        </p:blipFill>
        <p:spPr>
          <a:xfrm>
            <a:off x="304800" y="4343400"/>
            <a:ext cx="8534400" cy="1471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Benedict’s Test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>
                <a:cs typeface="Times New Roman" charset="0"/>
              </a:rPr>
              <a:t>In </a:t>
            </a:r>
            <a:r>
              <a:rPr lang="en-US" b="1" smtClean="0">
                <a:solidFill>
                  <a:srgbClr val="000000"/>
                </a:solidFill>
                <a:cs typeface="Times New Roman" charset="0"/>
              </a:rPr>
              <a:t>Benedict’</a:t>
            </a:r>
            <a:r>
              <a:rPr lang="en-US" altLang="ja-JP" b="1" smtClean="0">
                <a:solidFill>
                  <a:srgbClr val="000000"/>
                </a:solidFill>
                <a:cs typeface="Times New Roman" charset="0"/>
              </a:rPr>
              <a:t>s test</a:t>
            </a:r>
            <a:r>
              <a:rPr lang="en-US" altLang="ja-JP" smtClean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en-US" altLang="ja-JP" smtClean="0"/>
              <a:t>the blue Cu</a:t>
            </a:r>
            <a:r>
              <a:rPr lang="en-US" altLang="ja-JP" baseline="30000" smtClean="0"/>
              <a:t>2+ </a:t>
            </a:r>
            <a:r>
              <a:rPr lang="en-US" altLang="ja-JP" smtClean="0"/>
              <a:t>in Benedict</a:t>
            </a:r>
            <a:r>
              <a:rPr lang="en-US" smtClean="0"/>
              <a:t>’</a:t>
            </a:r>
            <a:r>
              <a:rPr lang="en-US" altLang="ja-JP" smtClean="0"/>
              <a:t>s solution forms a brick-red solid of Cu</a:t>
            </a:r>
            <a:r>
              <a:rPr lang="en-US" altLang="ja-JP" baseline="-25000" smtClean="0"/>
              <a:t>2</a:t>
            </a:r>
            <a:r>
              <a:rPr lang="en-US" altLang="ja-JP" smtClean="0"/>
              <a:t>O in a positive test for many sugars and aldehydes with adjacent hydroxyl groups.</a:t>
            </a:r>
            <a:endParaRPr lang="en-US" altLang="ja-JP" smtClean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8"/>
          <a:stretch/>
        </p:blipFill>
        <p:spPr>
          <a:xfrm>
            <a:off x="5410200" y="2895600"/>
            <a:ext cx="3342634" cy="3358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/>
        </p:blipFill>
        <p:spPr>
          <a:xfrm>
            <a:off x="685800" y="3124200"/>
            <a:ext cx="4486144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Reduction of Aldehydes and Ketones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In the reduction of organic compounds, </a:t>
            </a:r>
          </a:p>
          <a:p>
            <a:pPr marL="320040" indent="-320040" eaLnBrk="1" hangingPunct="1"/>
            <a:r>
              <a:rPr lang="en-US" smtClean="0"/>
              <a:t>aldehydes and ketones are reduced by sodium borohydride (NaBH</a:t>
            </a:r>
            <a:r>
              <a:rPr lang="en-US" baseline="-25000" smtClean="0"/>
              <a:t>4</a:t>
            </a:r>
            <a:r>
              <a:rPr lang="en-US" smtClean="0"/>
              <a:t>) or hydrogen </a:t>
            </a:r>
            <a:r>
              <a:rPr lang="en-US" b="1" smtClean="0"/>
              <a:t>(</a:t>
            </a:r>
            <a:r>
              <a:rPr lang="en-US" smtClean="0"/>
              <a:t>H</a:t>
            </a:r>
            <a:r>
              <a:rPr lang="en-US" baseline="-25000" smtClean="0"/>
              <a:t>2</a:t>
            </a:r>
            <a:r>
              <a:rPr lang="en-US" b="1" smtClean="0"/>
              <a:t>)</a:t>
            </a:r>
            <a:endParaRPr lang="en-US" smtClean="0"/>
          </a:p>
          <a:p>
            <a:pPr marL="320040" indent="-320040" eaLnBrk="1" hangingPunct="1"/>
            <a:r>
              <a:rPr lang="en-US" smtClean="0"/>
              <a:t>the number of carbon–oxygen bonds is reduced by the addition of hydrogen or the loss of oxygen</a:t>
            </a:r>
          </a:p>
          <a:p>
            <a:pPr marL="320040" indent="-320040" eaLnBrk="1" hangingPunct="1"/>
            <a:r>
              <a:rPr lang="en-US" smtClean="0"/>
              <a:t>a catalyst such as nickel, platinum, or palladium is needed for the addition of hydrogen to the carbonyl group</a:t>
            </a:r>
            <a:endParaRPr lang="en-US" altLang="ja-JP" smtClean="0">
              <a:solidFill>
                <a:srgbClr val="000000"/>
              </a:solidFill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Reduction of Aldehydes and Ketones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153400" cy="4495800"/>
          </a:xfrm>
        </p:spPr>
        <p:txBody>
          <a:bodyPr/>
          <a:lstStyle/>
          <a:p>
            <a:pPr eaLnBrk="1" hangingPunct="1"/>
            <a:r>
              <a:rPr lang="en-US" smtClean="0"/>
              <a:t>Aldehydes reduce to form primary alcohols, and ketones reduce to form secondary alcohols.</a:t>
            </a:r>
          </a:p>
          <a:p>
            <a:pPr eaLnBrk="1" hangingPunct="1"/>
            <a:r>
              <a:rPr lang="en-US" smtClean="0"/>
              <a:t>A catalyst such as nickel, platinum, or palladium is needed for the addition of hydrogen to the carbonyl group.</a:t>
            </a:r>
            <a:endParaRPr lang="en-US" altLang="ja-JP" smtClean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"/>
          <a:stretch/>
        </p:blipFill>
        <p:spPr>
          <a:xfrm>
            <a:off x="5029200" y="3873584"/>
            <a:ext cx="3413760" cy="1231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87"/>
          <a:stretch/>
        </p:blipFill>
        <p:spPr>
          <a:xfrm>
            <a:off x="152400" y="3804745"/>
            <a:ext cx="4267200" cy="12927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Study Check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2296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Select the product for the oxidation of the following:</a:t>
            </a: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          [O]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					   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</a:t>
            </a:r>
            <a:endParaRPr lang="en-US" smtClean="0">
              <a:cs typeface="Times New Roman" charset="0"/>
              <a:sym typeface="Webdings" charset="2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A. 				    B.  </a:t>
            </a:r>
            <a:endParaRPr lang="en-US" baseline="-25000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endParaRPr lang="en-US" baseline="-25000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baseline="-25000" smtClean="0">
                <a:cs typeface="Times New Roman" charset="0"/>
              </a:rPr>
              <a:t>						          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C.  CO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  +  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O      	     	    D.  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40386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297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138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3138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3059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67200"/>
            <a:ext cx="28924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Solution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001000" cy="4876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Select the product for the oxidation of the following:</a:t>
            </a: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          [O]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					           The correct answer is B.  </a:t>
            </a:r>
            <a:endParaRPr lang="en-US" baseline="-25000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endParaRPr lang="en-US" baseline="-25000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baseline="-25000" smtClean="0">
                <a:cs typeface="Times New Roman" charset="0"/>
              </a:rPr>
              <a:t>						          	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4038600" y="3048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07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31384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0591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Study Check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820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Select the product when CH</a:t>
            </a:r>
            <a:r>
              <a:rPr lang="en-US" baseline="-25000" smtClean="0">
                <a:cs typeface="Times New Roman" charset="0"/>
              </a:rPr>
              <a:t>3</a:t>
            </a:r>
            <a:r>
              <a:rPr lang="en-US" smtClean="0">
                <a:cs typeface="Times New Roman" charset="0"/>
              </a:rPr>
              <a:t>—CH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—CH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—OH undergoes each of the following reactions: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                             [O]              [O]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				         B.                C.   </a:t>
            </a:r>
            <a:r>
              <a:rPr lang="en-US" baseline="-25000" smtClean="0">
                <a:cs typeface="Times New Roman" charset="0"/>
              </a:rPr>
              <a:t>	</a:t>
            </a:r>
            <a:r>
              <a:rPr lang="en-US" smtClean="0">
                <a:cs typeface="Times New Roman" charset="0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	1)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endParaRPr lang="en-US" baseline="-25000" smtClean="0"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baseline="-25000" smtClean="0">
                <a:cs typeface="Times New Roman" charset="0"/>
              </a:rPr>
              <a:t>	</a:t>
            </a:r>
            <a:r>
              <a:rPr lang="en-US" smtClean="0">
                <a:cs typeface="Times New Roman" charset="0"/>
              </a:rPr>
              <a:t>2)  CO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  +  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O				   </a:t>
            </a:r>
            <a:endParaRPr lang="en-US" smtClean="0">
              <a:cs typeface="Times New Roman" charset="0"/>
              <a:sym typeface="Webdings" charset="2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  <a:sym typeface="Webdings" charset="2"/>
              </a:rPr>
              <a:t>                                                                         </a:t>
            </a:r>
            <a:endParaRPr lang="en-US" smtClean="0"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            3)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					                           </a:t>
            </a:r>
            <a:endParaRPr lang="en-US" smtClean="0">
              <a:cs typeface="Times New Roman" charset="0"/>
              <a:sym typeface="Webdings" charset="2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  <a:sym typeface="Webdings" charset="2"/>
              </a:rPr>
              <a:t>                                                                         </a:t>
            </a:r>
            <a:endParaRPr lang="en-US" smtClean="0"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            4)  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5410200" y="2819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6"/>
          <p:cNvSpPr>
            <a:spLocks noChangeShapeType="1"/>
          </p:cNvSpPr>
          <p:nvPr/>
        </p:nvSpPr>
        <p:spPr bwMode="auto">
          <a:xfrm>
            <a:off x="6934200" y="2819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7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433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352800"/>
            <a:ext cx="2362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2895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2667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Dehydration of Alcohols</a:t>
            </a:r>
          </a:p>
        </p:txBody>
      </p:sp>
      <p:sp>
        <p:nvSpPr>
          <p:cNvPr id="14339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Alcohols undergo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b="1" smtClean="0">
                <a:cs typeface="Times New Roman" charset="0"/>
              </a:rPr>
              <a:t>dehydration</a:t>
            </a:r>
            <a:r>
              <a:rPr lang="en-US" smtClean="0">
                <a:cs typeface="Times New Roman" charset="0"/>
              </a:rPr>
              <a:t> when heated with an acid catalyst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the loss of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smtClean="0">
                <a:cs typeface="Times New Roman" charset="0"/>
              </a:rPr>
              <a:t>H and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—</a:t>
            </a:r>
            <a:r>
              <a:rPr lang="en-US" smtClean="0">
                <a:cs typeface="Times New Roman" charset="0"/>
              </a:rPr>
              <a:t>OH from </a:t>
            </a:r>
            <a:r>
              <a:rPr lang="en-US" i="1" smtClean="0">
                <a:cs typeface="Times New Roman" charset="0"/>
              </a:rPr>
              <a:t>adjacent</a:t>
            </a:r>
            <a:r>
              <a:rPr lang="en-US" smtClean="0">
                <a:cs typeface="Times New Roman" charset="0"/>
              </a:rPr>
              <a:t> carbon atoms, producing an alkene and water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Char char="•"/>
            </a:pP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  </a:t>
            </a:r>
            <a:r>
              <a:rPr lang="en-US" smtClean="0">
                <a:solidFill>
                  <a:srgbClr val="227A8F"/>
                </a:solidFill>
              </a:rPr>
              <a:t> 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        </a:t>
            </a:r>
            <a:endParaRPr lang="en-US" smtClean="0">
              <a:cs typeface="Times New Roman" charset="0"/>
            </a:endParaRP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      	  </a:t>
            </a:r>
            <a:r>
              <a:rPr lang="en-US" smtClean="0">
                <a:cs typeface="Times New Roman" charset="0"/>
              </a:rPr>
              <a:t>         H</a:t>
            </a:r>
            <a:r>
              <a:rPr lang="en-US" baseline="30000" smtClean="0">
                <a:cs typeface="Times New Roman" charset="0"/>
              </a:rPr>
              <a:t>+</a:t>
            </a:r>
            <a:r>
              <a:rPr lang="en-US" smtClean="0">
                <a:cs typeface="Times New Roman" charset="0"/>
              </a:rPr>
              <a:t>, heat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	 		     		        +  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O</a:t>
            </a:r>
          </a:p>
          <a:p>
            <a:pPr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      		  	    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            	             	            		</a:t>
            </a:r>
          </a:p>
          <a:p>
            <a:pPr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FF0000"/>
                </a:solidFill>
                <a:cs typeface="Times New Roman" charset="0"/>
              </a:rPr>
              <a:t>	    </a:t>
            </a:r>
            <a:r>
              <a:rPr lang="en-US" b="1" smtClean="0">
                <a:solidFill>
                  <a:srgbClr val="227A8F"/>
                </a:solidFill>
                <a:cs typeface="Times New Roman" charset="0"/>
              </a:rPr>
              <a:t>alcohol		 	           alkene	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	</a:t>
            </a: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 flipV="1">
            <a:off x="3505200" y="4572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33800"/>
            <a:ext cx="198120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343400"/>
            <a:ext cx="19050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Solution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524000"/>
            <a:ext cx="8305800" cy="495300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Select the product when CH</a:t>
            </a:r>
            <a:r>
              <a:rPr lang="en-US" baseline="-25000" dirty="0" smtClean="0">
                <a:cs typeface="Times New Roman" charset="0"/>
              </a:rPr>
              <a:t>3</a:t>
            </a:r>
            <a:r>
              <a:rPr lang="en-US" dirty="0" smtClean="0">
                <a:cs typeface="Times New Roman" charset="0"/>
              </a:rPr>
              <a:t>—CH</a:t>
            </a:r>
            <a:r>
              <a:rPr lang="en-US" baseline="-25000" dirty="0" smtClean="0">
                <a:cs typeface="Times New Roman" charset="0"/>
              </a:rPr>
              <a:t>2</a:t>
            </a:r>
            <a:r>
              <a:rPr lang="en-US" dirty="0" smtClean="0">
                <a:cs typeface="Times New Roman" charset="0"/>
              </a:rPr>
              <a:t>—CH</a:t>
            </a:r>
            <a:r>
              <a:rPr lang="en-US" baseline="-25000" dirty="0" smtClean="0">
                <a:cs typeface="Times New Roman" charset="0"/>
              </a:rPr>
              <a:t>2</a:t>
            </a:r>
            <a:r>
              <a:rPr lang="en-US" dirty="0" smtClean="0">
                <a:cs typeface="Times New Roman" charset="0"/>
              </a:rPr>
              <a:t>—OH undergoes each of the following reactions: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                                                                [O]              [O]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				         B.                C.   </a:t>
            </a:r>
            <a:r>
              <a:rPr lang="en-US" baseline="-25000" dirty="0" smtClean="0">
                <a:cs typeface="Times New Roman" charset="0"/>
              </a:rPr>
              <a:t>	</a:t>
            </a:r>
            <a:r>
              <a:rPr lang="en-US" dirty="0" smtClean="0">
                <a:cs typeface="Times New Roman" charset="0"/>
              </a:rPr>
              <a:t>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					   </a:t>
            </a:r>
            <a:endParaRPr lang="en-US" dirty="0" smtClean="0">
              <a:cs typeface="Times New Roman" charset="0"/>
              <a:sym typeface="Webdings" charset="2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  <a:sym typeface="Webdings" charset="2"/>
              </a:rPr>
              <a:t>    B.      </a:t>
            </a:r>
            <a:r>
              <a:rPr lang="en-US" dirty="0" smtClean="0">
                <a:cs typeface="Times New Roman" charset="0"/>
              </a:rPr>
              <a:t>3) 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endParaRPr lang="en-US" dirty="0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endParaRPr lang="en-US" dirty="0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endParaRPr lang="en-US" dirty="0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    C.      4)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					                           </a:t>
            </a:r>
            <a:endParaRPr lang="en-US" dirty="0" smtClean="0">
              <a:cs typeface="Times New Roman" charset="0"/>
              <a:sym typeface="Webdings" charset="2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  <a:sym typeface="Webdings" charset="2"/>
              </a:rPr>
              <a:t>                                                                         </a:t>
            </a:r>
            <a:endParaRPr lang="en-US" dirty="0" smtClean="0"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dirty="0" smtClean="0">
                <a:cs typeface="Times New Roman" charset="0"/>
              </a:rPr>
              <a:t>                                               </a:t>
            </a:r>
          </a:p>
        </p:txBody>
      </p:sp>
      <p:pic>
        <p:nvPicPr>
          <p:cNvPr id="327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3433763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00236"/>
            <a:ext cx="28956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00400"/>
            <a:ext cx="266700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5410200" y="28194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6934200" y="28194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Study Check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buFont typeface="Wingdings" charset="2"/>
              <a:buNone/>
            </a:pPr>
            <a:r>
              <a:rPr lang="en-US" smtClean="0">
                <a:cs typeface="Times New Roman" charset="0"/>
              </a:rPr>
              <a:t>Give the primary product for the reaction of 2-propanol when it undergoes</a:t>
            </a:r>
          </a:p>
          <a:p>
            <a:pPr marL="0" indent="0" eaLnBrk="1" hangingPunct="1">
              <a:buFont typeface="Wingdings" charset="2"/>
              <a:buNone/>
            </a:pPr>
            <a:endParaRPr lang="en-US" smtClean="0"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smtClean="0">
                <a:cs typeface="Times New Roman" charset="0"/>
              </a:rPr>
              <a:t>A.  oxidation</a:t>
            </a:r>
          </a:p>
          <a:p>
            <a:pPr marL="0" indent="0" eaLnBrk="1" hangingPunct="1">
              <a:buFont typeface="Wingdings" charset="2"/>
              <a:buNone/>
            </a:pPr>
            <a:endParaRPr lang="en-US" smtClean="0">
              <a:cs typeface="Times New Roman" charset="0"/>
            </a:endParaRPr>
          </a:p>
          <a:p>
            <a:pPr marL="0" indent="0" eaLnBrk="1" hangingPunct="1">
              <a:buFont typeface="Wingdings" charset="2"/>
              <a:buNone/>
            </a:pPr>
            <a:r>
              <a:rPr lang="en-US" smtClean="0">
                <a:cs typeface="Times New Roman" charset="0"/>
              </a:rPr>
              <a:t>B.  dehydration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447800"/>
            <a:ext cx="8229600" cy="44958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/>
              <a:t>   </a:t>
            </a:r>
            <a:r>
              <a:rPr lang="en-US" smtClean="0">
                <a:cs typeface="Times New Roman" charset="0"/>
              </a:rPr>
              <a:t>     </a:t>
            </a:r>
            <a:r>
              <a:rPr lang="en-US" baseline="30000" smtClean="0">
                <a:cs typeface="Times New Roman" charset="0"/>
              </a:rPr>
              <a:t> </a:t>
            </a:r>
            <a:endParaRPr lang="en-US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			        =  2-propanol = C</a:t>
            </a:r>
            <a:r>
              <a:rPr lang="en-US" baseline="-25000" smtClean="0">
                <a:cs typeface="Times New Roman" charset="0"/>
              </a:rPr>
              <a:t>3</a:t>
            </a:r>
            <a:r>
              <a:rPr lang="en-US" smtClean="0">
                <a:cs typeface="Times New Roman" charset="0"/>
              </a:rPr>
              <a:t>H</a:t>
            </a:r>
            <a:r>
              <a:rPr lang="en-US" baseline="-25000" smtClean="0">
                <a:cs typeface="Times New Roman" charset="0"/>
              </a:rPr>
              <a:t>8</a:t>
            </a:r>
            <a:r>
              <a:rPr lang="en-US" smtClean="0">
                <a:cs typeface="Times New Roman" charset="0"/>
              </a:rPr>
              <a:t>O </a:t>
            </a:r>
          </a:p>
          <a:p>
            <a:pPr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A.  oxidation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</a:t>
            </a:r>
            <a:r>
              <a:rPr lang="en-US" baseline="30000" smtClean="0">
                <a:cs typeface="Times New Roman" charset="0"/>
              </a:rPr>
              <a:t> </a:t>
            </a:r>
            <a:r>
              <a:rPr lang="en-US" smtClean="0">
                <a:cs typeface="Times New Roman" charset="0"/>
              </a:rPr>
              <a:t> 	                             </a:t>
            </a:r>
            <a:r>
              <a:rPr lang="en-US" baseline="30000" smtClean="0">
                <a:cs typeface="Times New Roman" charset="0"/>
              </a:rPr>
              <a:t> </a:t>
            </a:r>
            <a:endParaRPr lang="en-US" smtClean="0"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</a:t>
            </a:r>
            <a:r>
              <a:rPr lang="en-US" smtClean="0">
                <a:ea typeface="ヒラギノ角ゴ Pro W3" charset="-128"/>
              </a:rPr>
              <a:t>                       </a:t>
            </a:r>
            <a:r>
              <a:rPr lang="en-US" smtClean="0">
                <a:cs typeface="Times New Roman" charset="0"/>
              </a:rPr>
              <a:t>[O] </a:t>
            </a:r>
            <a:r>
              <a:rPr lang="en-US" smtClean="0">
                <a:ea typeface="ヒラギノ角ゴ Pro W3" charset="-128"/>
              </a:rPr>
              <a:t>            </a:t>
            </a: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2	            	                            	     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B.  dehydration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                        H</a:t>
            </a:r>
            <a:r>
              <a:rPr lang="en-US" baseline="30000" smtClean="0">
                <a:cs typeface="Times New Roman" charset="0"/>
              </a:rPr>
              <a:t>+</a:t>
            </a:r>
            <a:r>
              <a:rPr lang="en-US" smtClean="0">
                <a:cs typeface="Times New Roman" charset="0"/>
              </a:rPr>
              <a:t>, heat</a:t>
            </a:r>
          </a:p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baseline="-25000" smtClean="0">
                <a:cs typeface="Times New Roman" charset="0"/>
              </a:rPr>
              <a:t>				                </a:t>
            </a:r>
            <a:r>
              <a:rPr lang="en-US" smtClean="0">
                <a:cs typeface="Times New Roman" charset="0"/>
              </a:rPr>
              <a:t>                                     +  H</a:t>
            </a:r>
            <a:r>
              <a:rPr lang="en-US" baseline="-25000" smtClean="0">
                <a:cs typeface="Times New Roman" charset="0"/>
              </a:rPr>
              <a:t>2</a:t>
            </a:r>
            <a:r>
              <a:rPr lang="en-US" smtClean="0">
                <a:cs typeface="Times New Roman" charset="0"/>
              </a:rPr>
              <a:t>O</a:t>
            </a:r>
            <a:endParaRPr lang="en-US" baseline="-25000" smtClean="0">
              <a:cs typeface="Times New Roman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3581400" y="4038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3429000" y="5867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48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13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2800"/>
            <a:ext cx="205740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20701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186363"/>
            <a:ext cx="2057400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81663"/>
            <a:ext cx="2362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Study Check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Write the structure and name of the organic product when each is mixed with Tollens’</a:t>
            </a:r>
            <a:r>
              <a:rPr lang="en-US" altLang="ja-JP" smtClean="0">
                <a:cs typeface="Times New Roman" charset="0"/>
              </a:rPr>
              <a:t> reagent.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A.  butanal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B.  acetaldehyde</a:t>
            </a:r>
          </a:p>
          <a:p>
            <a:pPr marL="0" indent="0" eaLnBrk="1" hangingPunct="1">
              <a:spcBef>
                <a:spcPct val="5000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C.  ethyl methyl ketone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en-US" smtClean="0"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Solution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marL="457200" indent="-45720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A. 	                         </a:t>
            </a:r>
            <a:r>
              <a:rPr lang="en-US" baseline="30000" smtClean="0">
                <a:cs typeface="Times New Roman" charset="0"/>
              </a:rPr>
              <a:t>  </a:t>
            </a:r>
            <a:r>
              <a:rPr lang="en-US" smtClean="0">
                <a:cs typeface="Times New Roman" charset="0"/>
              </a:rPr>
              <a:t>				      </a:t>
            </a:r>
            <a:r>
              <a:rPr lang="en-US" baseline="30000" smtClean="0">
                <a:cs typeface="Times New Roman" charset="0"/>
              </a:rPr>
              <a:t>  </a:t>
            </a:r>
            <a:endParaRPr lang="en-US" smtClean="0">
              <a:cs typeface="Times New Roman" charset="0"/>
            </a:endParaRPr>
          </a:p>
          <a:p>
            <a:pPr marL="457200" indent="-45720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	                                          </a:t>
            </a:r>
            <a:r>
              <a:rPr lang="en-US" sz="2000" b="1" smtClean="0">
                <a:solidFill>
                  <a:srgbClr val="227A8F"/>
                </a:solidFill>
                <a:cs typeface="Times New Roman" charset="0"/>
              </a:rPr>
              <a:t>Tollens’</a:t>
            </a:r>
            <a:r>
              <a:rPr lang="en-US" altLang="ja-JP" smtClean="0">
                <a:cs typeface="Times New Roman" charset="0"/>
              </a:rPr>
              <a:t>		                    </a:t>
            </a:r>
          </a:p>
          <a:p>
            <a:pPr marL="457200" indent="-45720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						</a:t>
            </a:r>
          </a:p>
          <a:p>
            <a:pPr marL="457200" indent="-457200" eaLnBrk="1" hangingPunct="1">
              <a:spcBef>
                <a:spcPct val="5000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  </a:t>
            </a:r>
            <a:r>
              <a:rPr lang="en-US" b="1" smtClean="0">
                <a:solidFill>
                  <a:srgbClr val="227A8F"/>
                </a:solidFill>
                <a:cs typeface="Times New Roman" charset="0"/>
              </a:rPr>
              <a:t>              butanal		                          butanoic acid</a:t>
            </a:r>
            <a:endParaRPr lang="en-US" smtClean="0">
              <a:cs typeface="Times New Roman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charset="0"/>
              <a:buNone/>
            </a:pPr>
            <a:endParaRPr lang="en-US" smtClean="0">
              <a:cs typeface="Times New Roman" charset="0"/>
            </a:endParaRPr>
          </a:p>
          <a:p>
            <a:pPr marL="457200" indent="-457200" eaLnBrk="1" hangingPunct="1">
              <a:spcBef>
                <a:spcPct val="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B.              			           </a:t>
            </a:r>
          </a:p>
          <a:p>
            <a:pPr marL="457200" indent="-45720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cs typeface="Times New Roman" charset="0"/>
              </a:rPr>
              <a:t>	            	      </a:t>
            </a:r>
            <a:r>
              <a:rPr lang="en-US" sz="2000" smtClean="0">
                <a:cs typeface="Times New Roman" charset="0"/>
              </a:rPr>
              <a:t>  </a:t>
            </a:r>
            <a:r>
              <a:rPr lang="en-US" sz="2000" b="1" smtClean="0">
                <a:solidFill>
                  <a:srgbClr val="227A8F"/>
                </a:solidFill>
                <a:cs typeface="Times New Roman" charset="0"/>
              </a:rPr>
              <a:t>Tollens’</a:t>
            </a:r>
            <a:r>
              <a:rPr lang="en-US" altLang="ja-JP" sz="2000" smtClean="0">
                <a:cs typeface="Times New Roman" charset="0"/>
              </a:rPr>
              <a:t>	</a:t>
            </a:r>
            <a:r>
              <a:rPr lang="en-US" altLang="ja-JP" sz="2800" smtClean="0">
                <a:cs typeface="Times New Roman" charset="0"/>
              </a:rPr>
              <a:t>         </a:t>
            </a:r>
            <a:r>
              <a:rPr lang="en-US" altLang="ja-JP" smtClean="0">
                <a:cs typeface="Times New Roman" charset="0"/>
              </a:rPr>
              <a:t> </a:t>
            </a:r>
          </a:p>
          <a:p>
            <a:pPr marL="288925" lvl="2" indent="5715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smtClean="0">
                <a:cs typeface="Times New Roman" charset="0"/>
              </a:rPr>
              <a:t>		</a:t>
            </a:r>
          </a:p>
          <a:p>
            <a:pPr marL="288925" lvl="2" indent="57150"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400" b="1" smtClean="0">
                <a:solidFill>
                  <a:srgbClr val="227A8F"/>
                </a:solidFill>
                <a:cs typeface="Times New Roman" charset="0"/>
              </a:rPr>
              <a:t> acetaldehyde	  	   acetic acid</a:t>
            </a:r>
          </a:p>
          <a:p>
            <a:pPr marL="288925" lvl="2" indent="57150" eaLnBrk="1" hangingPunct="1">
              <a:spcBef>
                <a:spcPct val="0"/>
              </a:spcBef>
              <a:buFont typeface="Wingdings" charset="2"/>
              <a:buNone/>
            </a:pPr>
            <a:endParaRPr lang="en-US" sz="2400" smtClean="0">
              <a:cs typeface="Times New Roman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Font typeface="Arial" charset="0"/>
              <a:buAutoNum type="alphaUcPeriod" startAt="3"/>
            </a:pPr>
            <a:r>
              <a:rPr lang="en-US" smtClean="0">
                <a:cs typeface="Times New Roman" charset="0"/>
              </a:rPr>
              <a:t>ethyl methyl ketone  +  </a:t>
            </a:r>
            <a:r>
              <a:rPr lang="en-US" b="1" smtClean="0">
                <a:solidFill>
                  <a:srgbClr val="227A8F"/>
                </a:solidFill>
                <a:cs typeface="Times New Roman" charset="0"/>
              </a:rPr>
              <a:t>Tollens’</a:t>
            </a:r>
            <a:r>
              <a:rPr lang="en-US" altLang="ja-JP" smtClean="0">
                <a:cs typeface="Times New Roman" charset="0"/>
              </a:rPr>
              <a:t>	=  no reaction </a:t>
            </a:r>
          </a:p>
          <a:p>
            <a:pPr marL="288925" lvl="2" indent="57150" eaLnBrk="1" hangingPunct="1">
              <a:spcBef>
                <a:spcPct val="0"/>
              </a:spcBef>
              <a:buClrTx/>
              <a:buFont typeface="Wingdings" charset="2"/>
              <a:buNone/>
            </a:pPr>
            <a:r>
              <a:rPr lang="en-US" sz="2400" smtClean="0">
                <a:cs typeface="Times New Roman" charset="0"/>
              </a:rPr>
              <a:t>  Ketones are not oxidized by Tollens’</a:t>
            </a:r>
            <a:r>
              <a:rPr lang="en-US" altLang="ja-JP" sz="2400" smtClean="0">
                <a:cs typeface="Times New Roman" charset="0"/>
              </a:rPr>
              <a:t> reagent.</a:t>
            </a:r>
            <a:endParaRPr lang="en-US" sz="2400" smtClean="0">
              <a:cs typeface="Times New Roman" charset="0"/>
            </a:endParaRPr>
          </a:p>
        </p:txBody>
      </p:sp>
      <p:sp>
        <p:nvSpPr>
          <p:cNvPr id="36868" name="Line 10"/>
          <p:cNvSpPr>
            <a:spLocks noChangeShapeType="1"/>
          </p:cNvSpPr>
          <p:nvPr/>
        </p:nvSpPr>
        <p:spPr bwMode="auto">
          <a:xfrm>
            <a:off x="4419600" y="243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869" name="Line 10"/>
          <p:cNvSpPr>
            <a:spLocks noChangeShapeType="1"/>
          </p:cNvSpPr>
          <p:nvPr/>
        </p:nvSpPr>
        <p:spPr bwMode="auto">
          <a:xfrm>
            <a:off x="3200400" y="4419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368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3486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17224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1676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Concept Map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6"/>
          <a:stretch/>
        </p:blipFill>
        <p:spPr>
          <a:xfrm>
            <a:off x="647700" y="1676400"/>
            <a:ext cx="7848600" cy="45852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Oxidation and Reduction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en-US" smtClean="0"/>
              <a:t>In organic chemistry, </a:t>
            </a:r>
          </a:p>
          <a:p>
            <a:pPr marL="320040" indent="-320040" eaLnBrk="1" hangingPunct="1"/>
            <a:r>
              <a:rPr lang="en-US" b="1" smtClean="0"/>
              <a:t>oxidation</a:t>
            </a:r>
            <a:r>
              <a:rPr lang="en-US" smtClean="0"/>
              <a:t> reactions increase the number of carbon–oxygen bonds by the addition of oxygen or a loss of hydrogen atoms</a:t>
            </a:r>
          </a:p>
          <a:p>
            <a:pPr marL="320040" indent="-320040" eaLnBrk="1" hangingPunct="1"/>
            <a:r>
              <a:rPr lang="en-US" b="1" smtClean="0"/>
              <a:t>reduction</a:t>
            </a:r>
            <a:r>
              <a:rPr lang="en-US" smtClean="0"/>
              <a:t> reactions reduce the number of bonds between carbon and oxygen atoms  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</a:t>
            </a:r>
            <a:endParaRPr lang="en-US" smtClean="0">
              <a:solidFill>
                <a:srgbClr val="227A8F"/>
              </a:solidFill>
              <a:cs typeface="Times New Roman" charset="0"/>
            </a:endParaRPr>
          </a:p>
        </p:txBody>
      </p:sp>
      <p:pic>
        <p:nvPicPr>
          <p:cNvPr id="15364" name="Picture 4" descr="12_Pg415_UnFigure_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23"/>
          <a:stretch>
            <a:fillRect/>
          </a:stretch>
        </p:blipFill>
        <p:spPr bwMode="auto">
          <a:xfrm>
            <a:off x="297426" y="3962400"/>
            <a:ext cx="85344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3839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Oxidation of 1</a:t>
            </a:r>
            <a:r>
              <a:rPr lang="en-US" sz="4000" dirty="0" smtClean="0">
                <a:latin typeface="Times New Roman"/>
                <a:ea typeface="Calibri"/>
              </a:rPr>
              <a:t>°</a:t>
            </a:r>
            <a:r>
              <a:rPr lang="en-US" dirty="0" smtClean="0">
                <a:cs typeface="Times New Roman" charset="0"/>
              </a:rPr>
              <a:t> Alcohols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Alcohols undergo</a:t>
            </a:r>
            <a:r>
              <a:rPr lang="en-US" b="1" smtClean="0">
                <a:cs typeface="Times New Roman" charset="0"/>
              </a:rPr>
              <a:t> oxidation</a:t>
            </a:r>
            <a:r>
              <a:rPr lang="en-US" smtClean="0">
                <a:cs typeface="Times New Roman" charset="0"/>
              </a:rPr>
              <a:t>, which increases the number of carbon and oxygen bonds.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>
                <a:cs typeface="Times New Roman" charset="0"/>
              </a:rPr>
              <a:t>Primary alcohols are oxidized to produce an aldehyde. </a:t>
            </a:r>
          </a:p>
          <a:p>
            <a:pPr marL="0" indent="0" eaLnBrk="1" hangingPunct="1">
              <a:spcBef>
                <a:spcPct val="5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000" b="1" smtClean="0">
                <a:solidFill>
                  <a:srgbClr val="227A8F"/>
                </a:solidFill>
                <a:cs typeface="Times New Roman" charset="0"/>
              </a:rPr>
              <a:t>     </a:t>
            </a:r>
            <a:r>
              <a:rPr lang="en-US" sz="2000" b="1" smtClean="0">
                <a:solidFill>
                  <a:srgbClr val="800000"/>
                </a:solidFill>
                <a:cs typeface="Times New Roman" charset="0"/>
              </a:rPr>
              <a:t>      </a:t>
            </a:r>
            <a:r>
              <a:rPr lang="en-US" sz="2000" b="1" smtClean="0">
                <a:solidFill>
                  <a:srgbClr val="FF0000"/>
                </a:solidFill>
                <a:cs typeface="Times New Roman" charset="0"/>
              </a:rPr>
              <a:t>1 bond to O                                     2 bonds to O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   </a:t>
            </a:r>
            <a:r>
              <a:rPr lang="en-US" smtClean="0">
                <a:cs typeface="Times New Roman" charset="0"/>
              </a:rPr>
              <a:t>    					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         </a:t>
            </a:r>
            <a:r>
              <a:rPr lang="en-US" smtClean="0">
                <a:solidFill>
                  <a:srgbClr val="FF0000"/>
                </a:solidFill>
                <a:cs typeface="Times New Roman" charset="0"/>
              </a:rPr>
              <a:t>oxidation             </a:t>
            </a:r>
            <a:r>
              <a:rPr lang="en-US" smtClean="0">
                <a:cs typeface="Times New Roman" charset="0"/>
              </a:rPr>
              <a:t>					</a:t>
            </a:r>
            <a:endParaRPr lang="en-US" b="1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		  	   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    	             	   	</a:t>
            </a:r>
          </a:p>
          <a:p>
            <a:pPr marL="0" indent="0"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        1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cs typeface="Times New Roman" charset="0"/>
              </a:rPr>
              <a:t> alcohol		          aldehyde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		</a:t>
            </a:r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 flipV="1">
            <a:off x="3352800" y="4213225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992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1992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19074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Oxidation of 1</a:t>
            </a:r>
            <a:r>
              <a:rPr lang="en-US" sz="4000" smtClean="0">
                <a:latin typeface="Times New Roman"/>
                <a:ea typeface="Calibri"/>
              </a:rPr>
              <a:t>° </a:t>
            </a:r>
            <a:r>
              <a:rPr lang="en-US" smtClean="0">
                <a:cs typeface="Times New Roman" charset="0"/>
              </a:rPr>
              <a:t>Alcohols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>
                <a:cs typeface="Times New Roman" charset="0"/>
              </a:rPr>
              <a:t>Aldehydes can further oxidize to produce a carboxylic acid.</a:t>
            </a:r>
          </a:p>
          <a:p>
            <a:pPr marL="0" indent="0" eaLnBrk="1" hangingPunct="1">
              <a:spcBef>
                <a:spcPct val="5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000" b="1" smtClean="0">
                <a:solidFill>
                  <a:srgbClr val="227A8F"/>
                </a:solidFill>
                <a:cs typeface="Times New Roman" charset="0"/>
              </a:rPr>
              <a:t> </a:t>
            </a:r>
          </a:p>
          <a:p>
            <a:pPr marL="0" indent="0" eaLnBrk="1" hangingPunct="1">
              <a:spcBef>
                <a:spcPct val="5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000" b="1" smtClean="0">
                <a:solidFill>
                  <a:srgbClr val="227A8F"/>
                </a:solidFill>
                <a:cs typeface="Times New Roman" charset="0"/>
              </a:rPr>
              <a:t>     </a:t>
            </a:r>
            <a:r>
              <a:rPr lang="en-US" sz="2000" b="1" smtClean="0">
                <a:solidFill>
                  <a:srgbClr val="800000"/>
                </a:solidFill>
                <a:cs typeface="Times New Roman" charset="0"/>
              </a:rPr>
              <a:t>   </a:t>
            </a:r>
            <a:r>
              <a:rPr lang="en-US" sz="2000" b="1" smtClean="0">
                <a:solidFill>
                  <a:srgbClr val="FF0000"/>
                </a:solidFill>
                <a:cs typeface="Times New Roman" charset="0"/>
              </a:rPr>
              <a:t>2 bonds to O                                       3 bonds to O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   </a:t>
            </a:r>
            <a:r>
              <a:rPr lang="en-US" smtClean="0">
                <a:cs typeface="Times New Roman" charset="0"/>
              </a:rPr>
              <a:t>    	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	</a:t>
            </a:r>
            <a:r>
              <a:rPr lang="en-US" smtClean="0">
                <a:cs typeface="Times New Roman" charset="0"/>
              </a:rPr>
              <a:t>         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solidFill>
                  <a:srgbClr val="227A8F"/>
                </a:solidFill>
                <a:cs typeface="Times New Roman" charset="0"/>
              </a:rPr>
              <a:t>		         </a:t>
            </a:r>
            <a:r>
              <a:rPr lang="en-US" smtClean="0">
                <a:solidFill>
                  <a:srgbClr val="FF0000"/>
                </a:solidFill>
                <a:cs typeface="Times New Roman" charset="0"/>
              </a:rPr>
              <a:t>oxidation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 </a:t>
            </a:r>
            <a:r>
              <a:rPr lang="en-US" smtClean="0">
                <a:cs typeface="Times New Roman" charset="0"/>
              </a:rPr>
              <a:t>            </a:t>
            </a:r>
            <a:endParaRPr lang="en-US" smtClean="0">
              <a:solidFill>
                <a:srgbClr val="227A8F"/>
              </a:solidFill>
              <a:cs typeface="Times New Roman" charset="0"/>
            </a:endParaRP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 		    		   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   </a:t>
            </a:r>
            <a:r>
              <a:rPr lang="en-US" smtClean="0">
                <a:cs typeface="Times New Roman" charset="0"/>
              </a:rPr>
              <a:t>		                          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  	             	   	</a:t>
            </a:r>
          </a:p>
          <a:p>
            <a:pPr marL="0" indent="0" eaLnBrk="1" hangingPunct="1">
              <a:spcBef>
                <a:spcPct val="50000"/>
              </a:spcBef>
              <a:buClr>
                <a:schemeClr val="bg2"/>
              </a:buClr>
              <a:buSzTx/>
              <a:buFontTx/>
              <a:buNone/>
            </a:pPr>
            <a:r>
              <a:rPr lang="en-US" b="1" smtClean="0">
                <a:solidFill>
                  <a:srgbClr val="FF0000"/>
                </a:solidFill>
                <a:cs typeface="Times New Roman" charset="0"/>
              </a:rPr>
              <a:t>	</a:t>
            </a:r>
            <a:r>
              <a:rPr lang="en-US" smtClean="0">
                <a:cs typeface="Times New Roman" charset="0"/>
              </a:rPr>
              <a:t>aldehyde		      carboxylic acid	</a:t>
            </a:r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 flipV="1">
            <a:off x="3352800" y="38100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4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124200"/>
            <a:ext cx="19923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22193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531813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Oxidation of 2</a:t>
            </a:r>
            <a:r>
              <a:rPr lang="en-US" sz="4000" smtClean="0">
                <a:latin typeface="Times New Roman"/>
                <a:ea typeface="Calibri"/>
              </a:rPr>
              <a:t>° </a:t>
            </a:r>
            <a:r>
              <a:rPr lang="en-US" smtClean="0">
                <a:cs typeface="Times New Roman" charset="0"/>
              </a:rPr>
              <a:t>Alcohols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7924800" cy="4648200"/>
          </a:xfrm>
        </p:spPr>
        <p:txBody>
          <a:bodyPr/>
          <a:lstStyle/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>
                <a:cs typeface="Times New Roman" charset="0"/>
              </a:rPr>
              <a:t>Secondary alcohols are oxidized to produce a ketone.</a:t>
            </a:r>
          </a:p>
          <a:p>
            <a:pPr marL="0" indent="0" eaLnBrk="1" hangingPunct="1">
              <a:spcBef>
                <a:spcPct val="1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>
                <a:cs typeface="Times New Roman" charset="0"/>
              </a:rPr>
              <a:t>To indicate the process of oxidation, [O] is placed over the reaction arrow.</a:t>
            </a:r>
          </a:p>
          <a:p>
            <a:pPr marL="0" indent="0" eaLnBrk="1" hangingPunct="1">
              <a:spcBef>
                <a:spcPct val="50000"/>
              </a:spcBef>
              <a:spcAft>
                <a:spcPct val="10000"/>
              </a:spcAft>
              <a:buClr>
                <a:schemeClr val="bg2"/>
              </a:buClr>
              <a:buSzTx/>
              <a:buFont typeface="Wingdings" charset="2"/>
              <a:buNone/>
            </a:pPr>
            <a:r>
              <a:rPr lang="en-US" sz="2000" b="1" smtClean="0">
                <a:solidFill>
                  <a:srgbClr val="FF0000"/>
                </a:solidFill>
                <a:cs typeface="Times New Roman" charset="0"/>
              </a:rPr>
              <a:t>             1 bond to O                                       2 bonds to O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   </a:t>
            </a:r>
            <a:r>
              <a:rPr lang="en-US" smtClean="0">
                <a:cs typeface="Times New Roman" charset="0"/>
              </a:rPr>
              <a:t>   		</a:t>
            </a:r>
          </a:p>
          <a:p>
            <a:pPr marL="0" indent="0"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	    </a:t>
            </a:r>
            <a:r>
              <a:rPr lang="en-US" smtClean="0">
                <a:solidFill>
                  <a:srgbClr val="FF0000"/>
                </a:solidFill>
                <a:cs typeface="Times New Roman" charset="0"/>
              </a:rPr>
              <a:t>[O]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</a:t>
            </a:r>
            <a:endParaRPr lang="en-US" b="1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	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endParaRPr lang="en-US" smtClean="0">
              <a:cs typeface="Times New Roman" charset="0"/>
            </a:endParaRP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	2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cs typeface="Times New Roman" charset="0"/>
              </a:rPr>
              <a:t> alcohol		               ketone</a:t>
            </a:r>
            <a:r>
              <a:rPr lang="en-US" b="1" smtClean="0">
                <a:solidFill>
                  <a:srgbClr val="227A8F"/>
                </a:solidFill>
                <a:cs typeface="Times New Roman" charset="0"/>
              </a:rPr>
              <a:t>		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 flipV="1">
            <a:off x="3581400" y="4202113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43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43275"/>
            <a:ext cx="25146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473450"/>
            <a:ext cx="23447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1812" y="219076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Oxidation of 3</a:t>
            </a:r>
            <a:r>
              <a:rPr lang="en-US" sz="4000" smtClean="0">
                <a:latin typeface="Times New Roman"/>
                <a:ea typeface="Calibri"/>
              </a:rPr>
              <a:t>° </a:t>
            </a:r>
            <a:r>
              <a:rPr lang="en-US" smtClean="0">
                <a:cs typeface="Times New Roman" charset="0"/>
              </a:rPr>
              <a:t>Alcohols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1600200"/>
            <a:ext cx="83820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mtClean="0"/>
              <a:t>T</a:t>
            </a:r>
            <a:r>
              <a:rPr lang="en-US" smtClean="0">
                <a:cs typeface="Times New Roman" charset="0"/>
              </a:rPr>
              <a:t>ertiary (3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cs typeface="Times New Roman" charset="0"/>
                <a:sym typeface="Symbol" charset="2"/>
              </a:rPr>
              <a:t>) alcohols do not readily oxidize </a:t>
            </a:r>
            <a:r>
              <a:rPr lang="en-US" smtClean="0"/>
              <a:t>because there is no hydrogen atom on the carbon bonded to the </a:t>
            </a:r>
            <a:r>
              <a:rPr lang="en-US" b="1" smtClean="0"/>
              <a:t>—</a:t>
            </a:r>
            <a:r>
              <a:rPr lang="en-US" smtClean="0"/>
              <a:t>OH group.</a:t>
            </a:r>
            <a:r>
              <a:rPr lang="en-US" smtClean="0">
                <a:cs typeface="Times New Roman" charset="0"/>
              </a:rPr>
              <a:t>			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</a:t>
            </a:r>
            <a:r>
              <a:rPr lang="en-US" smtClean="0">
                <a:solidFill>
                  <a:srgbClr val="227A8F"/>
                </a:solidFill>
                <a:cs typeface="Times New Roman" charset="0"/>
              </a:rPr>
              <a:t> </a:t>
            </a:r>
            <a:r>
              <a:rPr lang="en-US" smtClean="0">
                <a:cs typeface="Times New Roman" charset="0"/>
              </a:rPr>
              <a:t>		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Arial" charset="0"/>
              <a:buNone/>
            </a:pPr>
            <a:r>
              <a:rPr lang="en-US" smtClean="0">
                <a:ea typeface="ヒラギノ角ゴ Pro W3" charset="-128"/>
              </a:rPr>
              <a:t>	     	       </a:t>
            </a:r>
            <a:r>
              <a:rPr lang="en-US" smtClean="0">
                <a:solidFill>
                  <a:srgbClr val="FF0000"/>
                </a:solidFill>
                <a:ea typeface="ヒラギノ角ゴ Pro W3" charset="-128"/>
              </a:rPr>
              <a:t>  </a:t>
            </a:r>
            <a:r>
              <a:rPr lang="en-US" smtClean="0">
                <a:solidFill>
                  <a:srgbClr val="FF0000"/>
                </a:solidFill>
                <a:cs typeface="Times New Roman" charset="0"/>
              </a:rPr>
              <a:t>[O]</a:t>
            </a:r>
            <a:endParaRPr lang="en-US" smtClean="0">
              <a:solidFill>
                <a:srgbClr val="FF0000"/>
              </a:solidFill>
              <a:ea typeface="ヒラギノ角ゴ Pro W3" charset="-128"/>
            </a:endParaRP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ea typeface="ヒラギノ角ゴ Pro W3" charset="-128"/>
              </a:rPr>
              <a:t>   		</a:t>
            </a:r>
            <a:r>
              <a:rPr lang="en-US" smtClean="0">
                <a:cs typeface="Times New Roman" charset="0"/>
              </a:rPr>
              <a:t>	   	no product</a:t>
            </a:r>
          </a:p>
          <a:p>
            <a:pPr marL="0" indent="0" eaLnBrk="1" hangingPunct="1">
              <a:lnSpc>
                <a:spcPct val="70000"/>
              </a:lnSpc>
              <a:spcBef>
                <a:spcPct val="0"/>
              </a:spcBef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          </a:t>
            </a:r>
          </a:p>
          <a:p>
            <a:pPr marL="0" indent="0" eaLnBrk="1" hangingPunct="1">
              <a:spcBef>
                <a:spcPct val="0"/>
              </a:spcBef>
              <a:buFont typeface="Wingdings" charset="2"/>
              <a:buNone/>
            </a:pPr>
            <a:r>
              <a:rPr lang="en-US" b="1" smtClean="0">
                <a:solidFill>
                  <a:srgbClr val="800000"/>
                </a:solidFill>
                <a:cs typeface="Times New Roman" charset="0"/>
              </a:rPr>
              <a:t>			</a:t>
            </a:r>
            <a:r>
              <a:rPr lang="en-US" b="1" smtClean="0">
                <a:solidFill>
                  <a:srgbClr val="FF0000"/>
                </a:solidFill>
                <a:cs typeface="Times New Roman" charset="0"/>
              </a:rPr>
              <a:t>no H to oxidize</a:t>
            </a:r>
          </a:p>
          <a:p>
            <a:pPr marL="0" indent="0" eaLnBrk="1" hangingPunct="1">
              <a:spcBef>
                <a:spcPct val="50000"/>
              </a:spcBef>
              <a:buFont typeface="Wingdings" charset="2"/>
              <a:buNone/>
            </a:pPr>
            <a:r>
              <a:rPr lang="en-US" b="1" smtClean="0">
                <a:solidFill>
                  <a:srgbClr val="227A8F"/>
                </a:solidFill>
                <a:cs typeface="Times New Roman" charset="0"/>
              </a:rPr>
              <a:t>  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   3</a:t>
            </a:r>
            <a:r>
              <a:rPr lang="en-US" smtClean="0">
                <a:latin typeface="Times New Roman"/>
                <a:ea typeface="Calibri"/>
              </a:rPr>
              <a:t>°</a:t>
            </a:r>
            <a:r>
              <a:rPr lang="en-US" smtClean="0">
                <a:solidFill>
                  <a:srgbClr val="000000"/>
                </a:solidFill>
                <a:cs typeface="Times New Roman" charset="0"/>
                <a:sym typeface="Symbol" charset="2"/>
              </a:rPr>
              <a:t> alcohol</a:t>
            </a:r>
            <a:r>
              <a:rPr lang="en-US" smtClean="0">
                <a:solidFill>
                  <a:srgbClr val="000000"/>
                </a:solidFill>
                <a:cs typeface="Times New Roman" charset="0"/>
              </a:rPr>
              <a:t>	</a:t>
            </a:r>
            <a:r>
              <a:rPr lang="en-US" smtClean="0">
                <a:solidFill>
                  <a:srgbClr val="FF0000"/>
                </a:solidFill>
                <a:cs typeface="Times New Roman" charset="0"/>
              </a:rPr>
              <a:t>	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2971800" y="3581400"/>
            <a:ext cx="914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6"/>
          <p:cNvSpPr>
            <a:spLocks noChangeShapeType="1"/>
          </p:cNvSpPr>
          <p:nvPr/>
        </p:nvSpPr>
        <p:spPr bwMode="auto">
          <a:xfrm flipH="1" flipV="1">
            <a:off x="1981200" y="3810000"/>
            <a:ext cx="13716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Line 7"/>
          <p:cNvSpPr>
            <a:spLocks noChangeShapeType="1"/>
          </p:cNvSpPr>
          <p:nvPr/>
        </p:nvSpPr>
        <p:spPr bwMode="auto">
          <a:xfrm flipH="1">
            <a:off x="3276600" y="3429000"/>
            <a:ext cx="3048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463" name="Line 8"/>
          <p:cNvSpPr>
            <a:spLocks noChangeShapeType="1"/>
          </p:cNvSpPr>
          <p:nvPr/>
        </p:nvSpPr>
        <p:spPr bwMode="auto">
          <a:xfrm>
            <a:off x="3352800" y="3429000"/>
            <a:ext cx="381000" cy="304800"/>
          </a:xfrm>
          <a:prstGeom prst="lin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pic>
        <p:nvPicPr>
          <p:cNvPr id="194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71800"/>
            <a:ext cx="2133600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2889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charset="0"/>
              </a:rPr>
              <a:t>Chemistry Link to Health:</a:t>
            </a:r>
            <a:br>
              <a:rPr lang="en-US" dirty="0" smtClean="0">
                <a:cs typeface="Times New Roman" charset="0"/>
              </a:rPr>
            </a:br>
            <a:r>
              <a:rPr lang="en-US" dirty="0" smtClean="0">
                <a:cs typeface="Times New Roman" charset="0"/>
              </a:rPr>
              <a:t>Methanol Poisoning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pPr eaLnBrk="1" hangingPunct="1"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Methanol is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also known as methyl alcohol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highly toxic and found in windshield washer fluid, Sterno, and paint strippers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rapidly absorbed and oxidized to formaldehyde and then formic acid	      </a:t>
            </a:r>
          </a:p>
          <a:p>
            <a:pPr eaLnBrk="1" hangingPunct="1">
              <a:spcBef>
                <a:spcPct val="5000"/>
              </a:spcBef>
              <a:spcAft>
                <a:spcPct val="5000"/>
              </a:spcAft>
              <a:buSzTx/>
              <a:buFontTx/>
              <a:buNone/>
            </a:pPr>
            <a:r>
              <a:rPr lang="en-US" smtClean="0">
                <a:cs typeface="Times New Roman" charset="0"/>
              </a:rPr>
              <a:t> 		 	    	        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 typeface="Wingdings" charset="2"/>
              <a:buNone/>
            </a:pPr>
            <a:r>
              <a:rPr lang="en-US" smtClean="0">
                <a:cs typeface="Times New Roman" charset="0"/>
              </a:rPr>
              <a:t> 			                 	             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>
                <a:cs typeface="Times New Roman" charset="0"/>
              </a:rPr>
              <a:t>              	       [O]           </a:t>
            </a:r>
            <a:r>
              <a:rPr lang="en-US" smtClean="0">
                <a:ea typeface="儷黑 Pro" charset="-120"/>
              </a:rPr>
              <a:t> </a:t>
            </a:r>
            <a:r>
              <a:rPr lang="en-US" smtClean="0">
                <a:cs typeface="Times New Roman" charset="0"/>
              </a:rPr>
              <a:t>        [O]        </a:t>
            </a:r>
            <a:r>
              <a:rPr lang="en-US" smtClean="0">
                <a:ea typeface="儷黑 Pro" charset="-120"/>
              </a:rPr>
              <a:t> </a:t>
            </a:r>
            <a:endParaRPr lang="en-US" smtClean="0">
              <a:cs typeface="Times New Roman" charset="0"/>
            </a:endParaRP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mtClean="0"/>
              <a:t>		  </a:t>
            </a:r>
          </a:p>
          <a:p>
            <a:pPr eaLnBrk="1" hangingPunct="1">
              <a:spcBef>
                <a:spcPct val="0"/>
              </a:spcBef>
              <a:buClr>
                <a:schemeClr val="bg2"/>
              </a:buClr>
              <a:buSzTx/>
              <a:buFontTx/>
              <a:buNone/>
            </a:pPr>
            <a:r>
              <a:rPr lang="en-US" sz="2000" smtClean="0"/>
              <a:t>		methyl alcohol     formaldehyde         formic acid</a:t>
            </a: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4941888" y="5410200"/>
            <a:ext cx="4683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Line 5"/>
          <p:cNvSpPr>
            <a:spLocks noChangeShapeType="1"/>
          </p:cNvSpPr>
          <p:nvPr/>
        </p:nvSpPr>
        <p:spPr bwMode="auto">
          <a:xfrm>
            <a:off x="2971800" y="5410200"/>
            <a:ext cx="4683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4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10668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57800"/>
            <a:ext cx="1219200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724400"/>
            <a:ext cx="12192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7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>
                <a:cs typeface="Times New Roman" charset="0"/>
              </a:rPr>
              <a:t>Oxidation of Thiols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mtClean="0">
                <a:cs typeface="Times New Roman" charset="0"/>
              </a:rPr>
              <a:t>When thiols undergo oxidation,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an H atom is lost from each of two —SH groups</a:t>
            </a: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the product is a </a:t>
            </a:r>
            <a:r>
              <a:rPr lang="en-US" b="1" smtClean="0">
                <a:cs typeface="Times New Roman" charset="0"/>
              </a:rPr>
              <a:t>disulfide</a:t>
            </a:r>
            <a:endParaRPr lang="en-US" smtClean="0">
              <a:cs typeface="Times New Roman" charset="0"/>
            </a:endParaRPr>
          </a:p>
          <a:p>
            <a:pPr eaLnBrk="1" hangingPunct="1">
              <a:buSzTx/>
              <a:buFontTx/>
              <a:buChar char="•"/>
            </a:pPr>
            <a:r>
              <a:rPr lang="en-US" smtClean="0">
                <a:cs typeface="Times New Roman" charset="0"/>
              </a:rPr>
              <a:t>protein in hair is cross-linked by disulfide bonds found in the amino acid cysteine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9"/>
          <a:stretch/>
        </p:blipFill>
        <p:spPr>
          <a:xfrm>
            <a:off x="762000" y="3962400"/>
            <a:ext cx="7620000" cy="191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12.4  Reactions of Alcohols, Thiols, Aldehydes, and Ketones&amp;quot;&quot;/&gt;&lt;property id=&quot;20307&quot; value=&quot;268&quot;/&gt;&lt;/object&gt;&lt;object type=&quot;3&quot; unique_id=&quot;10004&quot;&gt;&lt;property id=&quot;20148&quot; value=&quot;5&quot;/&gt;&lt;property id=&quot;20300&quot; value=&quot;Slide 2 - &amp;quot;Dehydration of Alcohols&amp;quot;&quot;/&gt;&lt;property id=&quot;20307&quot; value=&quot;300&quot;/&gt;&lt;/object&gt;&lt;object type=&quot;3&quot; unique_id=&quot;10005&quot;&gt;&lt;property id=&quot;20148&quot; value=&quot;5&quot;/&gt;&lt;property id=&quot;20300&quot; value=&quot;Slide 3 - &amp;quot;Oxidation and Reduction&amp;quot;&quot;/&gt;&lt;property id=&quot;20307&quot; value=&quot;307&quot;/&gt;&lt;/object&gt;&lt;object type=&quot;3&quot; unique_id=&quot;10006&quot;&gt;&lt;property id=&quot;20148&quot; value=&quot;5&quot;/&gt;&lt;property id=&quot;20300&quot; value=&quot;Slide 4 - &amp;quot;Oxidation of 1° Alcohols&amp;quot;&quot;/&gt;&lt;property id=&quot;20307&quot; value=&quot;310&quot;/&gt;&lt;/object&gt;&lt;object type=&quot;3&quot; unique_id=&quot;10007&quot;&gt;&lt;property id=&quot;20148&quot; value=&quot;5&quot;/&gt;&lt;property id=&quot;20300&quot; value=&quot;Slide 5 - &amp;quot;Oxidation of 1° Alcohols&amp;quot;&quot;/&gt;&lt;property id=&quot;20307&quot; value=&quot;308&quot;/&gt;&lt;/object&gt;&lt;object type=&quot;3&quot; unique_id=&quot;10008&quot;&gt;&lt;property id=&quot;20148&quot; value=&quot;5&quot;/&gt;&lt;property id=&quot;20300&quot; value=&quot;Slide 6 - &amp;quot;Oxidation of 2° Alcohols&amp;quot;&quot;/&gt;&lt;property id=&quot;20307&quot; value=&quot;306&quot;/&gt;&lt;/object&gt;&lt;object type=&quot;3&quot; unique_id=&quot;10009&quot;&gt;&lt;property id=&quot;20148&quot; value=&quot;5&quot;/&gt;&lt;property id=&quot;20300&quot; value=&quot;Slide 7 - &amp;quot;Oxidation of 3° Alcohols&amp;quot;&quot;/&gt;&lt;property id=&quot;20307&quot; value=&quot;290&quot;/&gt;&lt;/object&gt;&lt;object type=&quot;3&quot; unique_id=&quot;10010&quot;&gt;&lt;property id=&quot;20148&quot; value=&quot;5&quot;/&gt;&lt;property id=&quot;20300&quot; value=&quot;Slide 8 - &amp;quot;Chemistry Link to Health: Methanol Poisoning&amp;quot;&quot;/&gt;&lt;property id=&quot;20307&quot; value=&quot;291&quot;/&gt;&lt;/object&gt;&lt;object type=&quot;3&quot; unique_id=&quot;10011&quot;&gt;&lt;property id=&quot;20148&quot; value=&quot;5&quot;/&gt;&lt;property id=&quot;20300&quot; value=&quot;Slide 9 - &amp;quot;Oxidation of Thiols&amp;quot;&quot;/&gt;&lt;property id=&quot;20307&quot; value=&quot;305&quot;/&gt;&lt;/object&gt;&lt;object type=&quot;3&quot; unique_id=&quot;10012&quot;&gt;&lt;property id=&quot;20148&quot; value=&quot;5&quot;/&gt;&lt;property id=&quot;20300&quot; value=&quot;Slide 10 - &amp;quot;Ethanol, CH3CH2OH&amp;quot;&quot;/&gt;&lt;property id=&quot;20307&quot; value=&quot;276&quot;/&gt;&lt;/object&gt;&lt;object type=&quot;3&quot; unique_id=&quot;10013&quot;&gt;&lt;property id=&quot;20148&quot; value=&quot;5&quot;/&gt;&lt;property id=&quot;20300&quot; value=&quot;Slide 11 - &amp;quot;Effect of Alcohol on the Body&amp;quot;&quot;/&gt;&lt;property id=&quot;20307&quot; value=&quot;280&quot;/&gt;&lt;/object&gt;&lt;object type=&quot;3&quot; unique_id=&quot;10014&quot;&gt;&lt;property id=&quot;20148&quot; value=&quot;5&quot;/&gt;&lt;property id=&quot;20300&quot; value=&quot;Slide 12 - &amp;quot;Tollens’ Test&amp;quot;&quot;/&gt;&lt;property id=&quot;20307&quot; value=&quot;311&quot;/&gt;&lt;/object&gt;&lt;object type=&quot;3&quot; unique_id=&quot;10015&quot;&gt;&lt;property id=&quot;20148&quot; value=&quot;5&quot;/&gt;&lt;property id=&quot;20300&quot; value=&quot;Slide 13 - &amp;quot;Benedict’s Test&amp;quot;&quot;/&gt;&lt;property id=&quot;20307&quot; value=&quot;312&quot;/&gt;&lt;/object&gt;&lt;object type=&quot;3&quot; unique_id=&quot;10016&quot;&gt;&lt;property id=&quot;20148&quot; value=&quot;5&quot;/&gt;&lt;property id=&quot;20300&quot; value=&quot;Slide 14 - &amp;quot;Benedict’s Test&amp;quot;&quot;/&gt;&lt;property id=&quot;20307&quot; value=&quot;313&quot;/&gt;&lt;/object&gt;&lt;object type=&quot;3&quot; unique_id=&quot;10017&quot;&gt;&lt;property id=&quot;20148&quot; value=&quot;5&quot;/&gt;&lt;property id=&quot;20300&quot; value=&quot;Slide 15 - &amp;quot;Reduction of Aldehydes and Ketones&amp;quot;&quot;/&gt;&lt;property id=&quot;20307&quot; value=&quot;314&quot;/&gt;&lt;/object&gt;&lt;object type=&quot;3&quot; unique_id=&quot;10018&quot;&gt;&lt;property id=&quot;20148&quot; value=&quot;5&quot;/&gt;&lt;property id=&quot;20300&quot; value=&quot;Slide 16 - &amp;quot;Reduction of Aldehydes and Ketones&amp;quot;&quot;/&gt;&lt;property id=&quot;20307&quot; value=&quot;315&quot;/&gt;&lt;/object&gt;&lt;object type=&quot;3&quot; unique_id=&quot;10019&quot;&gt;&lt;property id=&quot;20148&quot; value=&quot;5&quot;/&gt;&lt;property id=&quot;20300&quot; value=&quot;Slide 17 - &amp;quot;Study Check &amp;quot;&quot;/&gt;&lt;property id=&quot;20307&quot; value=&quot;292&quot;/&gt;&lt;/object&gt;&lt;object type=&quot;3&quot; unique_id=&quot;10020&quot;&gt;&lt;property id=&quot;20148&quot; value=&quot;5&quot;/&gt;&lt;property id=&quot;20300&quot; value=&quot;Slide 18 - &amp;quot;Solution&amp;quot;&quot;/&gt;&lt;property id=&quot;20307&quot; value=&quot;319&quot;/&gt;&lt;/object&gt;&lt;object type=&quot;3&quot; unique_id=&quot;10021&quot;&gt;&lt;property id=&quot;20148&quot; value=&quot;5&quot;/&gt;&lt;property id=&quot;20300&quot; value=&quot;Slide 19 - &amp;quot;Study Check&amp;quot;&quot;/&gt;&lt;property id=&quot;20307&quot; value=&quot;297&quot;/&gt;&lt;/object&gt;&lt;object type=&quot;3&quot; unique_id=&quot;10022&quot;&gt;&lt;property id=&quot;20148&quot; value=&quot;5&quot;/&gt;&lt;property id=&quot;20300&quot; value=&quot;Slide 20 - &amp;quot;Solution&amp;quot;&quot;/&gt;&lt;property id=&quot;20307&quot; value=&quot;320&quot;/&gt;&lt;/object&gt;&lt;object type=&quot;3&quot; unique_id=&quot;10023&quot;&gt;&lt;property id=&quot;20148&quot; value=&quot;5&quot;/&gt;&lt;property id=&quot;20300&quot; value=&quot;Slide 21 - &amp;quot;Study Check&amp;quot;&quot;/&gt;&lt;property id=&quot;20307&quot; value=&quot;301&quot;/&gt;&lt;/object&gt;&lt;object type=&quot;3&quot; unique_id=&quot;10024&quot;&gt;&lt;property id=&quot;20148&quot; value=&quot;5&quot;/&gt;&lt;property id=&quot;20300&quot; value=&quot;Slide 22 - &amp;quot;Solution&amp;quot;&quot;/&gt;&lt;property id=&quot;20307&quot; value=&quot;302&quot;/&gt;&lt;/object&gt;&lt;object type=&quot;3&quot; unique_id=&quot;10025&quot;&gt;&lt;property id=&quot;20148&quot; value=&quot;5&quot;/&gt;&lt;property id=&quot;20300&quot; value=&quot;Slide 23 - &amp;quot;Study Check&amp;quot;&quot;/&gt;&lt;property id=&quot;20307&quot; value=&quot;316&quot;/&gt;&lt;/object&gt;&lt;object type=&quot;3&quot; unique_id=&quot;10026&quot;&gt;&lt;property id=&quot;20148&quot; value=&quot;5&quot;/&gt;&lt;property id=&quot;20300&quot; value=&quot;Slide 24 - &amp;quot;Solution&amp;quot;&quot;/&gt;&lt;property id=&quot;20307&quot; value=&quot;317&quot;/&gt;&lt;/object&gt;&lt;object type=&quot;3&quot; unique_id=&quot;10027&quot;&gt;&lt;property id=&quot;20148&quot; value=&quot;5&quot;/&gt;&lt;property id=&quot;20300&quot; value=&quot;Slide 25 - &amp;quot;Concept Map&amp;quot;&quot;/&gt;&lt;property id=&quot;20307&quot; value=&quot;318&quot;/&gt;&lt;/object&gt;&lt;/object&gt;&lt;object type=&quot;8&quot; unique_id=&quot;10054&quot;&gt;&lt;/object&gt;&lt;/object&gt;&lt;/database&gt;"/>
  <p:tag name="MMPROD_NEXTUNIQUEID" val="10009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2th ed GOB Timberlak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Breeze">
    <a:dk1>
      <a:sysClr val="windowText" lastClr="000000"/>
    </a:dk1>
    <a:lt1>
      <a:sysClr val="window" lastClr="FFFFFF"/>
    </a:lt1>
    <a:dk2>
      <a:srgbClr val="09213B"/>
    </a:dk2>
    <a:lt2>
      <a:srgbClr val="D5EDF4"/>
    </a:lt2>
    <a:accent1>
      <a:srgbClr val="2C7C9F"/>
    </a:accent1>
    <a:accent2>
      <a:srgbClr val="244A58"/>
    </a:accent2>
    <a:accent3>
      <a:srgbClr val="E2751D"/>
    </a:accent3>
    <a:accent4>
      <a:srgbClr val="FFB400"/>
    </a:accent4>
    <a:accent5>
      <a:srgbClr val="7EB606"/>
    </a:accent5>
    <a:accent6>
      <a:srgbClr val="C00000"/>
    </a:accent6>
    <a:hlink>
      <a:srgbClr val="7030A0"/>
    </a:hlink>
    <a:folHlink>
      <a:srgbClr val="00B0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12th ed GOB Timberlake.thmx</Template>
  <TotalTime>3803</TotalTime>
  <Words>811</Words>
  <Application>Microsoft Office PowerPoint</Application>
  <PresentationFormat>On-screen Show (4:3)</PresentationFormat>
  <Paragraphs>216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12th ed GOB Timberlake</vt:lpstr>
      <vt:lpstr>12.4  Reactions of Alcohols, Thiols, Aldehydes, and Ketones</vt:lpstr>
      <vt:lpstr>Dehydration of Alcohols</vt:lpstr>
      <vt:lpstr>Oxidation and Reduction</vt:lpstr>
      <vt:lpstr>Oxidation of 1° Alcohols</vt:lpstr>
      <vt:lpstr>Oxidation of 1° Alcohols</vt:lpstr>
      <vt:lpstr>Oxidation of 2° Alcohols</vt:lpstr>
      <vt:lpstr>Oxidation of 3° Alcohols</vt:lpstr>
      <vt:lpstr>Chemistry Link to Health: Methanol Poisoning</vt:lpstr>
      <vt:lpstr>Oxidation of Thiols</vt:lpstr>
      <vt:lpstr>Ethanol, CH3CH2OH</vt:lpstr>
      <vt:lpstr>Effect of Alcohol on the Body</vt:lpstr>
      <vt:lpstr>Tollens’ Test</vt:lpstr>
      <vt:lpstr>Benedict’s Test</vt:lpstr>
      <vt:lpstr>Benedict’s Test</vt:lpstr>
      <vt:lpstr>Reduction of Aldehydes and Ketones</vt:lpstr>
      <vt:lpstr>Reduction of Aldehydes and Ketones</vt:lpstr>
      <vt:lpstr>Study Check </vt:lpstr>
      <vt:lpstr>Solution</vt:lpstr>
      <vt:lpstr>Study Check</vt:lpstr>
      <vt:lpstr>Solution</vt:lpstr>
      <vt:lpstr>Study Check</vt:lpstr>
      <vt:lpstr>Solution</vt:lpstr>
      <vt:lpstr>Study Check</vt:lpstr>
      <vt:lpstr>Solution</vt:lpstr>
      <vt:lpstr>Concept Map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 Alcohols, Phenols, Ethers, Aldehydes, and Ketones</dc:title>
  <dc:creator>Timberlake</dc:creator>
  <cp:lastModifiedBy>windows</cp:lastModifiedBy>
  <cp:revision>200</cp:revision>
  <dcterms:created xsi:type="dcterms:W3CDTF">2011-01-08T18:31:49Z</dcterms:created>
  <dcterms:modified xsi:type="dcterms:W3CDTF">2014-04-24T18:53:17Z</dcterms:modified>
</cp:coreProperties>
</file>