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12"/>
  </p:notesMasterIdLst>
  <p:handoutMasterIdLst>
    <p:handoutMasterId r:id="rId13"/>
  </p:handoutMasterIdLst>
  <p:sldIdLst>
    <p:sldId id="296" r:id="rId2"/>
    <p:sldId id="318" r:id="rId3"/>
    <p:sldId id="313" r:id="rId4"/>
    <p:sldId id="262" r:id="rId5"/>
    <p:sldId id="315" r:id="rId6"/>
    <p:sldId id="258" r:id="rId7"/>
    <p:sldId id="308" r:id="rId8"/>
    <p:sldId id="319" r:id="rId9"/>
    <p:sldId id="259" r:id="rId10"/>
    <p:sldId id="317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210" y="-96"/>
      </p:cViewPr>
      <p:guideLst>
        <p:guide orient="horz" pos="564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2A95EFA5-8734-4CEA-ACD2-DEBE847B80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519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92CCF83B-D4B3-42C2-B4EA-1C5314383B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445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970D971-8FB3-4B84-B803-83D9C5F98BE6}" type="slidenum">
              <a:rPr lang="en-US" sz="1200" b="0"/>
              <a:pPr/>
              <a:t>1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639CE42-9486-47AD-87E9-00913AA5B48D}" type="slidenum">
              <a:rPr lang="en-US" sz="1200" b="0"/>
              <a:pPr/>
              <a:t>10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3FC2960-388A-40A4-8230-D726D9CE062E}" type="slidenum">
              <a:rPr lang="en-US" sz="1200" b="0"/>
              <a:pPr/>
              <a:t>2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FFC25B7-D582-490F-8584-F24F1E2C7578}" type="slidenum">
              <a:rPr lang="en-US" sz="1200" b="0"/>
              <a:pPr/>
              <a:t>3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494EE0E-AFFB-4B79-ABF4-66CDF81F3CA4}" type="slidenum">
              <a:rPr lang="en-US" sz="1200" b="0"/>
              <a:pPr/>
              <a:t>4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E8A7E28-7833-4EF3-86F8-EB89EC657984}" type="slidenum">
              <a:rPr lang="en-US" sz="1200" b="0"/>
              <a:pPr/>
              <a:t>5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C73FB16-8490-4907-AA94-8832CF4E2D60}" type="slidenum">
              <a:rPr lang="en-US" sz="1200" b="0"/>
              <a:pPr/>
              <a:t>6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D6CDF25-351C-4D49-855A-3DE8C7423543}" type="slidenum">
              <a:rPr lang="en-US" sz="1200" b="0"/>
              <a:pPr/>
              <a:t>7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3798788-F1D8-483C-A1AE-46F25F04AB9C}" type="slidenum">
              <a:rPr lang="en-US" sz="1200" b="0"/>
              <a:pPr/>
              <a:t>8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1F883E9-8AF6-4407-8891-494AE5D38B6D}" type="slidenum">
              <a:rPr lang="en-US" sz="1200" b="0"/>
              <a:pPr/>
              <a:t>9</a:t>
            </a:fld>
            <a:endParaRPr lang="en-US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2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2515B0-1C22-4147-9088-0486BAF58D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1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523EC3B-7243-4876-A7C2-556766D831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3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FB98064-878C-41F3-AFE0-BB72E7F738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55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1DF8445-239E-4453-A2C6-45F8A53047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10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7EA6B0F-0F5C-456F-8987-F883A33592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5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0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89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E1B65CA-A873-4A85-8CB3-7EFFA774D79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5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10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AC84B30-C18C-43D8-BF52-A6D269E3BA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1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E58B04-DDD1-4F97-8106-8ECC134442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6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952DEA0-B6CE-4577-AFDD-183C624D2B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0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fld id="{583E0162-7385-4EB3-B4DE-1C038C5C265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11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457200" y="6400800"/>
            <a:ext cx="48672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 b="0" dirty="0" smtClean="0">
                <a:cs typeface="Arial" charset="0"/>
              </a:rPr>
              <a:t>Chemistry: An Introduction to General, Organic, and Biological Chemistry, Twelfth Edition 	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 b="0" dirty="0" smtClean="0">
                <a:cs typeface="Arial" charset="0"/>
              </a:rPr>
              <a:t>© 2015 Pearson Education,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28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  <p:sldLayoutId id="2147484040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4038600" cy="4419600"/>
          </a:xfrm>
        </p:spPr>
        <p:txBody>
          <a:bodyPr/>
          <a:lstStyle/>
          <a:p>
            <a:pPr marL="0" indent="0" eaLnBrk="1" hangingPunct="1">
              <a:spcBef>
                <a:spcPts val="100"/>
              </a:spcBef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Paula, a diabetes nurse,  teaches Kate to test her blood glucose levels before and after a meal.</a:t>
            </a:r>
          </a:p>
          <a:p>
            <a:pPr marL="0" indent="0" eaLnBrk="1" hangingPunct="1">
              <a:spcBef>
                <a:spcPts val="100"/>
              </a:spcBef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ts val="100"/>
              </a:spcBef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Paula explains to her that her pre-meal number should be 110 mg</a:t>
            </a: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/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dL or less, and if it increases by more than          50 mg</a:t>
            </a: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/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dL, she needs to lower the amount of carbohydrates she consumes.</a:t>
            </a:r>
            <a:endParaRPr lang="en-US" b="1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33400" y="257178"/>
            <a:ext cx="76009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800" dirty="0">
                <a:solidFill>
                  <a:schemeClr val="tx2"/>
                </a:solidFill>
                <a:latin typeface="Times New Roman" pitchFamily="18" charset="0"/>
              </a:rPr>
              <a:t>Chapter 13  Carbohydrates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76400"/>
            <a:ext cx="3276600" cy="4542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95286"/>
            <a:ext cx="760095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Solution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222428" cy="4419600"/>
          </a:xfrm>
        </p:spPr>
        <p:txBody>
          <a:bodyPr/>
          <a:lstStyle/>
          <a:p>
            <a:pPr marL="0" indent="0" eaLnBrk="1" hangingPunct="1">
              <a:spcAft>
                <a:spcPct val="10000"/>
              </a:spcAft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Identify each as </a:t>
            </a:r>
            <a:r>
              <a:rPr lang="en-US" i="1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aldo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or </a:t>
            </a:r>
            <a:r>
              <a:rPr lang="en-US" i="1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keto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and as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tetrose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pentose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or hexose.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spcAft>
                <a:spcPct val="10000"/>
              </a:spcAft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A. 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aldohexose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	         B. 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ketopentose</a:t>
            </a: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spcAft>
                <a:spcPct val="10000"/>
              </a:spcAft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	 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     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</a:p>
        </p:txBody>
      </p:sp>
      <p:pic>
        <p:nvPicPr>
          <p:cNvPr id="34819" name="Picture 2" descr="13_slide10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19400"/>
            <a:ext cx="135255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131_slide10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71800"/>
            <a:ext cx="16637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buFont typeface="Arial"/>
              <a:buNone/>
              <a:defRPr/>
            </a:pPr>
            <a:r>
              <a:rPr lang="en-US" b="1" dirty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Core Chemistry Skills</a:t>
            </a:r>
          </a:p>
          <a:p>
            <a:pPr eaLnBrk="1" hangingPunct="1">
              <a:spcBef>
                <a:spcPts val="100"/>
              </a:spcBef>
              <a:spcAft>
                <a:spcPct val="20000"/>
              </a:spcAft>
              <a:buFontTx/>
              <a:buChar char="•"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Identifying </a:t>
            </a:r>
            <a:r>
              <a:rPr lang="en-US" dirty="0">
                <a:ea typeface="ＭＳ Ｐゴシック" charset="0"/>
                <a:cs typeface="ＭＳ Ｐゴシック" charset="0"/>
              </a:rPr>
              <a:t>F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unctional Groups (12.1)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ts val="100"/>
              </a:spcBef>
              <a:spcAft>
                <a:spcPct val="20000"/>
              </a:spcAft>
              <a:buFontTx/>
              <a:buChar char="•"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Naming Alcohols and Phenols (12.1)</a:t>
            </a:r>
          </a:p>
          <a:p>
            <a:pPr eaLnBrk="1" hangingPunct="1">
              <a:spcBef>
                <a:spcPts val="100"/>
              </a:spcBef>
              <a:spcAft>
                <a:spcPct val="20000"/>
              </a:spcAft>
              <a:buFontTx/>
              <a:buChar char="•"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Naming Aldehydes and Ketones (12.3)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/>
              <a:buChar char="•"/>
              <a:defRPr/>
            </a:pPr>
            <a:r>
              <a:rPr lang="en-US" dirty="0"/>
              <a:t>Writing Equations for the Dehydration and </a:t>
            </a:r>
            <a:r>
              <a:rPr lang="en-US" dirty="0" smtClean="0"/>
              <a:t>Oxidation of </a:t>
            </a:r>
            <a:r>
              <a:rPr lang="en-US" dirty="0"/>
              <a:t>Alcohols </a:t>
            </a:r>
            <a:r>
              <a:rPr lang="en-US" dirty="0" smtClean="0"/>
              <a:t>(12.4</a:t>
            </a:r>
            <a:r>
              <a:rPr lang="en-US" dirty="0"/>
              <a:t>)</a:t>
            </a:r>
            <a:endParaRPr lang="en-US" dirty="0">
              <a:ea typeface="ＭＳ Ｐゴシック" charset="0"/>
              <a:cs typeface="Times New Roman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33400" y="257183"/>
            <a:ext cx="76009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800" dirty="0">
                <a:solidFill>
                  <a:schemeClr val="tx2"/>
                </a:solidFill>
                <a:latin typeface="Times New Roman" pitchFamily="18" charset="0"/>
              </a:rPr>
              <a:t>Chapter 13 Readiness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8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13.1  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Carbohydrates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76400"/>
            <a:ext cx="4648200" cy="48006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SzTx/>
              <a:buFontTx/>
              <a:buNone/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Carbohydrates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are</a:t>
            </a:r>
          </a:p>
          <a:p>
            <a:pPr eaLnBrk="1" hangingPunct="1"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 major source of energy from </a:t>
            </a:r>
            <a:b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our diet</a:t>
            </a:r>
          </a:p>
          <a:p>
            <a:pPr eaLnBrk="1" hangingPunct="1"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made from the elements carbon, hydrogen, and oxygen</a:t>
            </a:r>
          </a:p>
          <a:p>
            <a:pPr eaLnBrk="1" hangingPunct="1"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also called saccharides, which means </a:t>
            </a:r>
            <a:r>
              <a:rPr lang="ja-JP" alt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“</a:t>
            </a:r>
            <a:r>
              <a:rPr lang="en-US" altLang="ja-JP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sugars</a:t>
            </a:r>
            <a:r>
              <a:rPr lang="ja-JP" alt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”</a:t>
            </a:r>
            <a:endParaRPr lang="en-US" altLang="ja-JP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buSzTx/>
              <a:buFont typeface="Arial" pitchFamily="34" charset="0"/>
              <a:buNone/>
            </a:pPr>
            <a:endParaRPr lang="en-US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buClr>
                <a:schemeClr val="bg2"/>
              </a:buClr>
              <a:buSzTx/>
              <a:buFontTx/>
              <a:buChar char="•"/>
            </a:pPr>
            <a:endParaRPr lang="en-US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0484" name="TextBox 9"/>
          <p:cNvSpPr txBox="1">
            <a:spLocks noChangeArrowheads="1"/>
          </p:cNvSpPr>
          <p:nvPr/>
        </p:nvSpPr>
        <p:spPr bwMode="auto">
          <a:xfrm>
            <a:off x="685800" y="5257800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3D9D1E"/>
                </a:solidFill>
                <a:latin typeface="Times New Roman" pitchFamily="18" charset="0"/>
                <a:cs typeface="Times New Roman" pitchFamily="18" charset="0"/>
              </a:rPr>
              <a:t>Learning </a:t>
            </a:r>
            <a:r>
              <a:rPr lang="en-US">
                <a:solidFill>
                  <a:srgbClr val="3D9D1E"/>
                </a:solidFill>
                <a:latin typeface="Times" pitchFamily="-84" charset="0"/>
              </a:rPr>
              <a:t>Goal  </a:t>
            </a:r>
            <a:r>
              <a:rPr lang="en-US" b="0">
                <a:latin typeface="Times" pitchFamily="-84" charset="0"/>
              </a:rPr>
              <a:t>Classify a monosaccharide as an aldose or a ketose, and indicate the number of carbon atoms.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1828800"/>
            <a:ext cx="3386667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7173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Carbohydrates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4876800" cy="44196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Carbohydrates, such as glucose,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SzTx/>
              <a:buFontTx/>
              <a:buChar char="•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are produced by photosynthesis </a:t>
            </a:r>
            <a:b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 plants</a:t>
            </a:r>
          </a:p>
          <a:p>
            <a:pPr eaLnBrk="1" hangingPunct="1">
              <a:buSzTx/>
              <a:buFontTx/>
              <a:buChar char="•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are synthesized in plants from CO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H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O, and energy from the sun</a:t>
            </a:r>
          </a:p>
          <a:p>
            <a:pPr eaLnBrk="1" hangingPunct="1">
              <a:buSzTx/>
              <a:buFontTx/>
              <a:buChar char="•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are oxidized in living cells to produce CO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H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O, and energy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1"/>
          <a:stretch/>
        </p:blipFill>
        <p:spPr>
          <a:xfrm>
            <a:off x="6504471" y="1676400"/>
            <a:ext cx="2410929" cy="441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54"/>
          <a:stretch/>
        </p:blipFill>
        <p:spPr>
          <a:xfrm>
            <a:off x="409575" y="5029200"/>
            <a:ext cx="5547360" cy="699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7173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Types of Carbohydrates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839200" cy="2460625"/>
          </a:xfrm>
        </p:spPr>
        <p:txBody>
          <a:bodyPr/>
          <a:lstStyle/>
          <a:p>
            <a:pPr marL="0" lvl="1" indent="0" eaLnBrk="1" hangingPunct="1">
              <a:buClr>
                <a:schemeClr val="bg2"/>
              </a:buClr>
              <a:buSzTx/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The types of carbohydrates are </a:t>
            </a:r>
          </a:p>
          <a:p>
            <a:pPr marL="403225" lvl="1" indent="-403225" eaLnBrk="1" hangingPunct="1">
              <a:buSzTx/>
              <a:buFontTx/>
              <a:buChar char="•"/>
              <a:defRPr/>
            </a:pPr>
            <a:r>
              <a:rPr lang="en-US" sz="2400" b="1" dirty="0" err="1">
                <a:ea typeface="ＭＳ Ｐゴシック" charset="0"/>
                <a:cs typeface="Times New Roman" charset="0"/>
              </a:rPr>
              <a:t>monosaccharides</a:t>
            </a:r>
            <a:r>
              <a:rPr lang="en-US" sz="2400" dirty="0">
                <a:ea typeface="ＭＳ Ｐゴシック" charset="0"/>
                <a:cs typeface="Times New Roman" charset="0"/>
              </a:rPr>
              <a:t>, the simplest carbohydrates</a:t>
            </a:r>
          </a:p>
          <a:p>
            <a:pPr marL="403225" lvl="1" indent="-403225" eaLnBrk="1" hangingPunct="1">
              <a:buSzTx/>
              <a:buFontTx/>
              <a:buChar char="•"/>
              <a:defRPr/>
            </a:pPr>
            <a:r>
              <a:rPr lang="en-US" sz="2400" b="1" dirty="0">
                <a:ea typeface="ＭＳ Ｐゴシック" charset="0"/>
                <a:cs typeface="Times New Roman" charset="0"/>
              </a:rPr>
              <a:t>disaccharides</a:t>
            </a:r>
            <a:r>
              <a:rPr lang="en-US" sz="2400" dirty="0">
                <a:ea typeface="ＭＳ Ｐゴシック" charset="0"/>
                <a:cs typeface="Times New Roman" charset="0"/>
              </a:rPr>
              <a:t>, which consist of two </a:t>
            </a:r>
            <a:r>
              <a:rPr lang="en-US" sz="2400" dirty="0" err="1">
                <a:ea typeface="ＭＳ Ｐゴシック" charset="0"/>
                <a:cs typeface="Times New Roman" charset="0"/>
              </a:rPr>
              <a:t>monosaccharides</a:t>
            </a:r>
            <a:endParaRPr lang="en-US" sz="2400" dirty="0">
              <a:ea typeface="ＭＳ Ｐゴシック" charset="0"/>
              <a:cs typeface="Times New Roman" charset="0"/>
            </a:endParaRPr>
          </a:p>
          <a:p>
            <a:pPr marL="403225" lvl="1" indent="-403225" eaLnBrk="1" hangingPunct="1">
              <a:buSzTx/>
              <a:buFontTx/>
              <a:buChar char="•"/>
              <a:defRPr/>
            </a:pPr>
            <a:r>
              <a:rPr lang="en-US" sz="2400" b="1" dirty="0">
                <a:ea typeface="ＭＳ Ｐゴシック" charset="0"/>
                <a:cs typeface="Times New Roman" charset="0"/>
              </a:rPr>
              <a:t>pol</a:t>
            </a:r>
            <a:r>
              <a:rPr lang="en-US" sz="2400" b="1" dirty="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ysaccharides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, which contain many </a:t>
            </a:r>
            <a:r>
              <a:rPr lang="en-US" sz="2400" dirty="0" err="1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monosaccharides</a:t>
            </a:r>
            <a:endParaRPr lang="en-US" sz="2400" dirty="0">
              <a:solidFill>
                <a:srgbClr val="000000"/>
              </a:solidFill>
              <a:ea typeface="ＭＳ Ｐゴシック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8"/>
          <a:stretch/>
        </p:blipFill>
        <p:spPr>
          <a:xfrm>
            <a:off x="685800" y="3480185"/>
            <a:ext cx="7680960" cy="276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7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Monosaccharides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524000"/>
            <a:ext cx="4492625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Monosaccharides</a:t>
            </a:r>
            <a:endParaRPr lang="en-US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consist of three to eight carbon chains with one carbon in a carbonyl group </a:t>
            </a:r>
          </a:p>
          <a:p>
            <a:pPr eaLnBrk="1" hangingPunct="1"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containing an aldehyde group are classified as an </a:t>
            </a:r>
            <a:r>
              <a:rPr lang="en-US" b="1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aldoses</a:t>
            </a:r>
          </a:p>
          <a:p>
            <a:pPr eaLnBrk="1" hangingPunct="1"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containing a ketone group are classified as a </a:t>
            </a:r>
            <a:r>
              <a:rPr lang="en-US" b="1" smtClean="0">
                <a:solidFill>
                  <a:srgbClr val="2C7C9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ketoses</a:t>
            </a:r>
          </a:p>
          <a:p>
            <a:pPr eaLnBrk="1" hangingPunct="1">
              <a:buSzTx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have hydroxyl groups on all carbons except the carbonyl carbon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7"/>
          <a:stretch/>
        </p:blipFill>
        <p:spPr>
          <a:xfrm>
            <a:off x="5114924" y="2332130"/>
            <a:ext cx="3876675" cy="2883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6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Types of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Monosaccharides</a:t>
            </a: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924800" cy="35052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Monosaccharides are also classified by the number of carbon atoms present.</a:t>
            </a:r>
          </a:p>
          <a:p>
            <a:pPr marL="0" indent="0" eaLnBrk="1" hangingPunct="1">
              <a:buClr>
                <a:schemeClr val="bg2"/>
              </a:buClr>
              <a:buSzTx/>
              <a:buFontTx/>
              <a:buNone/>
            </a:pPr>
            <a:r>
              <a:rPr lang="en-US" i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triose  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(three C atoms)	</a:t>
            </a:r>
            <a:r>
              <a:rPr lang="en-US" i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tetrose   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(four C atoms)</a:t>
            </a:r>
          </a:p>
          <a:p>
            <a:pPr marL="0" indent="0" eaLnBrk="1" hangingPunct="1">
              <a:buClr>
                <a:schemeClr val="bg2"/>
              </a:buClr>
              <a:buSzTx/>
              <a:buFontTx/>
              <a:buNone/>
            </a:pPr>
            <a:r>
              <a:rPr lang="en-US" i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pentose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(five C atoms)	</a:t>
            </a:r>
            <a:r>
              <a:rPr lang="en-US" i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hexose   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(six C atoms)</a:t>
            </a:r>
          </a:p>
          <a:p>
            <a:pPr marL="0" indent="0" eaLnBrk="1" hangingPunct="1">
              <a:buClr>
                <a:schemeClr val="bg2"/>
              </a:buClr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Clr>
                <a:schemeClr val="bg2"/>
              </a:buClr>
              <a:buSzTx/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An aldopentose is a five-carbon saccharide with an aldehyde group.  </a:t>
            </a:r>
          </a:p>
          <a:p>
            <a:pPr marL="0" indent="0" eaLnBrk="1" hangingPunct="1">
              <a:buClr>
                <a:schemeClr val="bg2"/>
              </a:buClr>
              <a:buSzTx/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 ketohexose is a six-carbon saccharide with a ketone group.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Types of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Monosaccharides</a:t>
            </a: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5"/>
          <a:stretch/>
        </p:blipFill>
        <p:spPr>
          <a:xfrm>
            <a:off x="304800" y="1880235"/>
            <a:ext cx="8534400" cy="3987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66"/>
            <a:ext cx="760095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Study Check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599" y="1600200"/>
            <a:ext cx="8007275" cy="4419600"/>
          </a:xfrm>
        </p:spPr>
        <p:txBody>
          <a:bodyPr/>
          <a:lstStyle/>
          <a:p>
            <a:pPr marL="0" indent="0" eaLnBrk="1" hangingPunct="1">
              <a:spcAft>
                <a:spcPct val="10000"/>
              </a:spcAft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Identify each as </a:t>
            </a:r>
            <a:r>
              <a:rPr lang="en-US" i="1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aldo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or </a:t>
            </a:r>
            <a:r>
              <a:rPr lang="en-US" i="1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keto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and as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tetrose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pentose</a:t>
            </a: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or hexose.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spcAft>
                <a:spcPct val="10000"/>
              </a:spcAft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A.  				          B.  </a:t>
            </a:r>
          </a:p>
          <a:p>
            <a:pPr marL="0" indent="0" eaLnBrk="1" hangingPunct="1">
              <a:lnSpc>
                <a:spcPct val="80000"/>
              </a:lnSpc>
              <a:spcAft>
                <a:spcPct val="10000"/>
              </a:spcAft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	 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     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</a:p>
        </p:txBody>
      </p:sp>
      <p:pic>
        <p:nvPicPr>
          <p:cNvPr id="32771" name="Picture 2" descr="13_slide10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19400"/>
            <a:ext cx="135255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131_slide10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71800"/>
            <a:ext cx="16637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2th ed GOB Timberlak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12th ed GOB Timberlake.thmx</Template>
  <TotalTime>1213</TotalTime>
  <Words>269</Words>
  <Application>Microsoft Office PowerPoint</Application>
  <PresentationFormat>On-screen Show (4:3)</PresentationFormat>
  <Paragraphs>70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12th ed GOB Timberlake</vt:lpstr>
      <vt:lpstr>PowerPoint Presentation</vt:lpstr>
      <vt:lpstr>PowerPoint Presentation</vt:lpstr>
      <vt:lpstr>13.1  Carbohydrates</vt:lpstr>
      <vt:lpstr>Carbohydrates</vt:lpstr>
      <vt:lpstr>Types of Carbohydrates </vt:lpstr>
      <vt:lpstr>Monosaccharides </vt:lpstr>
      <vt:lpstr>Types of Monosaccharides</vt:lpstr>
      <vt:lpstr>Types of Monosaccharides</vt:lpstr>
      <vt:lpstr>Study Check </vt:lpstr>
      <vt:lpstr>Solution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</dc:title>
  <dc:creator>Timberlake</dc:creator>
  <cp:lastModifiedBy>windows</cp:lastModifiedBy>
  <cp:revision>154</cp:revision>
  <dcterms:created xsi:type="dcterms:W3CDTF">2011-02-03T17:15:49Z</dcterms:created>
  <dcterms:modified xsi:type="dcterms:W3CDTF">2014-04-24T19:16:30Z</dcterms:modified>
</cp:coreProperties>
</file>