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0" r:id="rId1"/>
  </p:sldMasterIdLst>
  <p:notesMasterIdLst>
    <p:notesMasterId r:id="rId23"/>
  </p:notesMasterIdLst>
  <p:handoutMasterIdLst>
    <p:handoutMasterId r:id="rId24"/>
  </p:handoutMasterIdLst>
  <p:sldIdLst>
    <p:sldId id="275" r:id="rId2"/>
    <p:sldId id="308" r:id="rId3"/>
    <p:sldId id="309" r:id="rId4"/>
    <p:sldId id="277" r:id="rId5"/>
    <p:sldId id="289" r:id="rId6"/>
    <p:sldId id="313" r:id="rId7"/>
    <p:sldId id="278" r:id="rId8"/>
    <p:sldId id="291" r:id="rId9"/>
    <p:sldId id="282" r:id="rId10"/>
    <p:sldId id="298" r:id="rId11"/>
    <p:sldId id="292" r:id="rId12"/>
    <p:sldId id="307" r:id="rId13"/>
    <p:sldId id="299" r:id="rId14"/>
    <p:sldId id="311" r:id="rId15"/>
    <p:sldId id="301" r:id="rId16"/>
    <p:sldId id="314" r:id="rId17"/>
    <p:sldId id="320" r:id="rId18"/>
    <p:sldId id="316" r:id="rId19"/>
    <p:sldId id="317" r:id="rId20"/>
    <p:sldId id="318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10" y="-96"/>
      </p:cViewPr>
      <p:guideLst>
        <p:guide orient="horz" pos="345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6389100-3E98-4688-B3FF-61F1AF6F2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9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243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2DD05-6767-4893-9A29-8B32985FB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EE0EC-95F0-44A5-9197-1965DEABA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8A9D87-0954-4961-AD30-0FD65A5B0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6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863EC1-6C1B-4E1F-96BE-E917490C4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AE1079-06CC-47CA-8D74-084315F73B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6604AF-0BCC-4C85-9864-FBD30A4BD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CF6A8-1DDC-4371-9FD7-96D5B7E71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771B30-92D4-4F22-A46E-9C1E2BB5C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D4C89CCD-FB04-405B-A1B2-A55A524527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7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13.2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Chiral Molecules</a:t>
            </a:r>
          </a:p>
        </p:txBody>
      </p:sp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>
                <a:latin typeface="Times" pitchFamily="-84" charset="0"/>
              </a:rPr>
              <a:t>Identify chiral and achiral carbon atoms in an organic molecule</a:t>
            </a:r>
            <a:r>
              <a:rPr lang="en-US" smtClean="0">
                <a:latin typeface="Times" pitchFamily="-84" charset="0"/>
              </a:rPr>
              <a:t>. </a:t>
            </a:r>
            <a:endParaRPr lang="en-US">
              <a:latin typeface="Times" pitchFamily="-84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33400" y="16002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imes" pitchFamily="-84" charset="0"/>
              </a:rPr>
              <a:t>Left and right hands are chiral because they have mirror images that cannot be superimposed on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2195563" y="2411413"/>
            <a:ext cx="477192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295275"/>
            <a:ext cx="760095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9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Identify each as a chiral or an achiral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compound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 chiral                          achiral                        chiral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762000" y="2590800"/>
            <a:ext cx="7154863" cy="2247900"/>
            <a:chOff x="384" y="1680"/>
            <a:chExt cx="4507" cy="1416"/>
          </a:xfrm>
        </p:grpSpPr>
        <p:sp>
          <p:nvSpPr>
            <p:cNvPr id="3379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4" y="1680"/>
              <a:ext cx="4507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Rectangle 10"/>
            <p:cNvSpPr>
              <a:spLocks noChangeArrowheads="1"/>
            </p:cNvSpPr>
            <p:nvPr/>
          </p:nvSpPr>
          <p:spPr bwMode="auto">
            <a:xfrm>
              <a:off x="831" y="2883"/>
              <a:ext cx="15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A.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3798" name="Line 11"/>
            <p:cNvSpPr>
              <a:spLocks noChangeShapeType="1"/>
            </p:cNvSpPr>
            <p:nvPr/>
          </p:nvSpPr>
          <p:spPr bwMode="auto">
            <a:xfrm flipV="1">
              <a:off x="789" y="1927"/>
              <a:ext cx="1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12"/>
            <p:cNvSpPr>
              <a:spLocks noChangeShapeType="1"/>
            </p:cNvSpPr>
            <p:nvPr/>
          </p:nvSpPr>
          <p:spPr bwMode="auto">
            <a:xfrm>
              <a:off x="861" y="2161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13"/>
            <p:cNvSpPr>
              <a:spLocks noChangeShapeType="1"/>
            </p:cNvSpPr>
            <p:nvPr/>
          </p:nvSpPr>
          <p:spPr bwMode="auto">
            <a:xfrm flipH="1">
              <a:off x="531" y="2161"/>
              <a:ext cx="1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14"/>
            <p:cNvSpPr>
              <a:spLocks noChangeShapeType="1"/>
            </p:cNvSpPr>
            <p:nvPr/>
          </p:nvSpPr>
          <p:spPr bwMode="auto">
            <a:xfrm>
              <a:off x="789" y="2258"/>
              <a:ext cx="1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Rectangle 15"/>
            <p:cNvSpPr>
              <a:spLocks noChangeArrowheads="1"/>
            </p:cNvSpPr>
            <p:nvPr/>
          </p:nvSpPr>
          <p:spPr bwMode="auto">
            <a:xfrm>
              <a:off x="731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03" name="Rectangle 16"/>
            <p:cNvSpPr>
              <a:spLocks noChangeArrowheads="1"/>
            </p:cNvSpPr>
            <p:nvPr/>
          </p:nvSpPr>
          <p:spPr bwMode="auto">
            <a:xfrm>
              <a:off x="847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04" name="Rectangle 17"/>
            <p:cNvSpPr>
              <a:spLocks noChangeArrowheads="1"/>
            </p:cNvSpPr>
            <p:nvPr/>
          </p:nvSpPr>
          <p:spPr bwMode="auto">
            <a:xfrm>
              <a:off x="962" y="248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805" name="Rectangle 18"/>
            <p:cNvSpPr>
              <a:spLocks noChangeArrowheads="1"/>
            </p:cNvSpPr>
            <p:nvPr/>
          </p:nvSpPr>
          <p:spPr bwMode="auto">
            <a:xfrm>
              <a:off x="1029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06" name="Rectangle 19"/>
            <p:cNvSpPr>
              <a:spLocks noChangeArrowheads="1"/>
            </p:cNvSpPr>
            <p:nvPr/>
          </p:nvSpPr>
          <p:spPr bwMode="auto">
            <a:xfrm>
              <a:off x="1144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07" name="Rectangle 20"/>
            <p:cNvSpPr>
              <a:spLocks noChangeArrowheads="1"/>
            </p:cNvSpPr>
            <p:nvPr/>
          </p:nvSpPr>
          <p:spPr bwMode="auto">
            <a:xfrm>
              <a:off x="1260" y="248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3808" name="Rectangle 21"/>
            <p:cNvSpPr>
              <a:spLocks noChangeArrowheads="1"/>
            </p:cNvSpPr>
            <p:nvPr/>
          </p:nvSpPr>
          <p:spPr bwMode="auto">
            <a:xfrm>
              <a:off x="407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09" name="Rectangle 22"/>
            <p:cNvSpPr>
              <a:spLocks noChangeArrowheads="1"/>
            </p:cNvSpPr>
            <p:nvPr/>
          </p:nvSpPr>
          <p:spPr bwMode="auto">
            <a:xfrm>
              <a:off x="1056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10" name="Rectangle 23"/>
            <p:cNvSpPr>
              <a:spLocks noChangeArrowheads="1"/>
            </p:cNvSpPr>
            <p:nvPr/>
          </p:nvSpPr>
          <p:spPr bwMode="auto">
            <a:xfrm>
              <a:off x="1171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11" name="Rectangle 24"/>
            <p:cNvSpPr>
              <a:spLocks noChangeArrowheads="1"/>
            </p:cNvSpPr>
            <p:nvPr/>
          </p:nvSpPr>
          <p:spPr bwMode="auto">
            <a:xfrm>
              <a:off x="1287" y="2160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3812" name="Rectangle 25"/>
            <p:cNvSpPr>
              <a:spLocks noChangeArrowheads="1"/>
            </p:cNvSpPr>
            <p:nvPr/>
          </p:nvSpPr>
          <p:spPr bwMode="auto">
            <a:xfrm>
              <a:off x="748" y="175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13" name="Rectangle 26"/>
            <p:cNvSpPr>
              <a:spLocks noChangeArrowheads="1"/>
            </p:cNvSpPr>
            <p:nvPr/>
          </p:nvSpPr>
          <p:spPr bwMode="auto">
            <a:xfrm>
              <a:off x="864" y="1756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3814" name="Rectangle 27"/>
            <p:cNvSpPr>
              <a:spLocks noChangeArrowheads="1"/>
            </p:cNvSpPr>
            <p:nvPr/>
          </p:nvSpPr>
          <p:spPr bwMode="auto">
            <a:xfrm>
              <a:off x="731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15" name="Rectangle 28"/>
            <p:cNvSpPr>
              <a:spLocks noChangeArrowheads="1"/>
            </p:cNvSpPr>
            <p:nvPr/>
          </p:nvSpPr>
          <p:spPr bwMode="auto">
            <a:xfrm>
              <a:off x="957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16" name="Rectangle 29"/>
            <p:cNvSpPr>
              <a:spLocks noChangeArrowheads="1"/>
            </p:cNvSpPr>
            <p:nvPr/>
          </p:nvSpPr>
          <p:spPr bwMode="auto">
            <a:xfrm>
              <a:off x="1002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17" name="Rectangle 30"/>
            <p:cNvSpPr>
              <a:spLocks noChangeArrowheads="1"/>
            </p:cNvSpPr>
            <p:nvPr/>
          </p:nvSpPr>
          <p:spPr bwMode="auto">
            <a:xfrm>
              <a:off x="1046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18" name="Rectangle 31"/>
            <p:cNvSpPr>
              <a:spLocks noChangeArrowheads="1"/>
            </p:cNvSpPr>
            <p:nvPr/>
          </p:nvSpPr>
          <p:spPr bwMode="auto">
            <a:xfrm>
              <a:off x="2604" y="2871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B.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3819" name="Rectangle 32"/>
            <p:cNvSpPr>
              <a:spLocks noChangeArrowheads="1"/>
            </p:cNvSpPr>
            <p:nvPr/>
          </p:nvSpPr>
          <p:spPr bwMode="auto">
            <a:xfrm>
              <a:off x="2808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20" name="Rectangle 33"/>
            <p:cNvSpPr>
              <a:spLocks noChangeArrowheads="1"/>
            </p:cNvSpPr>
            <p:nvPr/>
          </p:nvSpPr>
          <p:spPr bwMode="auto">
            <a:xfrm>
              <a:off x="2853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21" name="Rectangle 34"/>
            <p:cNvSpPr>
              <a:spLocks noChangeArrowheads="1"/>
            </p:cNvSpPr>
            <p:nvPr/>
          </p:nvSpPr>
          <p:spPr bwMode="auto">
            <a:xfrm>
              <a:off x="2897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822" name="Line 35"/>
            <p:cNvSpPr>
              <a:spLocks noChangeShapeType="1"/>
            </p:cNvSpPr>
            <p:nvPr/>
          </p:nvSpPr>
          <p:spPr bwMode="auto">
            <a:xfrm flipV="1">
              <a:off x="2640" y="1903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6"/>
            <p:cNvSpPr>
              <a:spLocks noChangeShapeType="1"/>
            </p:cNvSpPr>
            <p:nvPr/>
          </p:nvSpPr>
          <p:spPr bwMode="auto">
            <a:xfrm>
              <a:off x="2712" y="2137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7"/>
            <p:cNvSpPr>
              <a:spLocks noChangeShapeType="1"/>
            </p:cNvSpPr>
            <p:nvPr/>
          </p:nvSpPr>
          <p:spPr bwMode="auto">
            <a:xfrm flipH="1">
              <a:off x="2382" y="2137"/>
              <a:ext cx="1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8"/>
            <p:cNvSpPr>
              <a:spLocks noChangeShapeType="1"/>
            </p:cNvSpPr>
            <p:nvPr/>
          </p:nvSpPr>
          <p:spPr bwMode="auto">
            <a:xfrm>
              <a:off x="2640" y="2234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Rectangle 39"/>
            <p:cNvSpPr>
              <a:spLocks noChangeArrowheads="1"/>
            </p:cNvSpPr>
            <p:nvPr/>
          </p:nvSpPr>
          <p:spPr bwMode="auto">
            <a:xfrm>
              <a:off x="2582" y="23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27" name="Rectangle 40"/>
            <p:cNvSpPr>
              <a:spLocks noChangeArrowheads="1"/>
            </p:cNvSpPr>
            <p:nvPr/>
          </p:nvSpPr>
          <p:spPr bwMode="auto">
            <a:xfrm>
              <a:off x="2258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28" name="Rectangle 41"/>
            <p:cNvSpPr>
              <a:spLocks noChangeArrowheads="1"/>
            </p:cNvSpPr>
            <p:nvPr/>
          </p:nvSpPr>
          <p:spPr bwMode="auto">
            <a:xfrm>
              <a:off x="2907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29" name="Rectangle 42"/>
            <p:cNvSpPr>
              <a:spLocks noChangeArrowheads="1"/>
            </p:cNvSpPr>
            <p:nvPr/>
          </p:nvSpPr>
          <p:spPr bwMode="auto">
            <a:xfrm>
              <a:off x="3022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30" name="Rectangle 43"/>
            <p:cNvSpPr>
              <a:spLocks noChangeArrowheads="1"/>
            </p:cNvSpPr>
            <p:nvPr/>
          </p:nvSpPr>
          <p:spPr bwMode="auto">
            <a:xfrm>
              <a:off x="3138" y="213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3831" name="Rectangle 44"/>
            <p:cNvSpPr>
              <a:spLocks noChangeArrowheads="1"/>
            </p:cNvSpPr>
            <p:nvPr/>
          </p:nvSpPr>
          <p:spPr bwMode="auto">
            <a:xfrm>
              <a:off x="2572" y="17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32" name="Rectangle 45"/>
            <p:cNvSpPr>
              <a:spLocks noChangeArrowheads="1"/>
            </p:cNvSpPr>
            <p:nvPr/>
          </p:nvSpPr>
          <p:spPr bwMode="auto">
            <a:xfrm>
              <a:off x="2700" y="1731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3833" name="Rectangle 46"/>
            <p:cNvSpPr>
              <a:spLocks noChangeArrowheads="1"/>
            </p:cNvSpPr>
            <p:nvPr/>
          </p:nvSpPr>
          <p:spPr bwMode="auto">
            <a:xfrm>
              <a:off x="2582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34" name="Rectangle 47"/>
            <p:cNvSpPr>
              <a:spLocks noChangeArrowheads="1"/>
            </p:cNvSpPr>
            <p:nvPr/>
          </p:nvSpPr>
          <p:spPr bwMode="auto">
            <a:xfrm>
              <a:off x="4268" y="2860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C.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3835" name="Line 48"/>
            <p:cNvSpPr>
              <a:spLocks noChangeShapeType="1"/>
            </p:cNvSpPr>
            <p:nvPr/>
          </p:nvSpPr>
          <p:spPr bwMode="auto">
            <a:xfrm flipV="1">
              <a:off x="4298" y="1903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9"/>
            <p:cNvSpPr>
              <a:spLocks noChangeShapeType="1"/>
            </p:cNvSpPr>
            <p:nvPr/>
          </p:nvSpPr>
          <p:spPr bwMode="auto">
            <a:xfrm>
              <a:off x="4371" y="2137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50"/>
            <p:cNvSpPr>
              <a:spLocks noChangeShapeType="1"/>
            </p:cNvSpPr>
            <p:nvPr/>
          </p:nvSpPr>
          <p:spPr bwMode="auto">
            <a:xfrm flipH="1">
              <a:off x="4041" y="2137"/>
              <a:ext cx="1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51"/>
            <p:cNvSpPr>
              <a:spLocks noChangeShapeType="1"/>
            </p:cNvSpPr>
            <p:nvPr/>
          </p:nvSpPr>
          <p:spPr bwMode="auto">
            <a:xfrm>
              <a:off x="4298" y="2234"/>
              <a:ext cx="1" cy="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Rectangle 52"/>
            <p:cNvSpPr>
              <a:spLocks noChangeArrowheads="1"/>
            </p:cNvSpPr>
            <p:nvPr/>
          </p:nvSpPr>
          <p:spPr bwMode="auto">
            <a:xfrm>
              <a:off x="4261" y="2379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3840" name="Rectangle 53"/>
            <p:cNvSpPr>
              <a:spLocks noChangeArrowheads="1"/>
            </p:cNvSpPr>
            <p:nvPr/>
          </p:nvSpPr>
          <p:spPr bwMode="auto">
            <a:xfrm>
              <a:off x="4363" y="237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33841" name="Rectangle 54"/>
            <p:cNvSpPr>
              <a:spLocks noChangeArrowheads="1"/>
            </p:cNvSpPr>
            <p:nvPr/>
          </p:nvSpPr>
          <p:spPr bwMode="auto">
            <a:xfrm>
              <a:off x="3916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42" name="Rectangle 55"/>
            <p:cNvSpPr>
              <a:spLocks noChangeArrowheads="1"/>
            </p:cNvSpPr>
            <p:nvPr/>
          </p:nvSpPr>
          <p:spPr bwMode="auto">
            <a:xfrm>
              <a:off x="4565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43" name="Rectangle 56"/>
            <p:cNvSpPr>
              <a:spLocks noChangeArrowheads="1"/>
            </p:cNvSpPr>
            <p:nvPr/>
          </p:nvSpPr>
          <p:spPr bwMode="auto">
            <a:xfrm>
              <a:off x="4681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3844" name="Rectangle 57"/>
            <p:cNvSpPr>
              <a:spLocks noChangeArrowheads="1"/>
            </p:cNvSpPr>
            <p:nvPr/>
          </p:nvSpPr>
          <p:spPr bwMode="auto">
            <a:xfrm>
              <a:off x="4796" y="213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3845" name="Rectangle 58"/>
            <p:cNvSpPr>
              <a:spLocks noChangeArrowheads="1"/>
            </p:cNvSpPr>
            <p:nvPr/>
          </p:nvSpPr>
          <p:spPr bwMode="auto">
            <a:xfrm>
              <a:off x="4252" y="17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846" name="Rectangle 59"/>
            <p:cNvSpPr>
              <a:spLocks noChangeArrowheads="1"/>
            </p:cNvSpPr>
            <p:nvPr/>
          </p:nvSpPr>
          <p:spPr bwMode="auto">
            <a:xfrm>
              <a:off x="4380" y="1731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3847" name="Rectangle 60"/>
            <p:cNvSpPr>
              <a:spLocks noChangeArrowheads="1"/>
            </p:cNvSpPr>
            <p:nvPr/>
          </p:nvSpPr>
          <p:spPr bwMode="auto">
            <a:xfrm>
              <a:off x="4241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Drawing Fischer Projections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ea typeface="ＭＳ Ｐゴシック" charset="0"/>
                <a:cs typeface="ＭＳ Ｐゴシック" charset="0"/>
              </a:rPr>
              <a:t>Fischer projection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 a two-dimensional representation of a three-dimensional molecule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places the most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highly oxidized carbon group at </a:t>
            </a: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top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uses </a:t>
            </a:r>
            <a:r>
              <a:rPr lang="en-US" dirty="0">
                <a:ea typeface="ＭＳ Ｐゴシック" charset="0"/>
                <a:cs typeface="ＭＳ Ｐゴシック" charset="0"/>
              </a:rPr>
              <a:t>vertical lines in place of dashes for bonds that go back</a:t>
            </a:r>
          </a:p>
          <a:p>
            <a:pPr eaLnBrk="1" hangingPunct="1">
              <a:spcBef>
                <a:spcPts val="240"/>
              </a:spcBef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uses horizontal lines in place of wedges for bonds that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come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</a:t>
            </a:r>
          </a:p>
          <a:p>
            <a:pPr marL="0" indent="0" eaLnBrk="1" hangingPunct="1">
              <a:spcBef>
                <a:spcPts val="240"/>
              </a:spcBef>
              <a:buSzTx/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Chiral Carbon, Fischer Projections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934200" y="320040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6934200" y="411480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>
            <a:off x="1057275" y="1629675"/>
            <a:ext cx="7029450" cy="461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sz="3200" dirty="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Notations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1350" y="1589088"/>
            <a:ext cx="7816850" cy="2601912"/>
          </a:xfrm>
        </p:spPr>
        <p:txBody>
          <a:bodyPr/>
          <a:lstStyle/>
          <a:p>
            <a:pPr marL="0" indent="0" eaLnBrk="1" hangingPunct="1">
              <a:buSzTx/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or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isomers are assigned according to the position of the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OH group on the chiral carbon farthest from the carbonyl carbon.</a:t>
            </a:r>
          </a:p>
          <a:p>
            <a:pPr marL="320040" indent="-320040"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letter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is assigned to the structure with the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OH on the left.</a:t>
            </a:r>
          </a:p>
          <a:p>
            <a:pPr marL="320040" indent="-320040"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letter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 assigned to the structure with the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OH on the right.</a:t>
            </a:r>
          </a:p>
          <a:p>
            <a:pPr marL="0" indent="0" eaLnBrk="1" hangingPunct="1">
              <a:buSzTx/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>
          <a:xfrm>
            <a:off x="2419858" y="4305300"/>
            <a:ext cx="432384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82"/>
            <a:ext cx="767715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Indicate whether each pair is a mirror image that cannot be superimposed (enantiomers).</a:t>
            </a:r>
          </a:p>
        </p:txBody>
      </p:sp>
      <p:pic>
        <p:nvPicPr>
          <p:cNvPr id="41987" name="Picture 2" descr="132_slide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58023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Indicate whether each pair is a mirror image that cannot be superimposed (enantiomers).</a:t>
            </a:r>
          </a:p>
          <a:p>
            <a:pPr marL="0" indent="0" eaLnBrk="1" hangingPunct="1">
              <a:tabLst>
                <a:tab pos="6853238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                                                                 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 Yes</a:t>
            </a:r>
            <a: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                      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endParaRPr lang="en-US" sz="1800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sz="1800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No</a:t>
            </a:r>
          </a:p>
        </p:txBody>
      </p:sp>
      <p:pic>
        <p:nvPicPr>
          <p:cNvPr id="44035" name="Picture 6" descr="132_slide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58023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tabLst>
                <a:tab pos="685323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the following Fischer projections of aldose as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isomers: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                                                                 	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                      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	</a:t>
            </a: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51054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tabLst>
                <a:tab pos="685323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the following Fischer projections of aldose as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isomers: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                                                                 	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                      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3238" algn="l"/>
              </a:tabLst>
            </a:pP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		</a:t>
            </a: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51054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2133600" y="5410200"/>
            <a:ext cx="2547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Times" pitchFamily="-84" charset="0"/>
              </a:rPr>
              <a:t>D</a:t>
            </a:r>
            <a:r>
              <a:rPr lang="en-US" sz="2000">
                <a:solidFill>
                  <a:srgbClr val="FF0000"/>
                </a:solidFill>
                <a:latin typeface="Times" pitchFamily="-84" charset="0"/>
              </a:rPr>
              <a:t>-Isomer; </a:t>
            </a:r>
          </a:p>
          <a:p>
            <a:r>
              <a:rPr lang="en-US" sz="2000">
                <a:solidFill>
                  <a:srgbClr val="FF0000"/>
                </a:solidFill>
                <a:latin typeface="Times" pitchFamily="-84" charset="0"/>
              </a:rPr>
              <a:t>— OH is on the right.  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105400" y="5410200"/>
            <a:ext cx="227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Times" pitchFamily="-84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Times" pitchFamily="-84" charset="0"/>
              </a:rPr>
              <a:t>-Isomer; </a:t>
            </a:r>
          </a:p>
          <a:p>
            <a:r>
              <a:rPr lang="en-US" sz="2000">
                <a:solidFill>
                  <a:srgbClr val="FF0000"/>
                </a:solidFill>
                <a:latin typeface="Times" pitchFamily="-84" charset="0"/>
              </a:rPr>
              <a:t>— OH is on the left.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Enantiomers in Biological Systems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Many compounds in biological systems have only one </a:t>
            </a:r>
            <a:r>
              <a:rPr lang="en-US" dirty="0" smtClean="0"/>
              <a:t>enantiomer that </a:t>
            </a:r>
            <a:r>
              <a:rPr lang="en-US" dirty="0"/>
              <a:t>is active. </a:t>
            </a:r>
            <a:r>
              <a:rPr lang="en-US" dirty="0" smtClean="0"/>
              <a:t>This </a:t>
            </a:r>
            <a:r>
              <a:rPr lang="en-US" dirty="0"/>
              <a:t>happens because 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enzymes and cell </a:t>
            </a:r>
            <a:r>
              <a:rPr lang="en-US" dirty="0" smtClean="0"/>
              <a:t>surface receptors </a:t>
            </a:r>
            <a:r>
              <a:rPr lang="en-US" dirty="0"/>
              <a:t>on which metabolic reactions take place are themselves </a:t>
            </a:r>
            <a:r>
              <a:rPr lang="en-US" dirty="0" smtClean="0"/>
              <a:t>chiral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only </a:t>
            </a:r>
            <a:r>
              <a:rPr lang="en-US" dirty="0"/>
              <a:t>one enantiomer interacts with its enzymes </a:t>
            </a:r>
            <a:r>
              <a:rPr lang="en-US" dirty="0" smtClean="0"/>
              <a:t>or receptors; the </a:t>
            </a:r>
            <a:r>
              <a:rPr lang="en-US" dirty="0"/>
              <a:t>other is </a:t>
            </a:r>
            <a:r>
              <a:rPr lang="en-US" dirty="0" smtClean="0"/>
              <a:t>inactive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chiral </a:t>
            </a:r>
            <a:r>
              <a:rPr lang="en-US" dirty="0"/>
              <a:t>receptor fits the arrangement </a:t>
            </a:r>
            <a:r>
              <a:rPr lang="en-US" dirty="0" smtClean="0"/>
              <a:t>of the </a:t>
            </a:r>
            <a:r>
              <a:rPr lang="en-US" dirty="0"/>
              <a:t>substituents in only one enantiomer; its mirror image does not </a:t>
            </a:r>
            <a:r>
              <a:rPr lang="en-US" dirty="0" smtClean="0"/>
              <a:t>fit properly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                                                         	</a:t>
            </a:r>
          </a:p>
          <a:p>
            <a:pPr eaLnBrk="1" hangingPunct="1">
              <a:buFont typeface="Wingdings" charset="0"/>
              <a:buNone/>
              <a:tabLst>
                <a:tab pos="6853238" algn="l"/>
              </a:tabLst>
              <a:defRPr/>
            </a:pP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		</a:t>
            </a:r>
            <a:endParaRPr lang="en-US" b="1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Enantiomers in Biological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"/>
          <a:stretch/>
        </p:blipFill>
        <p:spPr>
          <a:xfrm>
            <a:off x="1257300" y="1752600"/>
            <a:ext cx="6629400" cy="437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Structural Isomers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772400" cy="152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Molecules </a:t>
            </a:r>
            <a:r>
              <a:rPr lang="en-US" dirty="0">
                <a:ea typeface="ＭＳ Ｐゴシック" charset="0"/>
                <a:cs typeface="ＭＳ Ｐゴシック" charset="0"/>
              </a:rPr>
              <a:t>are structural isomers when they have 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same molecular formula </a:t>
            </a:r>
            <a:r>
              <a:rPr lang="en-US" dirty="0">
                <a:ea typeface="ＭＳ Ｐゴシック" charset="0"/>
                <a:cs typeface="ＭＳ Ｐゴシック" charset="0"/>
              </a:rPr>
              <a:t>but different bonding arrangements.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>
          <a:xfrm>
            <a:off x="762000" y="2819400"/>
            <a:ext cx="7620000" cy="246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7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Enantiomers in Biological Systems</a:t>
            </a:r>
          </a:p>
        </p:txBody>
      </p:sp>
      <p:sp>
        <p:nvSpPr>
          <p:cNvPr id="54274" name="Text Placeholder 1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substance used to treat Parkinson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 disease is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-dopa, which is converted to dopamine in the brain, where it raises the serotonin level.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enantiomer,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-dopa, is not effective for the treatment of Parkinson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 disease.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>
          <a:xfrm>
            <a:off x="838199" y="4038600"/>
            <a:ext cx="7467601" cy="1697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Enantiomers in Biological Systems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For many drugs, only one of the enantiomers </a:t>
            </a:r>
            <a:r>
              <a:rPr lang="en-US"/>
              <a:t>is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biologically </a:t>
            </a:r>
            <a:r>
              <a:rPr lang="en-US" dirty="0" smtClean="0"/>
              <a:t>active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However</a:t>
            </a:r>
            <a:r>
              <a:rPr lang="en-US" dirty="0"/>
              <a:t>, for many years, drugs have been produced that </a:t>
            </a:r>
            <a:r>
              <a:rPr lang="en-US" dirty="0" smtClean="0"/>
              <a:t>were mixtures </a:t>
            </a:r>
            <a:r>
              <a:rPr lang="en-US" dirty="0"/>
              <a:t>of their enantiomers. 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Today</a:t>
            </a:r>
            <a:r>
              <a:rPr lang="en-US" dirty="0"/>
              <a:t>, drug researchers are </a:t>
            </a:r>
            <a:r>
              <a:rPr lang="en-US" dirty="0" smtClean="0"/>
              <a:t>using chiral </a:t>
            </a:r>
            <a:r>
              <a:rPr lang="en-US" dirty="0"/>
              <a:t>technology to produce the active enantiomers of chiral drugs.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Stereoisomers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Stereoisomers have </a:t>
            </a:r>
            <a:r>
              <a:rPr lang="en-US" dirty="0">
                <a:ea typeface="ＭＳ Ｐゴシック" charset="0"/>
                <a:cs typeface="ＭＳ Ｐゴシック" charset="0"/>
              </a:rPr>
              <a:t>identical molecular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formulas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nd are </a:t>
            </a:r>
            <a:r>
              <a:rPr lang="en-US" dirty="0">
                <a:ea typeface="ＭＳ Ｐゴシック" charset="0"/>
                <a:cs typeface="ＭＳ Ｐゴシック" charset="0"/>
              </a:rPr>
              <a:t>not structural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isomers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ith atoms </a:t>
            </a:r>
            <a:r>
              <a:rPr lang="en-US" dirty="0">
                <a:ea typeface="ＭＳ Ｐゴシック" charset="0"/>
                <a:cs typeface="ＭＳ Ｐゴシック" charset="0"/>
              </a:rPr>
              <a:t>bonded in the same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sequence </a:t>
            </a:r>
            <a:r>
              <a:rPr lang="en-US" dirty="0">
                <a:ea typeface="ＭＳ Ｐゴシック" charset="0"/>
                <a:cs typeface="ＭＳ Ｐゴシック" charset="0"/>
              </a:rPr>
              <a:t>but differ in the way they are arranged 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space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When </a:t>
            </a:r>
            <a:r>
              <a:rPr lang="en-US" dirty="0"/>
              <a:t>the mirror images of organic molecules cannot be completely </a:t>
            </a:r>
            <a:r>
              <a:rPr lang="en-US" dirty="0" smtClean="0"/>
              <a:t>matched, they are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 </a:t>
            </a:r>
            <a:r>
              <a:rPr lang="en-US" i="1" dirty="0" err="1" smtClean="0"/>
              <a:t>nonsuperimposable</a:t>
            </a: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2C7C9F"/>
                </a:solidFill>
              </a:rPr>
              <a:t>chiral </a:t>
            </a:r>
            <a:r>
              <a:rPr lang="en-US" b="1" dirty="0"/>
              <a:t>(</a:t>
            </a:r>
            <a:r>
              <a:rPr lang="en-US" dirty="0" smtClean="0"/>
              <a:t>pronunciation '</a:t>
            </a:r>
            <a:r>
              <a:rPr lang="en-US" i="1" dirty="0" err="1" smtClean="0"/>
              <a:t>kai</a:t>
            </a:r>
            <a:r>
              <a:rPr lang="en-US" i="1" dirty="0" err="1"/>
              <a:t>-</a:t>
            </a:r>
            <a:r>
              <a:rPr lang="en-US" i="1" dirty="0" err="1" smtClean="0"/>
              <a:t>rel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5486400" y="1981199"/>
            <a:ext cx="3581747" cy="2231675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Chirality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5867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Chiral molecules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have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same number of atoms        </a:t>
            </a:r>
          </a:p>
          <a:p>
            <a:pPr eaLnBrk="1" hangingPunct="1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   but are arranged differently in space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nonsuperimposable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mirror image 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Hands are like chiral molecules—they are mirror images and cannot be superimposed.</a:t>
            </a:r>
          </a:p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When the mirror images of molecules are identical and superimposable, the molecules are </a:t>
            </a:r>
            <a:r>
              <a:rPr lang="en-US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achiral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37882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Everyday Objects, Chiral and Achiral 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1828800" y="1600200"/>
            <a:ext cx="5486400" cy="46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Chiral Carbon Atoms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3352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Molecules are chiral when they have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at least one or more 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chiral carbon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atoms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carbon atom, bonded to four different groups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nonsuperimposable mirror images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Skill  </a:t>
            </a:r>
            <a:r>
              <a:rPr lang="en-US">
                <a:latin typeface="Times" pitchFamily="-84" charset="0"/>
              </a:rPr>
              <a:t>Identifying Chiral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73152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Chiral Carbon Atoms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524000"/>
            <a:ext cx="7696200" cy="1905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mirror image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a chiral compound cannot be superimposed.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When stereoisomers cannot be superimposed, they are called 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enantiomers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1"/>
          <a:stretch/>
        </p:blipFill>
        <p:spPr>
          <a:xfrm>
            <a:off x="304800" y="3429000"/>
            <a:ext cx="8534400" cy="265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37882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Achiral Carbon Atoms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696200" cy="1792288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When the mirror image of an achiral structure is rotated, and the structures can be aligned with each other, their mirror images are said to be superimposable.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"/>
          <a:stretch/>
        </p:blipFill>
        <p:spPr>
          <a:xfrm>
            <a:off x="838200" y="2854785"/>
            <a:ext cx="7467600" cy="331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as a chiral or an achiral compound.</a:t>
            </a:r>
          </a:p>
        </p:txBody>
      </p:sp>
      <p:grpSp>
        <p:nvGrpSpPr>
          <p:cNvPr id="31747" name="Group 8"/>
          <p:cNvGrpSpPr>
            <a:grpSpLocks/>
          </p:cNvGrpSpPr>
          <p:nvPr/>
        </p:nvGrpSpPr>
        <p:grpSpPr bwMode="auto">
          <a:xfrm>
            <a:off x="762000" y="2590800"/>
            <a:ext cx="7154863" cy="2247900"/>
            <a:chOff x="384" y="1680"/>
            <a:chExt cx="4507" cy="1416"/>
          </a:xfrm>
        </p:grpSpPr>
        <p:sp>
          <p:nvSpPr>
            <p:cNvPr id="31748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4" y="1680"/>
              <a:ext cx="4507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Rectangle 10"/>
            <p:cNvSpPr>
              <a:spLocks noChangeArrowheads="1"/>
            </p:cNvSpPr>
            <p:nvPr/>
          </p:nvSpPr>
          <p:spPr bwMode="auto">
            <a:xfrm>
              <a:off x="831" y="2883"/>
              <a:ext cx="15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A.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1750" name="Line 11"/>
            <p:cNvSpPr>
              <a:spLocks noChangeShapeType="1"/>
            </p:cNvSpPr>
            <p:nvPr/>
          </p:nvSpPr>
          <p:spPr bwMode="auto">
            <a:xfrm flipV="1">
              <a:off x="789" y="1927"/>
              <a:ext cx="1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12"/>
            <p:cNvSpPr>
              <a:spLocks noChangeShapeType="1"/>
            </p:cNvSpPr>
            <p:nvPr/>
          </p:nvSpPr>
          <p:spPr bwMode="auto">
            <a:xfrm>
              <a:off x="861" y="2161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13"/>
            <p:cNvSpPr>
              <a:spLocks noChangeShapeType="1"/>
            </p:cNvSpPr>
            <p:nvPr/>
          </p:nvSpPr>
          <p:spPr bwMode="auto">
            <a:xfrm flipH="1">
              <a:off x="531" y="2161"/>
              <a:ext cx="1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14"/>
            <p:cNvSpPr>
              <a:spLocks noChangeShapeType="1"/>
            </p:cNvSpPr>
            <p:nvPr/>
          </p:nvSpPr>
          <p:spPr bwMode="auto">
            <a:xfrm>
              <a:off x="789" y="2258"/>
              <a:ext cx="1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15"/>
            <p:cNvSpPr>
              <a:spLocks noChangeArrowheads="1"/>
            </p:cNvSpPr>
            <p:nvPr/>
          </p:nvSpPr>
          <p:spPr bwMode="auto">
            <a:xfrm>
              <a:off x="731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55" name="Rectangle 16"/>
            <p:cNvSpPr>
              <a:spLocks noChangeArrowheads="1"/>
            </p:cNvSpPr>
            <p:nvPr/>
          </p:nvSpPr>
          <p:spPr bwMode="auto">
            <a:xfrm>
              <a:off x="847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56" name="Rectangle 17"/>
            <p:cNvSpPr>
              <a:spLocks noChangeArrowheads="1"/>
            </p:cNvSpPr>
            <p:nvPr/>
          </p:nvSpPr>
          <p:spPr bwMode="auto">
            <a:xfrm>
              <a:off x="962" y="248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757" name="Rectangle 18"/>
            <p:cNvSpPr>
              <a:spLocks noChangeArrowheads="1"/>
            </p:cNvSpPr>
            <p:nvPr/>
          </p:nvSpPr>
          <p:spPr bwMode="auto">
            <a:xfrm>
              <a:off x="1029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58" name="Rectangle 19"/>
            <p:cNvSpPr>
              <a:spLocks noChangeArrowheads="1"/>
            </p:cNvSpPr>
            <p:nvPr/>
          </p:nvSpPr>
          <p:spPr bwMode="auto">
            <a:xfrm>
              <a:off x="1144" y="240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59" name="Rectangle 20"/>
            <p:cNvSpPr>
              <a:spLocks noChangeArrowheads="1"/>
            </p:cNvSpPr>
            <p:nvPr/>
          </p:nvSpPr>
          <p:spPr bwMode="auto">
            <a:xfrm>
              <a:off x="1260" y="248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1760" name="Rectangle 21"/>
            <p:cNvSpPr>
              <a:spLocks noChangeArrowheads="1"/>
            </p:cNvSpPr>
            <p:nvPr/>
          </p:nvSpPr>
          <p:spPr bwMode="auto">
            <a:xfrm>
              <a:off x="407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61" name="Rectangle 22"/>
            <p:cNvSpPr>
              <a:spLocks noChangeArrowheads="1"/>
            </p:cNvSpPr>
            <p:nvPr/>
          </p:nvSpPr>
          <p:spPr bwMode="auto">
            <a:xfrm>
              <a:off x="1056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62" name="Rectangle 23"/>
            <p:cNvSpPr>
              <a:spLocks noChangeArrowheads="1"/>
            </p:cNvSpPr>
            <p:nvPr/>
          </p:nvSpPr>
          <p:spPr bwMode="auto">
            <a:xfrm>
              <a:off x="1171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63" name="Rectangle 24"/>
            <p:cNvSpPr>
              <a:spLocks noChangeArrowheads="1"/>
            </p:cNvSpPr>
            <p:nvPr/>
          </p:nvSpPr>
          <p:spPr bwMode="auto">
            <a:xfrm>
              <a:off x="1287" y="2160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1764" name="Rectangle 25"/>
            <p:cNvSpPr>
              <a:spLocks noChangeArrowheads="1"/>
            </p:cNvSpPr>
            <p:nvPr/>
          </p:nvSpPr>
          <p:spPr bwMode="auto">
            <a:xfrm>
              <a:off x="748" y="175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65" name="Rectangle 26"/>
            <p:cNvSpPr>
              <a:spLocks noChangeArrowheads="1"/>
            </p:cNvSpPr>
            <p:nvPr/>
          </p:nvSpPr>
          <p:spPr bwMode="auto">
            <a:xfrm>
              <a:off x="864" y="1756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1766" name="Rectangle 27"/>
            <p:cNvSpPr>
              <a:spLocks noChangeArrowheads="1"/>
            </p:cNvSpPr>
            <p:nvPr/>
          </p:nvSpPr>
          <p:spPr bwMode="auto">
            <a:xfrm>
              <a:off x="731" y="20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67" name="Rectangle 28"/>
            <p:cNvSpPr>
              <a:spLocks noChangeArrowheads="1"/>
            </p:cNvSpPr>
            <p:nvPr/>
          </p:nvSpPr>
          <p:spPr bwMode="auto">
            <a:xfrm>
              <a:off x="957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68" name="Rectangle 29"/>
            <p:cNvSpPr>
              <a:spLocks noChangeArrowheads="1"/>
            </p:cNvSpPr>
            <p:nvPr/>
          </p:nvSpPr>
          <p:spPr bwMode="auto">
            <a:xfrm>
              <a:off x="1002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69" name="Rectangle 30"/>
            <p:cNvSpPr>
              <a:spLocks noChangeArrowheads="1"/>
            </p:cNvSpPr>
            <p:nvPr/>
          </p:nvSpPr>
          <p:spPr bwMode="auto">
            <a:xfrm>
              <a:off x="1046" y="215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70" name="Rectangle 31"/>
            <p:cNvSpPr>
              <a:spLocks noChangeArrowheads="1"/>
            </p:cNvSpPr>
            <p:nvPr/>
          </p:nvSpPr>
          <p:spPr bwMode="auto">
            <a:xfrm>
              <a:off x="2604" y="2871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B.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1771" name="Rectangle 32"/>
            <p:cNvSpPr>
              <a:spLocks noChangeArrowheads="1"/>
            </p:cNvSpPr>
            <p:nvPr/>
          </p:nvSpPr>
          <p:spPr bwMode="auto">
            <a:xfrm>
              <a:off x="2808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72" name="Rectangle 33"/>
            <p:cNvSpPr>
              <a:spLocks noChangeArrowheads="1"/>
            </p:cNvSpPr>
            <p:nvPr/>
          </p:nvSpPr>
          <p:spPr bwMode="auto">
            <a:xfrm>
              <a:off x="2853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73" name="Rectangle 34"/>
            <p:cNvSpPr>
              <a:spLocks noChangeArrowheads="1"/>
            </p:cNvSpPr>
            <p:nvPr/>
          </p:nvSpPr>
          <p:spPr bwMode="auto">
            <a:xfrm>
              <a:off x="2897" y="212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1774" name="Line 35"/>
            <p:cNvSpPr>
              <a:spLocks noChangeShapeType="1"/>
            </p:cNvSpPr>
            <p:nvPr/>
          </p:nvSpPr>
          <p:spPr bwMode="auto">
            <a:xfrm flipV="1">
              <a:off x="2640" y="1903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6"/>
            <p:cNvSpPr>
              <a:spLocks noChangeShapeType="1"/>
            </p:cNvSpPr>
            <p:nvPr/>
          </p:nvSpPr>
          <p:spPr bwMode="auto">
            <a:xfrm>
              <a:off x="2712" y="2137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37"/>
            <p:cNvSpPr>
              <a:spLocks noChangeShapeType="1"/>
            </p:cNvSpPr>
            <p:nvPr/>
          </p:nvSpPr>
          <p:spPr bwMode="auto">
            <a:xfrm flipH="1">
              <a:off x="2382" y="2137"/>
              <a:ext cx="1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8"/>
            <p:cNvSpPr>
              <a:spLocks noChangeShapeType="1"/>
            </p:cNvSpPr>
            <p:nvPr/>
          </p:nvSpPr>
          <p:spPr bwMode="auto">
            <a:xfrm>
              <a:off x="2640" y="2234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39"/>
            <p:cNvSpPr>
              <a:spLocks noChangeArrowheads="1"/>
            </p:cNvSpPr>
            <p:nvPr/>
          </p:nvSpPr>
          <p:spPr bwMode="auto">
            <a:xfrm>
              <a:off x="2582" y="237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79" name="Rectangle 40"/>
            <p:cNvSpPr>
              <a:spLocks noChangeArrowheads="1"/>
            </p:cNvSpPr>
            <p:nvPr/>
          </p:nvSpPr>
          <p:spPr bwMode="auto">
            <a:xfrm>
              <a:off x="2258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80" name="Rectangle 41"/>
            <p:cNvSpPr>
              <a:spLocks noChangeArrowheads="1"/>
            </p:cNvSpPr>
            <p:nvPr/>
          </p:nvSpPr>
          <p:spPr bwMode="auto">
            <a:xfrm>
              <a:off x="2907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81" name="Rectangle 42"/>
            <p:cNvSpPr>
              <a:spLocks noChangeArrowheads="1"/>
            </p:cNvSpPr>
            <p:nvPr/>
          </p:nvSpPr>
          <p:spPr bwMode="auto">
            <a:xfrm>
              <a:off x="3022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82" name="Rectangle 43"/>
            <p:cNvSpPr>
              <a:spLocks noChangeArrowheads="1"/>
            </p:cNvSpPr>
            <p:nvPr/>
          </p:nvSpPr>
          <p:spPr bwMode="auto">
            <a:xfrm>
              <a:off x="3138" y="213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1783" name="Rectangle 44"/>
            <p:cNvSpPr>
              <a:spLocks noChangeArrowheads="1"/>
            </p:cNvSpPr>
            <p:nvPr/>
          </p:nvSpPr>
          <p:spPr bwMode="auto">
            <a:xfrm>
              <a:off x="2572" y="17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84" name="Rectangle 45"/>
            <p:cNvSpPr>
              <a:spLocks noChangeArrowheads="1"/>
            </p:cNvSpPr>
            <p:nvPr/>
          </p:nvSpPr>
          <p:spPr bwMode="auto">
            <a:xfrm>
              <a:off x="2700" y="1731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2582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268" y="2860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Arial" pitchFamily="34" charset="0"/>
                </a:rPr>
                <a:t>C.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1787" name="Line 48"/>
            <p:cNvSpPr>
              <a:spLocks noChangeShapeType="1"/>
            </p:cNvSpPr>
            <p:nvPr/>
          </p:nvSpPr>
          <p:spPr bwMode="auto">
            <a:xfrm flipV="1">
              <a:off x="4298" y="1903"/>
              <a:ext cx="1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71" y="2137"/>
              <a:ext cx="1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041" y="2137"/>
              <a:ext cx="1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51"/>
            <p:cNvSpPr>
              <a:spLocks noChangeShapeType="1"/>
            </p:cNvSpPr>
            <p:nvPr/>
          </p:nvSpPr>
          <p:spPr bwMode="auto">
            <a:xfrm>
              <a:off x="4298" y="2234"/>
              <a:ext cx="1" cy="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61" y="2379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1792" name="Rectangle 53"/>
            <p:cNvSpPr>
              <a:spLocks noChangeArrowheads="1"/>
            </p:cNvSpPr>
            <p:nvPr/>
          </p:nvSpPr>
          <p:spPr bwMode="auto">
            <a:xfrm>
              <a:off x="4363" y="237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31793" name="Rectangle 54"/>
            <p:cNvSpPr>
              <a:spLocks noChangeArrowheads="1"/>
            </p:cNvSpPr>
            <p:nvPr/>
          </p:nvSpPr>
          <p:spPr bwMode="auto">
            <a:xfrm>
              <a:off x="3916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94" name="Rectangle 55"/>
            <p:cNvSpPr>
              <a:spLocks noChangeArrowheads="1"/>
            </p:cNvSpPr>
            <p:nvPr/>
          </p:nvSpPr>
          <p:spPr bwMode="auto">
            <a:xfrm>
              <a:off x="4565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95" name="Rectangle 56"/>
            <p:cNvSpPr>
              <a:spLocks noChangeArrowheads="1"/>
            </p:cNvSpPr>
            <p:nvPr/>
          </p:nvSpPr>
          <p:spPr bwMode="auto">
            <a:xfrm>
              <a:off x="4681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1796" name="Rectangle 57"/>
            <p:cNvSpPr>
              <a:spLocks noChangeArrowheads="1"/>
            </p:cNvSpPr>
            <p:nvPr/>
          </p:nvSpPr>
          <p:spPr bwMode="auto">
            <a:xfrm>
              <a:off x="4796" y="213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1797" name="Rectangle 58"/>
            <p:cNvSpPr>
              <a:spLocks noChangeArrowheads="1"/>
            </p:cNvSpPr>
            <p:nvPr/>
          </p:nvSpPr>
          <p:spPr bwMode="auto">
            <a:xfrm>
              <a:off x="4252" y="173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798" name="Rectangle 59"/>
            <p:cNvSpPr>
              <a:spLocks noChangeArrowheads="1"/>
            </p:cNvSpPr>
            <p:nvPr/>
          </p:nvSpPr>
          <p:spPr bwMode="auto">
            <a:xfrm>
              <a:off x="4380" y="1731"/>
              <a:ext cx="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1799" name="Rectangle 60"/>
            <p:cNvSpPr>
              <a:spLocks noChangeArrowheads="1"/>
            </p:cNvSpPr>
            <p:nvPr/>
          </p:nvSpPr>
          <p:spPr bwMode="auto">
            <a:xfrm>
              <a:off x="4241" y="205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823</TotalTime>
  <Words>645</Words>
  <Application>Microsoft Office PowerPoint</Application>
  <PresentationFormat>On-screen Show (4:3)</PresentationFormat>
  <Paragraphs>170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13.2  Chiral Molecules</vt:lpstr>
      <vt:lpstr>Structural Isomers </vt:lpstr>
      <vt:lpstr>Stereoisomers </vt:lpstr>
      <vt:lpstr>Chirality</vt:lpstr>
      <vt:lpstr>Everyday Objects, Chiral and Achiral  </vt:lpstr>
      <vt:lpstr>Chiral Carbon Atoms</vt:lpstr>
      <vt:lpstr>Chiral Carbon Atoms</vt:lpstr>
      <vt:lpstr>Achiral Carbon Atoms</vt:lpstr>
      <vt:lpstr>Study Check </vt:lpstr>
      <vt:lpstr>Solution</vt:lpstr>
      <vt:lpstr>Drawing Fischer Projections</vt:lpstr>
      <vt:lpstr>Chiral Carbon, Fischer Projections</vt:lpstr>
      <vt:lpstr>D and L Notations</vt:lpstr>
      <vt:lpstr>Study Check</vt:lpstr>
      <vt:lpstr>Solution</vt:lpstr>
      <vt:lpstr>Study Check</vt:lpstr>
      <vt:lpstr>Solution</vt:lpstr>
      <vt:lpstr>Chemistry Link to Health: Enantiomers in Biological Systems</vt:lpstr>
      <vt:lpstr>Chemistry Link to Health: Enantiomers in Biological Systems</vt:lpstr>
      <vt:lpstr>Chemistry Link to Health: Enantiomers in Biological Systems</vt:lpstr>
      <vt:lpstr>Chemistry Link to Health: Enantiomers in Biological Systems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Karen Timberlake</dc:creator>
  <cp:lastModifiedBy>windows</cp:lastModifiedBy>
  <cp:revision>105</cp:revision>
  <cp:lastPrinted>1998-11-30T23:17:36Z</cp:lastPrinted>
  <dcterms:created xsi:type="dcterms:W3CDTF">2011-01-09T02:28:26Z</dcterms:created>
  <dcterms:modified xsi:type="dcterms:W3CDTF">2014-04-24T19:19:31Z</dcterms:modified>
</cp:coreProperties>
</file>