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6" r:id="rId1"/>
  </p:sldMasterIdLst>
  <p:notesMasterIdLst>
    <p:notesMasterId r:id="rId19"/>
  </p:notesMasterIdLst>
  <p:handoutMasterIdLst>
    <p:handoutMasterId r:id="rId20"/>
  </p:handoutMasterIdLst>
  <p:sldIdLst>
    <p:sldId id="296" r:id="rId2"/>
    <p:sldId id="321" r:id="rId3"/>
    <p:sldId id="322" r:id="rId4"/>
    <p:sldId id="323" r:id="rId5"/>
    <p:sldId id="324" r:id="rId6"/>
    <p:sldId id="341" r:id="rId7"/>
    <p:sldId id="342" r:id="rId8"/>
    <p:sldId id="340" r:id="rId9"/>
    <p:sldId id="337" r:id="rId10"/>
    <p:sldId id="326" r:id="rId11"/>
    <p:sldId id="336" r:id="rId12"/>
    <p:sldId id="329" r:id="rId13"/>
    <p:sldId id="327" r:id="rId14"/>
    <p:sldId id="338" r:id="rId15"/>
    <p:sldId id="339" r:id="rId16"/>
    <p:sldId id="334" r:id="rId17"/>
    <p:sldId id="333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FF99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>
        <p:scale>
          <a:sx n="100" d="100"/>
          <a:sy n="100" d="100"/>
        </p:scale>
        <p:origin x="-210" y="-96"/>
      </p:cViewPr>
      <p:guideLst>
        <p:guide orient="horz" pos="348"/>
        <p:guide pos="3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50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17B6751A-2A0D-46DA-93CB-837B58B39B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7264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A3B7328C-EE97-47CA-B353-7D482DF274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72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2347A309-8891-4874-8362-6AEA139F3AED}" type="slidenum">
              <a:rPr lang="en-US" sz="1200" b="0"/>
              <a:pPr/>
              <a:t>1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2B818F13-326A-41F8-84DB-01AA420C32C3}" type="slidenum">
              <a:rPr lang="en-US" sz="1200" b="0"/>
              <a:pPr/>
              <a:t>10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FF1EE272-7AF0-44AD-AAE2-3B0706C78DD4}" type="slidenum">
              <a:rPr lang="en-US" sz="1200" b="0"/>
              <a:pPr/>
              <a:t>11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38945EBD-7F4F-4DD2-A7C3-D675515B00B3}" type="slidenum">
              <a:rPr lang="en-US" sz="1200" b="0"/>
              <a:pPr/>
              <a:t>12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6F6D8078-247E-4BF7-9DF9-D6C341F51E1C}" type="slidenum">
              <a:rPr lang="en-US" sz="1200" b="0"/>
              <a:pPr/>
              <a:t>13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BBB86B7D-E271-42BD-BFEA-BDE913C88F18}" type="slidenum">
              <a:rPr lang="en-US" sz="1200" b="0"/>
              <a:pPr/>
              <a:t>14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A714C963-E5BB-44F3-B8FE-83AA15FF9146}" type="slidenum">
              <a:rPr lang="en-US" sz="1200" b="0"/>
              <a:pPr/>
              <a:t>15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4B3A2F3E-3556-4E3A-B733-B1132C46E25E}" type="slidenum">
              <a:rPr lang="en-US" sz="1200" b="0"/>
              <a:pPr/>
              <a:t>16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FB79998F-E012-40E2-A982-21B3EE9F64D7}" type="slidenum">
              <a:rPr lang="en-US" sz="1200" b="0"/>
              <a:pPr/>
              <a:t>17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35B359D1-33F9-4F5A-A6E4-2A1414BE0108}" type="slidenum">
              <a:rPr lang="en-US" sz="1200" b="0"/>
              <a:pPr/>
              <a:t>2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3AF5409C-27A9-41FE-BD45-61F2F11AB311}" type="slidenum">
              <a:rPr lang="en-US" sz="1200" b="0"/>
              <a:pPr/>
              <a:t>3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F8B54797-8DDE-429F-811D-5ECD7DB49794}" type="slidenum">
              <a:rPr lang="en-US" sz="1200" b="0"/>
              <a:pPr/>
              <a:t>5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E7CAA4B-7E4F-4829-BAB7-53BAB0C9EEF3}" type="slidenum">
              <a:rPr lang="en-US" sz="1200" b="0"/>
              <a:pPr/>
              <a:t>6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34AE6FB-4028-4FF2-8824-3CA3A6FF25AE}" type="slidenum">
              <a:rPr lang="en-US" sz="1200" b="0"/>
              <a:pPr/>
              <a:t>7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3D895EF8-DE4C-4FDA-A2D5-E63E16500335}" type="slidenum">
              <a:rPr lang="en-US" sz="1200" b="0"/>
              <a:pPr/>
              <a:t>8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72E4203-6294-4E2F-BC6C-3199E4CCC3F4}" type="slidenum">
              <a:rPr lang="en-US" sz="1200" b="0"/>
              <a:pPr/>
              <a:t>9</a:t>
            </a:fld>
            <a:endParaRPr lang="en-US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20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4F8625-7FCC-43DB-8F4C-CCAE4C8842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210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0E24D5F-46B8-4BEA-8E5C-5B3BFA39F7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043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1EDC9BC-55C4-4B10-8B2F-0000A855C4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728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F576A66-44A0-4E19-9D60-89B46F39A3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57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3886200" cy="213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86200"/>
            <a:ext cx="3886200" cy="213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DC597D1-DDD8-42D2-AF42-A2ED417079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01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0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159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771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DDCFB29-F164-42D4-86ED-263E889DA91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634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BF36229-F41D-4A42-919A-4EF90F32CE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901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74EE22F-B1F6-48D6-971B-5920DEEFE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842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8E6B73C-DC92-4400-972F-2907981199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72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800"/>
            </a:lvl1pPr>
          </a:lstStyle>
          <a:p>
            <a:fld id="{997C9868-A97D-493C-BCB1-BB8FAF3AD39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336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457200" y="6400800"/>
            <a:ext cx="486727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Font typeface="Wingdings" charset="2"/>
              <a:buNone/>
            </a:pPr>
            <a:r>
              <a:rPr lang="en-US" sz="900" b="0" dirty="0" smtClean="0">
                <a:cs typeface="Arial" charset="0"/>
              </a:rPr>
              <a:t>Chemistry: An Introduction to General, Organic, and Biological Chemistry, Twelfth Edition 	</a:t>
            </a:r>
          </a:p>
        </p:txBody>
      </p:sp>
      <p:sp>
        <p:nvSpPr>
          <p:cNvPr id="11" name="Rectangle 6"/>
          <p:cNvSpPr>
            <a:spLocks noChangeArrowheads="1"/>
          </p:cNvSpPr>
          <p:nvPr userDrawn="1"/>
        </p:nvSpPr>
        <p:spPr bwMode="auto">
          <a:xfrm>
            <a:off x="6629400" y="6400800"/>
            <a:ext cx="22860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Font typeface="Wingdings" charset="2"/>
              <a:buNone/>
            </a:pPr>
            <a:r>
              <a:rPr lang="en-US" sz="900" b="0" dirty="0" smtClean="0">
                <a:cs typeface="Arial" charset="0"/>
              </a:rPr>
              <a:t>© 2015 Pearson Education, Inc.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72" r:id="rId2"/>
    <p:sldLayoutId id="2147484074" r:id="rId3"/>
    <p:sldLayoutId id="2147484075" r:id="rId4"/>
    <p:sldLayoutId id="2147484076" r:id="rId5"/>
    <p:sldLayoutId id="2147484077" r:id="rId6"/>
    <p:sldLayoutId id="2147484078" r:id="rId7"/>
    <p:sldLayoutId id="2147484079" r:id="rId8"/>
    <p:sldLayoutId id="2147484080" r:id="rId9"/>
    <p:sldLayoutId id="2147484081" r:id="rId10"/>
    <p:sldLayoutId id="2147484082" r:id="rId11"/>
    <p:sldLayoutId id="2147484083" r:id="rId12"/>
    <p:sldLayoutId id="2147484084" r:id="rId1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24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EB641B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39639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76400"/>
            <a:ext cx="7772400" cy="3505200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Glucose, </a:t>
            </a:r>
            <a:r>
              <a:rPr lang="en-US" dirty="0" err="1" smtClean="0">
                <a:latin typeface="Times New Roman" pitchFamily="18" charset="0"/>
                <a:ea typeface="ＭＳ Ｐゴシック" pitchFamily="34" charset="-128"/>
              </a:rPr>
              <a:t>galactose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, and fructose are the most important </a:t>
            </a:r>
            <a:r>
              <a:rPr lang="en-US" dirty="0" err="1" smtClean="0">
                <a:latin typeface="Times New Roman" pitchFamily="18" charset="0"/>
                <a:ea typeface="ＭＳ Ｐゴシック" pitchFamily="34" charset="-128"/>
              </a:rPr>
              <a:t>monosaccharides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.</a:t>
            </a: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33399" y="200022"/>
            <a:ext cx="8153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13.3  </a:t>
            </a:r>
            <a:r>
              <a:rPr lang="en-US" sz="3800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Fischer Projections of </a:t>
            </a:r>
            <a:r>
              <a:rPr lang="en-US" sz="3800" dirty="0" err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Monosaccharides</a:t>
            </a:r>
            <a:endParaRPr lang="en-US" sz="3800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609600" y="5410200"/>
            <a:ext cx="8001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>
                <a:solidFill>
                  <a:srgbClr val="3D9D1E"/>
                </a:solidFill>
                <a:latin typeface="Times New Roman" pitchFamily="18" charset="0"/>
                <a:cs typeface="Times New Roman" pitchFamily="18" charset="0"/>
              </a:rPr>
              <a:t>Learning </a:t>
            </a:r>
            <a:r>
              <a:rPr lang="en-US">
                <a:solidFill>
                  <a:srgbClr val="3D9D1E"/>
                </a:solidFill>
                <a:latin typeface="Times" pitchFamily="-84" charset="0"/>
              </a:rPr>
              <a:t>Goal  </a:t>
            </a:r>
            <a:r>
              <a:rPr lang="en-US" b="0">
                <a:latin typeface="Times" pitchFamily="-84" charset="0"/>
              </a:rPr>
              <a:t>Use Fischer projections to draw the</a:t>
            </a:r>
          </a:p>
          <a:p>
            <a:r>
              <a:rPr lang="en-US" sz="2000" b="0">
                <a:latin typeface="Times" pitchFamily="-84" charset="0"/>
              </a:rPr>
              <a:t>D</a:t>
            </a:r>
            <a:r>
              <a:rPr lang="en-US" b="0">
                <a:latin typeface="Times" pitchFamily="-84" charset="0"/>
              </a:rPr>
              <a:t> or </a:t>
            </a:r>
            <a:r>
              <a:rPr lang="en-US" sz="2000" b="0">
                <a:latin typeface="Times" pitchFamily="-84" charset="0"/>
              </a:rPr>
              <a:t>L</a:t>
            </a:r>
            <a:r>
              <a:rPr lang="en-US" b="0">
                <a:latin typeface="Times" pitchFamily="-84" charset="0"/>
              </a:rPr>
              <a:t> stereoisomers of glucose, galactose, and fructose.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48"/>
          <a:stretch/>
        </p:blipFill>
        <p:spPr>
          <a:xfrm>
            <a:off x="2085975" y="2590799"/>
            <a:ext cx="4800600" cy="26994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19079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Glucose and Fructose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524000"/>
            <a:ext cx="7964488" cy="43434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charset="0"/>
              <a:buNone/>
              <a:defRPr/>
            </a:pPr>
            <a:r>
              <a:rPr lang="en-US" sz="2000" dirty="0" smtClean="0">
                <a:ea typeface="ＭＳ Ｐゴシック" charset="0"/>
                <a:cs typeface="Times New Roman" charset="0"/>
              </a:rPr>
              <a:t>D</a:t>
            </a:r>
            <a:r>
              <a:rPr lang="en-US" dirty="0" smtClean="0">
                <a:ea typeface="ＭＳ Ｐゴシック" charset="0"/>
                <a:cs typeface="Times New Roman" charset="0"/>
              </a:rPr>
              <a:t>-Glucose </a:t>
            </a:r>
            <a:r>
              <a:rPr lang="en-US" dirty="0">
                <a:ea typeface="ＭＳ Ｐゴシック" charset="0"/>
                <a:cs typeface="Times New Roman" charset="0"/>
              </a:rPr>
              <a:t>is </a:t>
            </a:r>
          </a:p>
          <a:p>
            <a:pPr eaLnBrk="1" hangingPunct="1">
              <a:spcBef>
                <a:spcPct val="25000"/>
              </a:spcBef>
              <a:buSzTx/>
              <a:buFont typeface="Arial"/>
              <a:buChar char="•"/>
              <a:defRPr/>
            </a:pPr>
            <a:r>
              <a:rPr lang="en-US" dirty="0">
                <a:ea typeface="ＭＳ Ｐゴシック" charset="0"/>
                <a:cs typeface="Times New Roman" charset="0"/>
              </a:rPr>
              <a:t>found in fruits, corn syrup, and honey</a:t>
            </a:r>
          </a:p>
          <a:p>
            <a:pPr eaLnBrk="1" hangingPunct="1">
              <a:spcBef>
                <a:spcPct val="25000"/>
              </a:spcBef>
              <a:buSzTx/>
              <a:buFont typeface="Arial"/>
              <a:buChar char="•"/>
              <a:defRPr/>
            </a:pPr>
            <a:r>
              <a:rPr lang="en-US" dirty="0">
                <a:ea typeface="ＭＳ Ｐゴシック" charset="0"/>
                <a:cs typeface="Times New Roman" charset="0"/>
              </a:rPr>
              <a:t>an </a:t>
            </a:r>
            <a:r>
              <a:rPr lang="en-US" dirty="0" err="1">
                <a:ea typeface="ＭＳ Ｐゴシック" charset="0"/>
                <a:cs typeface="Times New Roman" charset="0"/>
              </a:rPr>
              <a:t>aldohexose</a:t>
            </a:r>
            <a:r>
              <a:rPr lang="en-US" dirty="0">
                <a:ea typeface="ＭＳ Ｐゴシック" charset="0"/>
                <a:cs typeface="Times New Roman" charset="0"/>
              </a:rPr>
              <a:t> with the formula C</a:t>
            </a:r>
            <a:r>
              <a:rPr lang="en-US" baseline="-25000" dirty="0">
                <a:ea typeface="ＭＳ Ｐゴシック" charset="0"/>
                <a:cs typeface="Times New Roman" charset="0"/>
              </a:rPr>
              <a:t>6</a:t>
            </a:r>
            <a:r>
              <a:rPr lang="en-US" dirty="0">
                <a:ea typeface="ＭＳ Ｐゴシック" charset="0"/>
                <a:cs typeface="Times New Roman" charset="0"/>
              </a:rPr>
              <a:t>H</a:t>
            </a:r>
            <a:r>
              <a:rPr lang="en-US" baseline="-25000" dirty="0">
                <a:ea typeface="ＭＳ Ｐゴシック" charset="0"/>
                <a:cs typeface="Times New Roman" charset="0"/>
              </a:rPr>
              <a:t>12</a:t>
            </a:r>
            <a:r>
              <a:rPr lang="en-US" dirty="0">
                <a:ea typeface="ＭＳ Ｐゴシック" charset="0"/>
                <a:cs typeface="Times New Roman" charset="0"/>
              </a:rPr>
              <a:t>O</a:t>
            </a:r>
            <a:r>
              <a:rPr lang="en-US" baseline="-25000" dirty="0">
                <a:ea typeface="ＭＳ Ｐゴシック" charset="0"/>
                <a:cs typeface="Times New Roman" charset="0"/>
              </a:rPr>
              <a:t>6</a:t>
            </a:r>
            <a:endParaRPr lang="en-US" dirty="0">
              <a:ea typeface="ＭＳ Ｐゴシック" charset="0"/>
              <a:cs typeface="Times New Roman" charset="0"/>
            </a:endParaRPr>
          </a:p>
          <a:p>
            <a:pPr eaLnBrk="1" hangingPunct="1">
              <a:spcBef>
                <a:spcPct val="25000"/>
              </a:spcBef>
              <a:buSzTx/>
              <a:buFont typeface="Arial"/>
              <a:buChar char="•"/>
              <a:defRPr/>
            </a:pPr>
            <a:r>
              <a:rPr lang="en-US" dirty="0">
                <a:ea typeface="ＭＳ Ｐゴシック" charset="0"/>
                <a:cs typeface="Times New Roman" charset="0"/>
              </a:rPr>
              <a:t>known as dextrose and blood sugar in the </a:t>
            </a:r>
            <a:r>
              <a:rPr lang="en-US" dirty="0" smtClean="0">
                <a:ea typeface="ＭＳ Ｐゴシック" charset="0"/>
                <a:cs typeface="Times New Roman" charset="0"/>
              </a:rPr>
              <a:t>body</a:t>
            </a:r>
          </a:p>
          <a:p>
            <a:pPr eaLnBrk="1" hangingPunct="1">
              <a:spcBef>
                <a:spcPct val="25000"/>
              </a:spcBef>
              <a:buSzTx/>
              <a:buFont typeface="Arial"/>
              <a:buChar char="•"/>
              <a:defRPr/>
            </a:pPr>
            <a:r>
              <a:rPr lang="en-US" dirty="0" smtClean="0">
                <a:ea typeface="ＭＳ Ｐゴシック" charset="0"/>
                <a:cs typeface="Times New Roman" charset="0"/>
              </a:rPr>
              <a:t>a building block in sucrose, lactose, maltose, and in polysaccharides such as cellulose and glycogen</a:t>
            </a:r>
            <a:endParaRPr lang="en-US" dirty="0">
              <a:ea typeface="ＭＳ Ｐゴシック" charset="0"/>
              <a:cs typeface="Times New Roman" charset="0"/>
            </a:endParaRPr>
          </a:p>
          <a:p>
            <a:pPr marL="0" indent="0" eaLnBrk="1" hangingPunct="1">
              <a:spcBef>
                <a:spcPct val="0"/>
              </a:spcBef>
              <a:buFont typeface="Arial"/>
              <a:buNone/>
              <a:defRPr/>
            </a:pPr>
            <a:endParaRPr lang="en-US" dirty="0" smtClean="0">
              <a:ea typeface="ＭＳ Ｐゴシック" charset="0"/>
              <a:cs typeface="Times New Roman" charset="0"/>
            </a:endParaRPr>
          </a:p>
          <a:p>
            <a:pPr marL="0" indent="0" eaLnBrk="1" hangingPunct="1">
              <a:spcBef>
                <a:spcPct val="0"/>
              </a:spcBef>
              <a:buFont typeface="Arial"/>
              <a:buNone/>
              <a:defRPr/>
            </a:pPr>
            <a:r>
              <a:rPr lang="en-US" sz="2000" dirty="0" smtClean="0">
                <a:ea typeface="ＭＳ Ｐゴシック" charset="0"/>
                <a:cs typeface="Times New Roman" charset="0"/>
              </a:rPr>
              <a:t>D</a:t>
            </a:r>
            <a:r>
              <a:rPr lang="en-US" dirty="0" smtClean="0">
                <a:ea typeface="ＭＳ Ｐゴシック" charset="0"/>
                <a:cs typeface="Times New Roman" charset="0"/>
              </a:rPr>
              <a:t>-Fructose, obtained </a:t>
            </a:r>
            <a:r>
              <a:rPr lang="en-US" dirty="0">
                <a:ea typeface="ＭＳ Ｐゴシック" charset="0"/>
                <a:cs typeface="Times New Roman" charset="0"/>
              </a:rPr>
              <a:t>from </a:t>
            </a:r>
            <a:r>
              <a:rPr lang="en-US" dirty="0" smtClean="0">
                <a:ea typeface="ＭＳ Ｐゴシック" charset="0"/>
                <a:cs typeface="Times New Roman" charset="0"/>
              </a:rPr>
              <a:t>sucrose, is</a:t>
            </a:r>
            <a:endParaRPr lang="en-US" dirty="0">
              <a:ea typeface="ＭＳ Ｐゴシック" charset="0"/>
              <a:cs typeface="Times New Roman" charset="0"/>
            </a:endParaRPr>
          </a:p>
          <a:p>
            <a:pPr eaLnBrk="1" hangingPunct="1">
              <a:spcBef>
                <a:spcPct val="25000"/>
              </a:spcBef>
              <a:buSzTx/>
              <a:buFont typeface="Arial"/>
              <a:buChar char="•"/>
              <a:defRPr/>
            </a:pPr>
            <a:r>
              <a:rPr lang="en-US" dirty="0">
                <a:ea typeface="ＭＳ Ｐゴシック" charset="0"/>
                <a:cs typeface="Times New Roman" charset="0"/>
              </a:rPr>
              <a:t>a</a:t>
            </a:r>
            <a:r>
              <a:rPr lang="en-US" dirty="0" smtClean="0">
                <a:ea typeface="ＭＳ Ｐゴシック" charset="0"/>
                <a:cs typeface="Times New Roman" charset="0"/>
              </a:rPr>
              <a:t> ketohexose </a:t>
            </a:r>
            <a:r>
              <a:rPr lang="en-US" dirty="0">
                <a:ea typeface="ＭＳ Ｐゴシック" charset="0"/>
                <a:cs typeface="Times New Roman" charset="0"/>
              </a:rPr>
              <a:t>with the formula C</a:t>
            </a:r>
            <a:r>
              <a:rPr lang="en-US" baseline="-25000" dirty="0">
                <a:ea typeface="ＭＳ Ｐゴシック" charset="0"/>
                <a:cs typeface="Times New Roman" charset="0"/>
              </a:rPr>
              <a:t>6</a:t>
            </a:r>
            <a:r>
              <a:rPr lang="en-US" dirty="0">
                <a:ea typeface="ＭＳ Ｐゴシック" charset="0"/>
                <a:cs typeface="Times New Roman" charset="0"/>
              </a:rPr>
              <a:t>H</a:t>
            </a:r>
            <a:r>
              <a:rPr lang="en-US" baseline="-25000" dirty="0">
                <a:ea typeface="ＭＳ Ｐゴシック" charset="0"/>
                <a:cs typeface="Times New Roman" charset="0"/>
              </a:rPr>
              <a:t>12</a:t>
            </a:r>
            <a:r>
              <a:rPr lang="en-US" dirty="0">
                <a:ea typeface="ＭＳ Ｐゴシック" charset="0"/>
                <a:cs typeface="Times New Roman" charset="0"/>
              </a:rPr>
              <a:t>O</a:t>
            </a:r>
            <a:r>
              <a:rPr lang="en-US" baseline="-25000" dirty="0">
                <a:ea typeface="ＭＳ Ｐゴシック" charset="0"/>
                <a:cs typeface="Times New Roman" charset="0"/>
              </a:rPr>
              <a:t>6</a:t>
            </a:r>
            <a:endParaRPr lang="en-US" dirty="0">
              <a:ea typeface="ＭＳ Ｐゴシック" charset="0"/>
              <a:cs typeface="Times New Roman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US" dirty="0" smtClean="0"/>
              <a:t>the </a:t>
            </a:r>
            <a:r>
              <a:rPr lang="en-US" dirty="0"/>
              <a:t>sweetest of the carbohydrates, </a:t>
            </a:r>
            <a:r>
              <a:rPr lang="en-US" dirty="0" smtClean="0"/>
              <a:t>twice </a:t>
            </a:r>
            <a:r>
              <a:rPr lang="en-US" dirty="0"/>
              <a:t>as sweet as </a:t>
            </a:r>
            <a:r>
              <a:rPr lang="en-US" dirty="0" smtClean="0"/>
              <a:t>sucrose</a:t>
            </a:r>
            <a:endParaRPr lang="en-US" dirty="0">
              <a:ea typeface="ＭＳ Ｐゴシック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19076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Glucose and Fructose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46113" y="1524000"/>
            <a:ext cx="3849687" cy="4343400"/>
          </a:xfrm>
        </p:spPr>
        <p:txBody>
          <a:bodyPr/>
          <a:lstStyle/>
          <a:p>
            <a:pPr marL="0" indent="0" eaLnBrk="1" hangingPunct="1">
              <a:spcBef>
                <a:spcPct val="10000"/>
              </a:spcBef>
              <a:buClr>
                <a:schemeClr val="bg2"/>
              </a:buClr>
              <a:buSzTx/>
              <a:buFont typeface="Wingdings" pitchFamily="2" charset="2"/>
              <a:buNone/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 sweet taste of honey comes from the monosaccharides </a:t>
            </a:r>
            <a:b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-glucose and 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-fructose.</a:t>
            </a:r>
          </a:p>
        </p:txBody>
      </p:sp>
      <p:sp>
        <p:nvSpPr>
          <p:cNvPr id="36867" name="Rectangle 7"/>
          <p:cNvSpPr>
            <a:spLocks noChangeArrowheads="1"/>
          </p:cNvSpPr>
          <p:nvPr/>
        </p:nvSpPr>
        <p:spPr bwMode="auto">
          <a:xfrm>
            <a:off x="5867400" y="5334000"/>
            <a:ext cx="2667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900"/>
              <a:t> </a:t>
            </a: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1"/>
          <a:stretch/>
        </p:blipFill>
        <p:spPr>
          <a:xfrm>
            <a:off x="5257800" y="1676400"/>
            <a:ext cx="2438400" cy="46477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57182"/>
            <a:ext cx="7600950" cy="9144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Galactose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5791200" cy="44196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0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-Galactose</a:t>
            </a:r>
          </a:p>
          <a:p>
            <a:pPr eaLnBrk="1" hangingPunct="1">
              <a:spcBef>
                <a:spcPct val="25000"/>
              </a:spcBef>
              <a:buSzTx/>
              <a:buFontTx/>
              <a:buChar char="•"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is an aldohexose, C</a:t>
            </a:r>
            <a:r>
              <a:rPr lang="en-US" baseline="-250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6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</a:t>
            </a:r>
            <a:r>
              <a:rPr lang="en-US" baseline="-250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12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</a:t>
            </a:r>
            <a:r>
              <a:rPr lang="en-US" baseline="-250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6</a:t>
            </a:r>
            <a:endParaRPr lang="en-US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spcBef>
                <a:spcPct val="25000"/>
              </a:spcBef>
              <a:buSzTx/>
              <a:buFontTx/>
              <a:buChar char="•"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is not found free in nature</a:t>
            </a:r>
          </a:p>
          <a:p>
            <a:pPr eaLnBrk="1" hangingPunct="1">
              <a:spcBef>
                <a:spcPct val="25000"/>
              </a:spcBef>
              <a:buSzTx/>
              <a:buFontTx/>
              <a:buChar char="•"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is obtained from the disaccharide lactose</a:t>
            </a:r>
          </a:p>
          <a:p>
            <a:pPr eaLnBrk="1" hangingPunct="1">
              <a:spcBef>
                <a:spcPct val="25000"/>
              </a:spcBef>
              <a:buSzTx/>
              <a:buFontTx/>
              <a:buChar char="•"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has a similar structure to glucose except for the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—</a:t>
            </a:r>
            <a:r>
              <a:rPr lang="en-US" baseline="-2500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O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 on carbon 4</a:t>
            </a:r>
          </a:p>
          <a:p>
            <a:pPr eaLnBrk="1" hangingPunct="1">
              <a:spcBef>
                <a:spcPct val="0"/>
              </a:spcBef>
              <a:buClr>
                <a:schemeClr val="bg2"/>
              </a:buClr>
              <a:buSzTx/>
              <a:buFontTx/>
              <a:buChar char="•"/>
            </a:pPr>
            <a:endParaRPr lang="en-US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 a condition called galactosemia, an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enzyme needed to convert galactose to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glucose is missing.</a:t>
            </a:r>
          </a:p>
        </p:txBody>
      </p:sp>
      <p:pic>
        <p:nvPicPr>
          <p:cNvPr id="38915" name="Picture 1" descr="133_slide1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676400"/>
            <a:ext cx="1993900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66689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" pitchFamily="-84" charset="0"/>
                <a:ea typeface="ＭＳ Ｐゴシック" pitchFamily="34" charset="-128"/>
              </a:rPr>
              <a:t>Chemistry Link to Health:</a:t>
            </a:r>
            <a:br>
              <a:rPr lang="en-US" dirty="0" smtClean="0">
                <a:latin typeface="Times" pitchFamily="-84" charset="0"/>
                <a:ea typeface="ＭＳ Ｐゴシック" pitchFamily="34" charset="-128"/>
              </a:rPr>
            </a:br>
            <a:r>
              <a:rPr lang="en-US" dirty="0" smtClean="0">
                <a:latin typeface="Times" pitchFamily="-84" charset="0"/>
                <a:ea typeface="ＭＳ Ｐゴシック" pitchFamily="34" charset="-128"/>
              </a:rPr>
              <a:t>Hyperglycemia and Hypoglycemia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600200"/>
            <a:ext cx="8077200" cy="44958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 the body, </a:t>
            </a:r>
          </a:p>
          <a:p>
            <a:pPr eaLnBrk="1" hangingPunct="1">
              <a:spcBef>
                <a:spcPct val="25000"/>
              </a:spcBef>
              <a:buSzTx/>
              <a:buFontTx/>
              <a:buChar char="•"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glucose has a normal blood level of 70–90 mg/dL</a:t>
            </a:r>
          </a:p>
          <a:p>
            <a:pPr eaLnBrk="1" hangingPunct="1">
              <a:spcBef>
                <a:spcPct val="25000"/>
              </a:spcBef>
              <a:buSzTx/>
              <a:buFontTx/>
              <a:buChar char="•"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 glucose tolerance test measures blood glucose for several hours after ingesting glucose</a:t>
            </a:r>
          </a:p>
        </p:txBody>
      </p:sp>
      <p:sp>
        <p:nvSpPr>
          <p:cNvPr id="40963" name="Rectangle 6"/>
          <p:cNvSpPr>
            <a:spLocks noChangeArrowheads="1"/>
          </p:cNvSpPr>
          <p:nvPr/>
        </p:nvSpPr>
        <p:spPr bwMode="auto">
          <a:xfrm>
            <a:off x="1752600" y="5867400"/>
            <a:ext cx="5105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46"/>
          <a:stretch/>
        </p:blipFill>
        <p:spPr>
          <a:xfrm>
            <a:off x="1400175" y="3518433"/>
            <a:ext cx="6341133" cy="27728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66691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" pitchFamily="-84" charset="0"/>
                <a:ea typeface="ＭＳ Ｐゴシック" pitchFamily="34" charset="-128"/>
              </a:rPr>
              <a:t>Chemistry Link to Health:</a:t>
            </a:r>
            <a:br>
              <a:rPr lang="en-US" dirty="0" smtClean="0">
                <a:latin typeface="Times" pitchFamily="-84" charset="0"/>
                <a:ea typeface="ＭＳ Ｐゴシック" pitchFamily="34" charset="-128"/>
              </a:rPr>
            </a:br>
            <a:r>
              <a:rPr lang="en-US" dirty="0" smtClean="0">
                <a:latin typeface="Times" pitchFamily="-84" charset="0"/>
                <a:ea typeface="ＭＳ Ｐゴシック" pitchFamily="34" charset="-128"/>
              </a:rPr>
              <a:t>Hyperglycemia and Hypoglycemia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600200"/>
            <a:ext cx="8229600" cy="4495800"/>
          </a:xfrm>
        </p:spPr>
        <p:txBody>
          <a:bodyPr/>
          <a:lstStyle/>
          <a:p>
            <a:pPr marL="0" indent="0" eaLnBrk="1" hangingPunct="1">
              <a:buFont typeface="Arial"/>
              <a:buNone/>
              <a:defRPr/>
            </a:pPr>
            <a:r>
              <a:rPr lang="en-US" dirty="0" smtClean="0"/>
              <a:t>Diabetes mellitus can </a:t>
            </a:r>
            <a:r>
              <a:rPr lang="en-US" dirty="0"/>
              <a:t>cause </a:t>
            </a:r>
            <a:r>
              <a:rPr lang="en-US" dirty="0" smtClean="0"/>
              <a:t>hyperglycemia, which</a:t>
            </a:r>
            <a:endParaRPr lang="en-US" dirty="0"/>
          </a:p>
          <a:p>
            <a:pPr eaLnBrk="1" hangingPunct="1">
              <a:buFont typeface="Arial"/>
              <a:buChar char="•"/>
              <a:defRPr/>
            </a:pPr>
            <a:r>
              <a:rPr lang="en-US" dirty="0" smtClean="0"/>
              <a:t>occurs when the </a:t>
            </a:r>
            <a:r>
              <a:rPr lang="en-US" dirty="0"/>
              <a:t>pancreas is unable to produce sufficient </a:t>
            </a:r>
            <a:r>
              <a:rPr lang="en-US" dirty="0" smtClean="0"/>
              <a:t>quantities of insulin </a:t>
            </a:r>
          </a:p>
          <a:p>
            <a:pPr eaLnBrk="1" hangingPunct="1">
              <a:buFont typeface="Arial"/>
              <a:buChar char="•"/>
              <a:defRPr/>
            </a:pPr>
            <a:r>
              <a:rPr lang="en-US" dirty="0"/>
              <a:t>a</a:t>
            </a:r>
            <a:r>
              <a:rPr lang="en-US" dirty="0" smtClean="0"/>
              <a:t>llows glucose </a:t>
            </a:r>
            <a:r>
              <a:rPr lang="en-US" dirty="0"/>
              <a:t>levels in </a:t>
            </a:r>
            <a:r>
              <a:rPr lang="en-US" dirty="0" smtClean="0"/>
              <a:t>the body </a:t>
            </a:r>
            <a:r>
              <a:rPr lang="en-US" dirty="0"/>
              <a:t>fluids </a:t>
            </a:r>
            <a:r>
              <a:rPr lang="en-US" dirty="0" smtClean="0"/>
              <a:t>to </a:t>
            </a:r>
            <a:r>
              <a:rPr lang="en-US" dirty="0"/>
              <a:t>rise as high as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350 mg</a:t>
            </a:r>
            <a:r>
              <a:rPr lang="en-US" b="1" dirty="0"/>
              <a:t>/</a:t>
            </a:r>
            <a:r>
              <a:rPr lang="en-US" dirty="0" err="1" smtClean="0"/>
              <a:t>dL</a:t>
            </a:r>
            <a:r>
              <a:rPr lang="en-US" dirty="0" smtClean="0"/>
              <a:t> of plasma </a:t>
            </a:r>
          </a:p>
          <a:p>
            <a:pPr marL="0" indent="0" eaLnBrk="1" hangingPunct="1">
              <a:buFont typeface="Arial"/>
              <a:buNone/>
              <a:defRPr/>
            </a:pPr>
            <a:r>
              <a:rPr lang="en-US" dirty="0" smtClean="0"/>
              <a:t>Symptoms </a:t>
            </a:r>
            <a:r>
              <a:rPr lang="en-US" dirty="0"/>
              <a:t>of diabetes include </a:t>
            </a:r>
            <a:endParaRPr lang="en-US" dirty="0" smtClean="0"/>
          </a:p>
          <a:p>
            <a:pPr eaLnBrk="1" hangingPunct="1">
              <a:buFont typeface="Arial"/>
              <a:buChar char="•"/>
              <a:defRPr/>
            </a:pPr>
            <a:r>
              <a:rPr lang="en-US" dirty="0"/>
              <a:t>t</a:t>
            </a:r>
            <a:r>
              <a:rPr lang="en-US" dirty="0" smtClean="0"/>
              <a:t>hirst and excessive urination</a:t>
            </a:r>
            <a:endParaRPr lang="en-US" dirty="0"/>
          </a:p>
          <a:p>
            <a:pPr eaLnBrk="1" hangingPunct="1">
              <a:buFont typeface="Arial"/>
              <a:buChar char="•"/>
              <a:defRPr/>
            </a:pPr>
            <a:r>
              <a:rPr lang="en-US" dirty="0" smtClean="0"/>
              <a:t>increased appetite </a:t>
            </a:r>
            <a:r>
              <a:rPr lang="en-US" dirty="0"/>
              <a:t>and </a:t>
            </a:r>
            <a:r>
              <a:rPr lang="en-US" dirty="0" smtClean="0"/>
              <a:t>weight loss </a:t>
            </a:r>
          </a:p>
          <a:p>
            <a:pPr marL="0" indent="0" eaLnBrk="1" hangingPunct="1">
              <a:buFont typeface="Arial"/>
              <a:buNone/>
              <a:defRPr/>
            </a:pPr>
            <a:r>
              <a:rPr lang="en-US" dirty="0" smtClean="0"/>
              <a:t>In </a:t>
            </a:r>
            <a:r>
              <a:rPr lang="en-US" dirty="0"/>
              <a:t>older adults, diabetes is sometimes a </a:t>
            </a:r>
            <a:r>
              <a:rPr lang="en-US" dirty="0" smtClean="0"/>
              <a:t>consequence of </a:t>
            </a:r>
            <a:r>
              <a:rPr lang="en-US" dirty="0"/>
              <a:t>excessive weight </a:t>
            </a:r>
            <a:r>
              <a:rPr lang="en-US"/>
              <a:t>gain</a:t>
            </a:r>
            <a:r>
              <a:rPr lang="en-US" smtClean="0"/>
              <a:t>.</a:t>
            </a:r>
            <a:endParaRPr lang="en-US" dirty="0">
              <a:ea typeface="ＭＳ Ｐゴシック" charset="0"/>
              <a:cs typeface="Times New Roman" charset="0"/>
            </a:endParaRPr>
          </a:p>
        </p:txBody>
      </p:sp>
      <p:sp>
        <p:nvSpPr>
          <p:cNvPr id="43011" name="Rectangle 6"/>
          <p:cNvSpPr>
            <a:spLocks noChangeArrowheads="1"/>
          </p:cNvSpPr>
          <p:nvPr/>
        </p:nvSpPr>
        <p:spPr bwMode="auto">
          <a:xfrm>
            <a:off x="1752600" y="5867400"/>
            <a:ext cx="5105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66687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" pitchFamily="-84" charset="0"/>
                <a:ea typeface="ＭＳ Ｐゴシック" pitchFamily="34" charset="-128"/>
              </a:rPr>
              <a:t>Chemistry Link to Health:</a:t>
            </a:r>
            <a:br>
              <a:rPr lang="en-US" smtClean="0">
                <a:latin typeface="Times" pitchFamily="-84" charset="0"/>
                <a:ea typeface="ＭＳ Ｐゴシック" pitchFamily="34" charset="-128"/>
              </a:rPr>
            </a:br>
            <a:r>
              <a:rPr lang="en-US" smtClean="0">
                <a:latin typeface="Times" pitchFamily="-84" charset="0"/>
                <a:ea typeface="ＭＳ Ｐゴシック" pitchFamily="34" charset="-128"/>
              </a:rPr>
              <a:t>Hyperglycemia and Hypoglycemia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600200"/>
            <a:ext cx="8229600" cy="4495800"/>
          </a:xfrm>
        </p:spPr>
        <p:txBody>
          <a:bodyPr/>
          <a:lstStyle/>
          <a:p>
            <a:pPr marL="0" indent="0" eaLnBrk="1" hangingPunct="1">
              <a:buFont typeface="Arial"/>
              <a:buNone/>
              <a:defRPr/>
            </a:pPr>
            <a:r>
              <a:rPr lang="en-US" dirty="0"/>
              <a:t>When a person is hypoglycemic, </a:t>
            </a:r>
            <a:endParaRPr lang="en-US" dirty="0" smtClean="0"/>
          </a:p>
          <a:p>
            <a:pPr eaLnBrk="1" hangingPunct="1">
              <a:buFont typeface="Arial"/>
              <a:buChar char="•"/>
              <a:defRPr/>
            </a:pPr>
            <a:r>
              <a:rPr lang="en-US" dirty="0" smtClean="0"/>
              <a:t>the </a:t>
            </a:r>
            <a:r>
              <a:rPr lang="en-US" dirty="0"/>
              <a:t>blood </a:t>
            </a:r>
            <a:r>
              <a:rPr lang="en-US" dirty="0" smtClean="0"/>
              <a:t>glucose level </a:t>
            </a:r>
            <a:r>
              <a:rPr lang="en-US" dirty="0"/>
              <a:t>rises and then decreases rapidly </a:t>
            </a:r>
            <a:r>
              <a:rPr lang="en-US" dirty="0" smtClean="0"/>
              <a:t>to levels </a:t>
            </a:r>
            <a:r>
              <a:rPr lang="en-US" dirty="0"/>
              <a:t>as low as 40 </a:t>
            </a:r>
            <a:r>
              <a:rPr lang="en-US" dirty="0" smtClean="0"/>
              <a:t>mg</a:t>
            </a:r>
            <a:r>
              <a:rPr lang="en-US" b="1" dirty="0" smtClean="0"/>
              <a:t>/</a:t>
            </a:r>
            <a:r>
              <a:rPr lang="en-US" dirty="0" err="1" smtClean="0"/>
              <a:t>dL</a:t>
            </a:r>
            <a:r>
              <a:rPr lang="en-US" dirty="0" smtClean="0"/>
              <a:t> </a:t>
            </a:r>
          </a:p>
          <a:p>
            <a:pPr eaLnBrk="1" hangingPunct="1">
              <a:buFont typeface="Arial"/>
              <a:buChar char="•"/>
              <a:defRPr/>
            </a:pPr>
            <a:r>
              <a:rPr lang="en-US" dirty="0"/>
              <a:t>l</a:t>
            </a:r>
            <a:r>
              <a:rPr lang="en-US" dirty="0" smtClean="0"/>
              <a:t>ow blood sugar may occur as a result of an </a:t>
            </a:r>
            <a:r>
              <a:rPr lang="en-US" dirty="0"/>
              <a:t>overproduction of insulin by the </a:t>
            </a:r>
            <a:r>
              <a:rPr lang="en-US" dirty="0" smtClean="0"/>
              <a:t>pancreas </a:t>
            </a:r>
          </a:p>
          <a:p>
            <a:pPr eaLnBrk="1" hangingPunct="1">
              <a:buFont typeface="Arial"/>
              <a:buChar char="•"/>
              <a:defRPr/>
            </a:pPr>
            <a:r>
              <a:rPr lang="en-US" dirty="0"/>
              <a:t>s</a:t>
            </a:r>
            <a:r>
              <a:rPr lang="en-US" dirty="0" smtClean="0"/>
              <a:t>ymptoms may appear, such as dizziness</a:t>
            </a:r>
            <a:r>
              <a:rPr lang="en-US" dirty="0"/>
              <a:t>, general weakness, and muscle </a:t>
            </a:r>
            <a:r>
              <a:rPr lang="en-US" dirty="0" smtClean="0"/>
              <a:t>tremors </a:t>
            </a:r>
          </a:p>
          <a:p>
            <a:pPr eaLnBrk="1" hangingPunct="1">
              <a:buFont typeface="Arial"/>
              <a:buChar char="•"/>
              <a:defRPr/>
            </a:pP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diet </a:t>
            </a:r>
            <a:r>
              <a:rPr lang="en-US" dirty="0" smtClean="0"/>
              <a:t>may be </a:t>
            </a:r>
            <a:r>
              <a:rPr lang="en-US" dirty="0"/>
              <a:t>prescribed that consists of several small meals high in protein </a:t>
            </a:r>
            <a:r>
              <a:rPr lang="en-US" dirty="0" smtClean="0"/>
              <a:t>and low </a:t>
            </a:r>
            <a:r>
              <a:rPr lang="en-US" dirty="0"/>
              <a:t>in </a:t>
            </a:r>
            <a:r>
              <a:rPr lang="en-US" dirty="0" smtClean="0"/>
              <a:t>carbohydrates</a:t>
            </a:r>
          </a:p>
        </p:txBody>
      </p:sp>
      <p:sp>
        <p:nvSpPr>
          <p:cNvPr id="45059" name="Rectangle 6"/>
          <p:cNvSpPr>
            <a:spLocks noChangeArrowheads="1"/>
          </p:cNvSpPr>
          <p:nvPr/>
        </p:nvSpPr>
        <p:spPr bwMode="auto">
          <a:xfrm>
            <a:off x="1752600" y="5867400"/>
            <a:ext cx="5105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19076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Study Check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Draw the Fischer projections of </a:t>
            </a:r>
            <a:r>
              <a:rPr lang="en-US" sz="20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-fructose and </a:t>
            </a:r>
            <a:r>
              <a:rPr lang="en-US" sz="20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-fructose.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57182"/>
            <a:ext cx="760095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Solution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7848600" cy="4419600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Draw the Fischer projections of </a:t>
            </a:r>
            <a:r>
              <a:rPr lang="en-US" sz="20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-fructose and </a:t>
            </a:r>
            <a:r>
              <a:rPr lang="en-US" sz="20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-fructose.</a:t>
            </a:r>
          </a:p>
        </p:txBody>
      </p:sp>
      <p:sp>
        <p:nvSpPr>
          <p:cNvPr id="49155" name="TextBox 2"/>
          <p:cNvSpPr txBox="1">
            <a:spLocks noChangeArrowheads="1"/>
          </p:cNvSpPr>
          <p:nvPr/>
        </p:nvSpPr>
        <p:spPr bwMode="auto">
          <a:xfrm>
            <a:off x="1981200" y="5486400"/>
            <a:ext cx="4689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sz="2000" b="0">
                <a:latin typeface="Times" pitchFamily="-84" charset="0"/>
              </a:rPr>
              <a:t>D</a:t>
            </a:r>
            <a:r>
              <a:rPr lang="en-US" b="0">
                <a:latin typeface="Times" pitchFamily="-84" charset="0"/>
              </a:rPr>
              <a:t>-Fructose                       </a:t>
            </a:r>
            <a:r>
              <a:rPr lang="en-US" sz="2000" b="0">
                <a:latin typeface="Times" pitchFamily="-84" charset="0"/>
              </a:rPr>
              <a:t>L</a:t>
            </a:r>
            <a:r>
              <a:rPr lang="en-US" b="0">
                <a:latin typeface="Times" pitchFamily="-84" charset="0"/>
              </a:rPr>
              <a:t>-Fructose</a:t>
            </a:r>
          </a:p>
        </p:txBody>
      </p:sp>
      <p:pic>
        <p:nvPicPr>
          <p:cNvPr id="4915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209800"/>
            <a:ext cx="4419600" cy="333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19076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Fischer Projections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524000"/>
            <a:ext cx="80010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15000"/>
              </a:spcBef>
              <a:spcAft>
                <a:spcPct val="5000"/>
              </a:spcAft>
              <a:buClr>
                <a:schemeClr val="bg2"/>
              </a:buClr>
              <a:buSzTx/>
              <a:buFontTx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 </a:t>
            </a:r>
            <a:r>
              <a:rPr lang="en-US" b="1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Fischer projection 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used to represent carbohydrates</a:t>
            </a: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spcAft>
                <a:spcPct val="5000"/>
              </a:spcAft>
              <a:buSzTx/>
              <a:buFontTx/>
              <a:buChar char="•"/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places the most oxidized group at the top</a:t>
            </a: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spcAft>
                <a:spcPct val="5000"/>
              </a:spcAft>
              <a:buSzTx/>
              <a:buFontTx/>
              <a:buChar char="•"/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shows chiral carbons as the intersection of vertical and horizontal lines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shows the —</a:t>
            </a:r>
            <a:r>
              <a:rPr lang="en-US" baseline="-2500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H</a:t>
            </a:r>
            <a:r>
              <a:rPr lang="en-US" b="1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and —</a:t>
            </a:r>
            <a:r>
              <a:rPr lang="en-US" baseline="-2500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OH</a:t>
            </a:r>
            <a:r>
              <a:rPr lang="en-US" b="1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groups on the horizontal intersecting line</a:t>
            </a:r>
          </a:p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places the —</a:t>
            </a:r>
            <a:r>
              <a:rPr lang="en-US" baseline="-2500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CH</a:t>
            </a:r>
            <a:r>
              <a:rPr lang="en-US" baseline="-25000" smtClean="0">
                <a:latin typeface="Times New Roman" pitchFamily="18" charset="0"/>
                <a:ea typeface="ＭＳ Ｐゴシック" pitchFamily="34" charset="-128"/>
              </a:rPr>
              <a:t>2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OH group at the bottom of the Fischer projection, which is not chiral</a:t>
            </a:r>
          </a:p>
          <a:p>
            <a:pPr eaLnBrk="1" hangingPunct="1"/>
            <a:endParaRPr lang="en-US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18435" name="Rectangle 13"/>
          <p:cNvSpPr>
            <a:spLocks noChangeArrowheads="1"/>
          </p:cNvSpPr>
          <p:nvPr/>
        </p:nvSpPr>
        <p:spPr bwMode="auto">
          <a:xfrm>
            <a:off x="2514600" y="6110288"/>
            <a:ext cx="4191000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19076"/>
            <a:ext cx="8153400" cy="9906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and </a:t>
            </a:r>
            <a:r>
              <a:rPr lang="en-US" sz="32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Notations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524000"/>
            <a:ext cx="8001000" cy="2286000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10000"/>
              </a:spcBef>
              <a:spcAft>
                <a:spcPct val="5000"/>
              </a:spcAft>
              <a:buSzTx/>
              <a:buFontTx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 a Fischer projection, the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—</a:t>
            </a:r>
            <a:r>
              <a:rPr lang="en-US" baseline="-2500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  <a:sym typeface="Symbol" pitchFamily="18" charset="2"/>
              </a:rPr>
              <a:t>O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 group on the</a:t>
            </a:r>
          </a:p>
          <a:p>
            <a:pPr eaLnBrk="1" hangingPunct="1">
              <a:lnSpc>
                <a:spcPct val="95000"/>
              </a:lnSpc>
              <a:spcBef>
                <a:spcPct val="10000"/>
              </a:spcBef>
              <a:spcAft>
                <a:spcPct val="5000"/>
              </a:spcAft>
              <a:buSzTx/>
              <a:buFontTx/>
              <a:buChar char="•"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chiral carbon </a:t>
            </a:r>
            <a:r>
              <a:rPr lang="en-US" i="1" smtClean="0">
                <a:solidFill>
                  <a:srgbClr val="227A8F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farthest from the carbonyl group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determines </a:t>
            </a:r>
            <a:b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 </a:t>
            </a:r>
            <a:r>
              <a:rPr lang="en-US" sz="20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or </a:t>
            </a:r>
            <a:r>
              <a:rPr lang="en-US" sz="20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isomer</a:t>
            </a:r>
          </a:p>
          <a:p>
            <a:pPr eaLnBrk="1" hangingPunct="1">
              <a:lnSpc>
                <a:spcPct val="95000"/>
              </a:lnSpc>
              <a:spcBef>
                <a:spcPct val="10000"/>
              </a:spcBef>
              <a:spcAft>
                <a:spcPct val="5000"/>
              </a:spcAft>
              <a:buSzTx/>
              <a:buFontTx/>
              <a:buChar char="•"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left is assigned the letter </a:t>
            </a:r>
            <a:r>
              <a:rPr lang="en-US" sz="2000" b="1" smtClean="0">
                <a:solidFill>
                  <a:srgbClr val="227A8F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</a:t>
            </a:r>
            <a:r>
              <a:rPr lang="en-US" smtClean="0">
                <a:solidFill>
                  <a:schemeClr val="accent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95000"/>
              </a:lnSpc>
              <a:spcBef>
                <a:spcPct val="10000"/>
              </a:spcBef>
              <a:spcAft>
                <a:spcPct val="5000"/>
              </a:spcAft>
              <a:buSzTx/>
              <a:buFontTx/>
              <a:buChar char="•"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right is assigned the letter </a:t>
            </a:r>
            <a:r>
              <a:rPr lang="en-US" sz="2000" b="1" smtClean="0">
                <a:solidFill>
                  <a:srgbClr val="227A8F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</a:t>
            </a:r>
            <a:endParaRPr lang="en-US" sz="2000" b="1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20483" name="TextBox 2"/>
          <p:cNvSpPr txBox="1">
            <a:spLocks noChangeArrowheads="1"/>
          </p:cNvSpPr>
          <p:nvPr/>
        </p:nvSpPr>
        <p:spPr bwMode="auto">
          <a:xfrm>
            <a:off x="609600" y="5410200"/>
            <a:ext cx="7848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>
                <a:solidFill>
                  <a:srgbClr val="800000"/>
                </a:solidFill>
                <a:latin typeface="Times" pitchFamily="-84" charset="0"/>
              </a:rPr>
              <a:t>Core Chemistry Skill  </a:t>
            </a:r>
            <a:r>
              <a:rPr lang="en-US" b="0">
                <a:latin typeface="Times" pitchFamily="-84" charset="0"/>
              </a:rPr>
              <a:t>Identifying </a:t>
            </a:r>
            <a:r>
              <a:rPr lang="en-US" sz="2000" b="0">
                <a:latin typeface="Times" pitchFamily="-84" charset="0"/>
              </a:rPr>
              <a:t>D</a:t>
            </a:r>
            <a:r>
              <a:rPr lang="en-US" sz="2200" b="0">
                <a:latin typeface="Times" pitchFamily="-84" charset="0"/>
              </a:rPr>
              <a:t>- </a:t>
            </a:r>
            <a:r>
              <a:rPr lang="en-US" b="0">
                <a:latin typeface="Times" pitchFamily="-84" charset="0"/>
              </a:rPr>
              <a:t>and </a:t>
            </a:r>
            <a:r>
              <a:rPr lang="en-US" sz="2000" b="0">
                <a:latin typeface="Times" pitchFamily="-84" charset="0"/>
              </a:rPr>
              <a:t>L</a:t>
            </a:r>
            <a:r>
              <a:rPr lang="en-US" b="0">
                <a:latin typeface="Times" pitchFamily="-84" charset="0"/>
              </a:rPr>
              <a:t>-Fischer</a:t>
            </a:r>
          </a:p>
          <a:p>
            <a:r>
              <a:rPr lang="en-US" b="0">
                <a:latin typeface="Times" pitchFamily="-84" charset="0"/>
              </a:rPr>
              <a:t>Projections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57179"/>
            <a:ext cx="8153400" cy="914400"/>
          </a:xfrm>
        </p:spPr>
        <p:txBody>
          <a:bodyPr/>
          <a:lstStyle/>
          <a:p>
            <a:pPr eaLnBrk="1" hangingPunct="1"/>
            <a:r>
              <a:rPr lang="en-US" sz="32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and </a:t>
            </a:r>
            <a:r>
              <a:rPr lang="en-US" sz="32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Isomers of Monosaccharides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39"/>
          <a:stretch/>
        </p:blipFill>
        <p:spPr>
          <a:xfrm>
            <a:off x="210687" y="2514600"/>
            <a:ext cx="8722625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57180"/>
            <a:ext cx="7600950" cy="9144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Study Check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524000"/>
            <a:ext cx="7772400" cy="4038600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ea typeface="ＭＳ Ｐゴシック" charset="0"/>
                <a:cs typeface="Times New Roman" charset="0"/>
              </a:rPr>
              <a:t>In the following Fischer projection of mannose, identify the monosaccharide as a </a:t>
            </a:r>
            <a:r>
              <a:rPr lang="en-US" sz="2000" dirty="0">
                <a:ea typeface="ＭＳ Ｐゴシック" charset="0"/>
                <a:cs typeface="Times New Roman" charset="0"/>
              </a:rPr>
              <a:t>D</a:t>
            </a:r>
            <a:r>
              <a:rPr lang="en-US" dirty="0">
                <a:ea typeface="ＭＳ Ｐゴシック" charset="0"/>
                <a:cs typeface="Times New Roman" charset="0"/>
              </a:rPr>
              <a:t> </a:t>
            </a:r>
            <a:r>
              <a:rPr lang="en-US" dirty="0" smtClean="0">
                <a:ea typeface="ＭＳ Ｐゴシック" charset="0"/>
                <a:cs typeface="Times New Roman" charset="0"/>
              </a:rPr>
              <a:t>or an </a:t>
            </a:r>
            <a:r>
              <a:rPr lang="en-US" sz="2000" dirty="0">
                <a:ea typeface="ＭＳ Ｐゴシック" charset="0"/>
                <a:cs typeface="Times New Roman" charset="0"/>
              </a:rPr>
              <a:t>L</a:t>
            </a:r>
            <a:r>
              <a:rPr lang="en-US" dirty="0">
                <a:ea typeface="ＭＳ Ｐゴシック" charset="0"/>
                <a:cs typeface="Times New Roman" charset="0"/>
              </a:rPr>
              <a:t> isomer.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 dirty="0">
                <a:ea typeface="ＭＳ Ｐゴシック" charset="0"/>
                <a:cs typeface="Times New Roman" charset="0"/>
              </a:rPr>
              <a:t>        </a:t>
            </a:r>
          </a:p>
          <a:p>
            <a:pPr eaLnBrk="1" hangingPunct="1">
              <a:buFont typeface="Wingdings" charset="0"/>
              <a:buNone/>
              <a:defRPr/>
            </a:pPr>
            <a:endParaRPr lang="en-US" dirty="0">
              <a:ea typeface="ＭＳ Ｐゴシック" charset="0"/>
              <a:cs typeface="Times New Roman" charset="0"/>
            </a:endParaRPr>
          </a:p>
          <a:p>
            <a:pPr eaLnBrk="1" hangingPunct="1">
              <a:buFont typeface="Wingdings" charset="0"/>
              <a:buNone/>
              <a:defRPr/>
            </a:pPr>
            <a:endParaRPr lang="en-US" dirty="0">
              <a:ea typeface="ＭＳ Ｐゴシック" charset="0"/>
              <a:cs typeface="Times New Roman" charset="0"/>
            </a:endParaRPr>
          </a:p>
          <a:p>
            <a:pPr eaLnBrk="1" hangingPunct="1">
              <a:buFont typeface="Wingdings" charset="0"/>
              <a:buNone/>
              <a:defRPr/>
            </a:pPr>
            <a:endParaRPr lang="en-US" dirty="0">
              <a:ea typeface="ＭＳ Ｐゴシック" charset="0"/>
              <a:cs typeface="Times New Roman" charset="0"/>
            </a:endParaRPr>
          </a:p>
          <a:p>
            <a:pPr eaLnBrk="1" hangingPunct="1">
              <a:buFont typeface="Wingdings" charset="0"/>
              <a:buNone/>
              <a:defRPr/>
            </a:pPr>
            <a:r>
              <a:rPr lang="en-US" dirty="0">
                <a:ea typeface="ＭＳ Ｐゴシック" charset="0"/>
                <a:cs typeface="Times New Roman" charset="0"/>
              </a:rPr>
              <a:t>           </a:t>
            </a:r>
          </a:p>
          <a:p>
            <a:pPr eaLnBrk="1" hangingPunct="1">
              <a:buFont typeface="Wingdings" charset="0"/>
              <a:buNone/>
              <a:defRPr/>
            </a:pPr>
            <a:endParaRPr lang="en-US" dirty="0">
              <a:ea typeface="ＭＳ Ｐゴシック" charset="0"/>
              <a:cs typeface="Times New Roman" charset="0"/>
            </a:endParaRPr>
          </a:p>
          <a:p>
            <a:pPr eaLnBrk="1" hangingPunct="1">
              <a:buFont typeface="Wingdings" charset="0"/>
              <a:buNone/>
              <a:defRPr/>
            </a:pPr>
            <a:r>
              <a:rPr lang="en-US" dirty="0">
                <a:ea typeface="ＭＳ Ｐゴシック" charset="0"/>
                <a:cs typeface="Times New Roman" charset="0"/>
              </a:rPr>
              <a:t>     </a:t>
            </a:r>
          </a:p>
        </p:txBody>
      </p:sp>
      <p:pic>
        <p:nvPicPr>
          <p:cNvPr id="5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362200"/>
            <a:ext cx="1625600" cy="343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57182"/>
            <a:ext cx="7600950" cy="9144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Solution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524000"/>
            <a:ext cx="7772400" cy="4038600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ea typeface="ＭＳ Ｐゴシック" charset="0"/>
                <a:cs typeface="Times New Roman" charset="0"/>
              </a:rPr>
              <a:t>In the following Fischer </a:t>
            </a:r>
            <a:r>
              <a:rPr lang="en-US" dirty="0" smtClean="0">
                <a:ea typeface="ＭＳ Ｐゴシック" charset="0"/>
                <a:cs typeface="Times New Roman" charset="0"/>
              </a:rPr>
              <a:t>projection of mannose, identify the monosaccharide </a:t>
            </a:r>
            <a:r>
              <a:rPr lang="en-US" dirty="0">
                <a:ea typeface="ＭＳ Ｐゴシック" charset="0"/>
                <a:cs typeface="Times New Roman" charset="0"/>
              </a:rPr>
              <a:t>as a </a:t>
            </a:r>
            <a:r>
              <a:rPr lang="en-US" sz="2000" dirty="0">
                <a:ea typeface="ＭＳ Ｐゴシック" charset="0"/>
                <a:cs typeface="Times New Roman" charset="0"/>
              </a:rPr>
              <a:t>D</a:t>
            </a:r>
            <a:r>
              <a:rPr lang="en-US" dirty="0">
                <a:ea typeface="ＭＳ Ｐゴシック" charset="0"/>
                <a:cs typeface="Times New Roman" charset="0"/>
              </a:rPr>
              <a:t> </a:t>
            </a:r>
            <a:r>
              <a:rPr lang="en-US" dirty="0" smtClean="0">
                <a:ea typeface="ＭＳ Ｐゴシック" charset="0"/>
                <a:cs typeface="Times New Roman" charset="0"/>
              </a:rPr>
              <a:t>or an </a:t>
            </a:r>
            <a:r>
              <a:rPr lang="en-US" sz="2000" dirty="0">
                <a:ea typeface="ＭＳ Ｐゴシック" charset="0"/>
                <a:cs typeface="Times New Roman" charset="0"/>
              </a:rPr>
              <a:t>L</a:t>
            </a:r>
            <a:r>
              <a:rPr lang="en-US" dirty="0">
                <a:ea typeface="ＭＳ Ｐゴシック" charset="0"/>
                <a:cs typeface="Times New Roman" charset="0"/>
              </a:rPr>
              <a:t> isomer.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 dirty="0">
                <a:ea typeface="ＭＳ Ｐゴシック" charset="0"/>
                <a:cs typeface="Times New Roman" charset="0"/>
              </a:rPr>
              <a:t>        </a:t>
            </a:r>
          </a:p>
          <a:p>
            <a:pPr eaLnBrk="1" hangingPunct="1">
              <a:buFont typeface="Wingdings" charset="0"/>
              <a:buNone/>
              <a:defRPr/>
            </a:pPr>
            <a:endParaRPr lang="en-US" dirty="0">
              <a:ea typeface="ＭＳ Ｐゴシック" charset="0"/>
              <a:cs typeface="Times New Roman" charset="0"/>
            </a:endParaRPr>
          </a:p>
          <a:p>
            <a:pPr eaLnBrk="1" hangingPunct="1">
              <a:buFont typeface="Wingdings" charset="0"/>
              <a:buNone/>
              <a:defRPr/>
            </a:pPr>
            <a:endParaRPr lang="en-US" dirty="0">
              <a:ea typeface="ＭＳ Ｐゴシック" charset="0"/>
              <a:cs typeface="Times New Roman" charset="0"/>
            </a:endParaRPr>
          </a:p>
          <a:p>
            <a:pPr eaLnBrk="1" hangingPunct="1">
              <a:buFont typeface="Wingdings" charset="0"/>
              <a:buNone/>
              <a:defRPr/>
            </a:pPr>
            <a:endParaRPr lang="en-US" dirty="0">
              <a:ea typeface="ＭＳ Ｐゴシック" charset="0"/>
              <a:cs typeface="Times New Roman" charset="0"/>
            </a:endParaRPr>
          </a:p>
          <a:p>
            <a:pPr eaLnBrk="1" hangingPunct="1">
              <a:buFont typeface="Wingdings" charset="0"/>
              <a:buNone/>
              <a:defRPr/>
            </a:pPr>
            <a:r>
              <a:rPr lang="en-US" dirty="0">
                <a:ea typeface="ＭＳ Ｐゴシック" charset="0"/>
                <a:cs typeface="Times New Roman" charset="0"/>
              </a:rPr>
              <a:t>           </a:t>
            </a:r>
          </a:p>
          <a:p>
            <a:pPr eaLnBrk="1" hangingPunct="1">
              <a:buFont typeface="Wingdings" charset="0"/>
              <a:buNone/>
              <a:defRPr/>
            </a:pPr>
            <a:endParaRPr lang="en-US" dirty="0">
              <a:ea typeface="ＭＳ Ｐゴシック" charset="0"/>
              <a:cs typeface="Times New Roman" charset="0"/>
            </a:endParaRPr>
          </a:p>
          <a:p>
            <a:pPr eaLnBrk="1" hangingPunct="1">
              <a:buFont typeface="Wingdings" charset="0"/>
              <a:buNone/>
              <a:defRPr/>
            </a:pPr>
            <a:r>
              <a:rPr lang="en-US" dirty="0">
                <a:ea typeface="ＭＳ Ｐゴシック" charset="0"/>
                <a:cs typeface="Times New Roman" charset="0"/>
              </a:rPr>
              <a:t>     </a:t>
            </a:r>
          </a:p>
        </p:txBody>
      </p:sp>
      <p:sp>
        <p:nvSpPr>
          <p:cNvPr id="26627" name="Rounded Rectangle 4"/>
          <p:cNvSpPr>
            <a:spLocks noChangeArrowheads="1"/>
          </p:cNvSpPr>
          <p:nvPr/>
        </p:nvSpPr>
        <p:spPr bwMode="auto">
          <a:xfrm>
            <a:off x="76200" y="2362200"/>
            <a:ext cx="7086600" cy="3724275"/>
          </a:xfrm>
          <a:prstGeom prst="roundRect">
            <a:avLst>
              <a:gd name="adj" fmla="val 16667"/>
            </a:avLst>
          </a:prstGeom>
          <a:solidFill>
            <a:srgbClr val="A992FF">
              <a:alpha val="25098"/>
            </a:srgbClr>
          </a:solidFill>
          <a:ln w="100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     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	Need to Identify    		Procedure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b="0" dirty="0">
                <a:latin typeface="Times New Roman" pitchFamily="18" charset="0"/>
                <a:cs typeface="Times New Roman" pitchFamily="18" charset="0"/>
              </a:rPr>
              <a:t>Carbon Chain	Number the carbon chain,					starting at the top of the 					Fischer projection.</a:t>
            </a:r>
          </a:p>
          <a:p>
            <a:r>
              <a:rPr lang="en-US" b="0" dirty="0">
                <a:latin typeface="Times New Roman" pitchFamily="18" charset="0"/>
                <a:cs typeface="Times New Roman" pitchFamily="18" charset="0"/>
              </a:rPr>
              <a:t>		Chiral Carbon	Chiral carbon 5 has the</a:t>
            </a:r>
          </a:p>
          <a:p>
            <a:r>
              <a:rPr lang="en-US" b="0" dirty="0">
                <a:latin typeface="Times New Roman" pitchFamily="18" charset="0"/>
                <a:cs typeface="Times New Roman" pitchFamily="18" charset="0"/>
              </a:rPr>
              <a:t>				highest number.</a:t>
            </a:r>
          </a:p>
          <a:p>
            <a:r>
              <a:rPr lang="en-US" b="0" dirty="0">
                <a:latin typeface="Times New Roman" pitchFamily="18" charset="0"/>
                <a:cs typeface="Times New Roman" pitchFamily="18" charset="0"/>
              </a:rPr>
              <a:t>		Position of —</a:t>
            </a:r>
            <a:r>
              <a:rPr lang="en-US" baseline="-25000" dirty="0">
                <a:latin typeface="Times New Roman" pitchFamily="18" charset="0"/>
              </a:rPr>
              <a:t> </a:t>
            </a:r>
            <a:r>
              <a:rPr lang="en-US" b="0" dirty="0">
                <a:latin typeface="Times New Roman" pitchFamily="18" charset="0"/>
                <a:cs typeface="Times New Roman" pitchFamily="18" charset="0"/>
              </a:rPr>
              <a:t>OH   	</a:t>
            </a:r>
            <a:r>
              <a:rPr lang="en-US" b="0" dirty="0">
                <a:latin typeface="Times New Roman" pitchFamily="18" charset="0"/>
              </a:rPr>
              <a:t>The —</a:t>
            </a:r>
            <a:r>
              <a:rPr lang="en-US" b="0" baseline="-25000" dirty="0">
                <a:latin typeface="Times New Roman" pitchFamily="18" charset="0"/>
              </a:rPr>
              <a:t> </a:t>
            </a:r>
            <a:r>
              <a:rPr lang="en-US" b="0" dirty="0">
                <a:latin typeface="Times New Roman" pitchFamily="18" charset="0"/>
              </a:rPr>
              <a:t>OH group is drawn 					on the right side of carbon 					5, which makes it </a:t>
            </a:r>
            <a:r>
              <a:rPr lang="en-US" sz="1600" dirty="0" smtClean="0">
                <a:latin typeface="Times New Roman" pitchFamily="18" charset="0"/>
              </a:rPr>
              <a:t>D</a:t>
            </a:r>
            <a:r>
              <a:rPr lang="en-US" b="0" dirty="0" smtClean="0">
                <a:latin typeface="Times New Roman" pitchFamily="18" charset="0"/>
              </a:rPr>
              <a:t>-mannose</a:t>
            </a:r>
            <a:r>
              <a:rPr lang="en-US" b="0" dirty="0">
                <a:latin typeface="Times New Roman" pitchFamily="18" charset="0"/>
              </a:rPr>
              <a:t>.</a:t>
            </a:r>
          </a:p>
          <a:p>
            <a:r>
              <a:rPr lang="en-US" b="0" dirty="0">
                <a:latin typeface="Times New Roman" pitchFamily="18" charset="0"/>
              </a:rPr>
              <a:t>		Mirror Image 	The —</a:t>
            </a:r>
            <a:r>
              <a:rPr lang="en-US" baseline="-25000" dirty="0">
                <a:latin typeface="Times New Roman" pitchFamily="18" charset="0"/>
              </a:rPr>
              <a:t> </a:t>
            </a:r>
            <a:r>
              <a:rPr lang="en-US" b="0" dirty="0">
                <a:latin typeface="Times New Roman" pitchFamily="18" charset="0"/>
              </a:rPr>
              <a:t>OH groups on the  </a:t>
            </a:r>
          </a:p>
          <a:p>
            <a:r>
              <a:rPr lang="en-US" b="0" dirty="0">
                <a:latin typeface="Times New Roman" pitchFamily="18" charset="0"/>
              </a:rPr>
              <a:t>				chiral carbons are drawn on 					the opposite side.</a:t>
            </a:r>
          </a:p>
          <a:p>
            <a:r>
              <a:rPr lang="en-US" b="0" dirty="0">
                <a:latin typeface="Times" pitchFamily="-84" charset="0"/>
              </a:rPr>
              <a:t>		</a:t>
            </a:r>
          </a:p>
        </p:txBody>
      </p:sp>
      <p:sp>
        <p:nvSpPr>
          <p:cNvPr id="26628" name="TextBox 3"/>
          <p:cNvSpPr txBox="1">
            <a:spLocks noChangeArrowheads="1"/>
          </p:cNvSpPr>
          <p:nvPr/>
        </p:nvSpPr>
        <p:spPr bwMode="auto">
          <a:xfrm>
            <a:off x="228600" y="3810000"/>
            <a:ext cx="14557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sz="2000">
                <a:latin typeface="Times" pitchFamily="-84" charset="0"/>
              </a:rPr>
              <a:t>ANALYZE</a:t>
            </a:r>
          </a:p>
          <a:p>
            <a:r>
              <a:rPr lang="en-US" sz="2000">
                <a:latin typeface="Times" pitchFamily="-84" charset="0"/>
              </a:rPr>
              <a:t>THE</a:t>
            </a:r>
          </a:p>
          <a:p>
            <a:r>
              <a:rPr lang="en-US" sz="2000">
                <a:latin typeface="Times" pitchFamily="-84" charset="0"/>
              </a:rPr>
              <a:t>PROBLEM</a:t>
            </a:r>
          </a:p>
        </p:txBody>
      </p:sp>
      <p:pic>
        <p:nvPicPr>
          <p:cNvPr id="26629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362200"/>
            <a:ext cx="1625600" cy="343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57183"/>
            <a:ext cx="7600950" cy="9144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Solution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524000"/>
            <a:ext cx="7772400" cy="4038600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ea typeface="ＭＳ Ｐゴシック" charset="0"/>
                <a:cs typeface="Times New Roman" charset="0"/>
              </a:rPr>
              <a:t>In the following Fischer </a:t>
            </a:r>
            <a:r>
              <a:rPr lang="en-US" dirty="0" smtClean="0">
                <a:ea typeface="ＭＳ Ｐゴシック" charset="0"/>
                <a:cs typeface="Times New Roman" charset="0"/>
              </a:rPr>
              <a:t>projection of mannose, identify the monosaccharide </a:t>
            </a:r>
            <a:r>
              <a:rPr lang="en-US" dirty="0">
                <a:ea typeface="ＭＳ Ｐゴシック" charset="0"/>
                <a:cs typeface="Times New Roman" charset="0"/>
              </a:rPr>
              <a:t>as a </a:t>
            </a:r>
            <a:r>
              <a:rPr lang="en-US" sz="2000" dirty="0">
                <a:ea typeface="ＭＳ Ｐゴシック" charset="0"/>
                <a:cs typeface="Times New Roman" charset="0"/>
              </a:rPr>
              <a:t>D</a:t>
            </a:r>
            <a:r>
              <a:rPr lang="en-US" dirty="0">
                <a:ea typeface="ＭＳ Ｐゴシック" charset="0"/>
                <a:cs typeface="Times New Roman" charset="0"/>
              </a:rPr>
              <a:t> </a:t>
            </a:r>
            <a:r>
              <a:rPr lang="en-US" dirty="0" smtClean="0">
                <a:ea typeface="ＭＳ Ｐゴシック" charset="0"/>
                <a:cs typeface="Times New Roman" charset="0"/>
              </a:rPr>
              <a:t>or an </a:t>
            </a:r>
            <a:r>
              <a:rPr lang="en-US" sz="2000" dirty="0">
                <a:ea typeface="ＭＳ Ｐゴシック" charset="0"/>
                <a:cs typeface="Times New Roman" charset="0"/>
              </a:rPr>
              <a:t>L</a:t>
            </a:r>
            <a:r>
              <a:rPr lang="en-US" dirty="0">
                <a:ea typeface="ＭＳ Ｐゴシック" charset="0"/>
                <a:cs typeface="Times New Roman" charset="0"/>
              </a:rPr>
              <a:t> </a:t>
            </a:r>
            <a:r>
              <a:rPr lang="en-US">
                <a:ea typeface="ＭＳ Ｐゴシック" charset="0"/>
                <a:cs typeface="Times New Roman" charset="0"/>
              </a:rPr>
              <a:t>isomer</a:t>
            </a:r>
            <a:r>
              <a:rPr lang="en-US" smtClean="0">
                <a:ea typeface="ＭＳ Ｐゴシック" charset="0"/>
                <a:cs typeface="Times New Roman" charset="0"/>
              </a:rPr>
              <a:t>.</a:t>
            </a:r>
            <a:endParaRPr lang="en-US" dirty="0">
              <a:ea typeface="ＭＳ Ｐゴシック" charset="0"/>
              <a:cs typeface="Times New Roman" charset="0"/>
            </a:endParaRPr>
          </a:p>
        </p:txBody>
      </p:sp>
      <p:sp>
        <p:nvSpPr>
          <p:cNvPr id="28675" name="TextBox 3"/>
          <p:cNvSpPr txBox="1">
            <a:spLocks noChangeArrowheads="1"/>
          </p:cNvSpPr>
          <p:nvPr/>
        </p:nvSpPr>
        <p:spPr bwMode="auto">
          <a:xfrm>
            <a:off x="2677872" y="3770632"/>
            <a:ext cx="3505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sz="1600" b="0">
                <a:latin typeface="Times" pitchFamily="-84" charset="0"/>
              </a:rPr>
              <a:t>D</a:t>
            </a:r>
            <a:r>
              <a:rPr lang="en-US" sz="2000" b="0">
                <a:latin typeface="Times" pitchFamily="-84" charset="0"/>
              </a:rPr>
              <a:t>-Mannose; the —</a:t>
            </a:r>
            <a:r>
              <a:rPr lang="en-US" sz="2000" baseline="-25000">
                <a:latin typeface="Times New Roman" pitchFamily="18" charset="0"/>
              </a:rPr>
              <a:t> </a:t>
            </a:r>
            <a:r>
              <a:rPr lang="en-US" sz="2000" b="0">
                <a:latin typeface="Times" pitchFamily="-84" charset="0"/>
              </a:rPr>
              <a:t>OH on carbon 5 is on the right.</a:t>
            </a:r>
          </a:p>
        </p:txBody>
      </p:sp>
      <p:cxnSp>
        <p:nvCxnSpPr>
          <p:cNvPr id="6" name="Straight Arrow Connector 5"/>
          <p:cNvCxnSpPr>
            <a:cxnSpLocks noChangeShapeType="1"/>
          </p:cNvCxnSpPr>
          <p:nvPr/>
        </p:nvCxnSpPr>
        <p:spPr bwMode="auto">
          <a:xfrm>
            <a:off x="5421072" y="4227832"/>
            <a:ext cx="3048000" cy="762000"/>
          </a:xfrm>
          <a:prstGeom prst="straightConnector1">
            <a:avLst/>
          </a:prstGeom>
          <a:noFill/>
          <a:ln w="190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38100" dist="30000" dir="5400000" rotWithShape="0">
              <a:srgbClr val="808080">
                <a:alpha val="4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362200"/>
            <a:ext cx="1625600" cy="343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57180"/>
            <a:ext cx="7600950" cy="9144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Study Check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524000"/>
            <a:ext cx="7772400" cy="4038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 the following Fischer projection,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A.  identify the number of chiral centers.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B.  identify the monosaccharide as a </a:t>
            </a:r>
            <a:r>
              <a:rPr lang="en-US" sz="20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or an </a:t>
            </a:r>
            <a:r>
              <a:rPr lang="en-US" sz="200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isomer.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       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          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    </a:t>
            </a:r>
          </a:p>
        </p:txBody>
      </p:sp>
      <p:pic>
        <p:nvPicPr>
          <p:cNvPr id="30723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048000"/>
            <a:ext cx="1981200" cy="283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57182"/>
            <a:ext cx="760095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Solution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524000"/>
            <a:ext cx="7772400" cy="4038600"/>
          </a:xfrm>
        </p:spPr>
        <p:txBody>
          <a:bodyPr/>
          <a:lstStyle/>
          <a:p>
            <a:pPr eaLnBrk="1" hangingPunct="1">
              <a:buFont typeface="Wingdings" charset="0"/>
              <a:buNone/>
              <a:defRPr/>
            </a:pPr>
            <a:r>
              <a:rPr lang="en-US" dirty="0">
                <a:ea typeface="ＭＳ Ｐゴシック" charset="0"/>
                <a:cs typeface="Times New Roman" charset="0"/>
              </a:rPr>
              <a:t>In the following Fischer projection, </a:t>
            </a:r>
          </a:p>
          <a:p>
            <a:pPr marL="457200" indent="-457200" eaLnBrk="1" hangingPunct="1">
              <a:buClrTx/>
              <a:buFont typeface="Wingdings" charset="0"/>
              <a:buAutoNum type="alphaUcPeriod"/>
              <a:defRPr/>
            </a:pPr>
            <a:r>
              <a:rPr lang="en-US" dirty="0" smtClean="0">
                <a:ea typeface="ＭＳ Ｐゴシック" charset="0"/>
                <a:cs typeface="Times New Roman" charset="0"/>
              </a:rPr>
              <a:t>identify </a:t>
            </a:r>
            <a:r>
              <a:rPr lang="en-US" dirty="0">
                <a:ea typeface="ＭＳ Ｐゴシック" charset="0"/>
                <a:cs typeface="Times New Roman" charset="0"/>
              </a:rPr>
              <a:t>the number of chiral centers.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dirty="0" smtClean="0">
                <a:ea typeface="ＭＳ Ｐゴシック" charset="0"/>
                <a:cs typeface="Times New Roman" charset="0"/>
              </a:rPr>
              <a:t>B.  identify the monosaccharide as a </a:t>
            </a:r>
            <a:r>
              <a:rPr lang="en-US" sz="2000" dirty="0" smtClean="0">
                <a:ea typeface="ＭＳ Ｐゴシック" charset="0"/>
                <a:cs typeface="Times New Roman" charset="0"/>
              </a:rPr>
              <a:t>D</a:t>
            </a:r>
            <a:r>
              <a:rPr lang="en-US" dirty="0" smtClean="0">
                <a:ea typeface="ＭＳ Ｐゴシック" charset="0"/>
                <a:cs typeface="Times New Roman" charset="0"/>
              </a:rPr>
              <a:t> or an </a:t>
            </a:r>
            <a:r>
              <a:rPr lang="en-US" sz="2000" dirty="0" smtClean="0">
                <a:ea typeface="ＭＳ Ｐゴシック" charset="0"/>
                <a:cs typeface="Times New Roman" charset="0"/>
              </a:rPr>
              <a:t>L</a:t>
            </a:r>
            <a:r>
              <a:rPr lang="en-US" dirty="0" smtClean="0">
                <a:ea typeface="ＭＳ Ｐゴシック" charset="0"/>
                <a:cs typeface="Times New Roman" charset="0"/>
              </a:rPr>
              <a:t> isomer.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>
              <a:ea typeface="ＭＳ Ｐゴシック" charset="0"/>
              <a:cs typeface="Times New Roman" charset="0"/>
            </a:endParaRPr>
          </a:p>
          <a:p>
            <a:pPr eaLnBrk="1" hangingPunct="1">
              <a:buFont typeface="Wingdings" charset="0"/>
              <a:buNone/>
              <a:defRPr/>
            </a:pPr>
            <a:endParaRPr lang="en-US" dirty="0">
              <a:ea typeface="ＭＳ Ｐゴシック" charset="0"/>
              <a:cs typeface="Times New Roman" charset="0"/>
            </a:endParaRPr>
          </a:p>
          <a:p>
            <a:pPr eaLnBrk="1" hangingPunct="1">
              <a:buFont typeface="Wingdings" charset="0"/>
              <a:buNone/>
              <a:defRPr/>
            </a:pPr>
            <a:endParaRPr lang="en-US" dirty="0">
              <a:ea typeface="ＭＳ Ｐゴシック" charset="0"/>
              <a:cs typeface="Times New Roman" charset="0"/>
            </a:endParaRPr>
          </a:p>
          <a:p>
            <a:pPr eaLnBrk="1" hangingPunct="1">
              <a:buFont typeface="Wingdings" charset="0"/>
              <a:buNone/>
              <a:defRPr/>
            </a:pPr>
            <a:endParaRPr lang="en-US" dirty="0">
              <a:ea typeface="ＭＳ Ｐゴシック" charset="0"/>
              <a:cs typeface="Times New Roman" charset="0"/>
            </a:endParaRPr>
          </a:p>
          <a:p>
            <a:pPr eaLnBrk="1" hangingPunct="1">
              <a:buFont typeface="Wingdings" charset="0"/>
              <a:buNone/>
              <a:defRPr/>
            </a:pPr>
            <a:r>
              <a:rPr lang="en-US" dirty="0" smtClean="0">
                <a:ea typeface="ＭＳ Ｐゴシック" charset="0"/>
                <a:cs typeface="Times New Roman" charset="0"/>
              </a:rPr>
              <a:t>        </a:t>
            </a:r>
            <a:endParaRPr lang="en-US" dirty="0">
              <a:ea typeface="ＭＳ Ｐゴシック" charset="0"/>
              <a:cs typeface="Times New Roman" charset="0"/>
            </a:endParaRPr>
          </a:p>
          <a:p>
            <a:pPr eaLnBrk="1" hangingPunct="1">
              <a:buFont typeface="Wingdings" charset="0"/>
              <a:buNone/>
              <a:defRPr/>
            </a:pPr>
            <a:endParaRPr lang="en-US" dirty="0">
              <a:ea typeface="ＭＳ Ｐゴシック" charset="0"/>
              <a:cs typeface="Times New Roman" charset="0"/>
            </a:endParaRPr>
          </a:p>
          <a:p>
            <a:pPr eaLnBrk="1" hangingPunct="1">
              <a:buFont typeface="Wingdings" charset="0"/>
              <a:buNone/>
              <a:defRPr/>
            </a:pPr>
            <a:endParaRPr lang="en-US" dirty="0">
              <a:ea typeface="ＭＳ Ｐゴシック" charset="0"/>
              <a:cs typeface="Times New Roman" charset="0"/>
            </a:endParaRPr>
          </a:p>
          <a:p>
            <a:pPr eaLnBrk="1" hangingPunct="1">
              <a:buFont typeface="Wingdings" charset="0"/>
              <a:buNone/>
              <a:defRPr/>
            </a:pPr>
            <a:endParaRPr lang="en-US" dirty="0">
              <a:ea typeface="ＭＳ Ｐゴシック" charset="0"/>
              <a:cs typeface="Times New Roman" charset="0"/>
            </a:endParaRPr>
          </a:p>
          <a:p>
            <a:pPr eaLnBrk="1" hangingPunct="1">
              <a:buFont typeface="Wingdings" charset="0"/>
              <a:buNone/>
              <a:defRPr/>
            </a:pPr>
            <a:r>
              <a:rPr lang="en-US" dirty="0">
                <a:ea typeface="ＭＳ Ｐゴシック" charset="0"/>
                <a:cs typeface="Times New Roman" charset="0"/>
              </a:rPr>
              <a:t>           </a:t>
            </a:r>
          </a:p>
          <a:p>
            <a:pPr eaLnBrk="1" hangingPunct="1">
              <a:buFont typeface="Wingdings" charset="0"/>
              <a:buNone/>
              <a:defRPr/>
            </a:pPr>
            <a:endParaRPr lang="en-US" dirty="0">
              <a:ea typeface="ＭＳ Ｐゴシック" charset="0"/>
              <a:cs typeface="Times New Roman" charset="0"/>
            </a:endParaRPr>
          </a:p>
          <a:p>
            <a:pPr eaLnBrk="1" hangingPunct="1">
              <a:buFont typeface="Wingdings" charset="0"/>
              <a:buNone/>
              <a:defRPr/>
            </a:pPr>
            <a:r>
              <a:rPr lang="en-US" dirty="0">
                <a:ea typeface="ＭＳ Ｐゴシック" charset="0"/>
                <a:cs typeface="Times New Roman" charset="0"/>
              </a:rPr>
              <a:t>     </a:t>
            </a:r>
          </a:p>
        </p:txBody>
      </p:sp>
      <p:cxnSp>
        <p:nvCxnSpPr>
          <p:cNvPr id="4" name="Straight Arrow Connector 3"/>
          <p:cNvCxnSpPr>
            <a:cxnSpLocks noChangeShapeType="1"/>
          </p:cNvCxnSpPr>
          <p:nvPr/>
        </p:nvCxnSpPr>
        <p:spPr bwMode="auto">
          <a:xfrm>
            <a:off x="4343400" y="4343400"/>
            <a:ext cx="1981200" cy="0"/>
          </a:xfrm>
          <a:prstGeom prst="straightConnector1">
            <a:avLst/>
          </a:prstGeom>
          <a:noFill/>
          <a:ln w="190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38100" dist="30000" dir="5400000" rotWithShape="0">
              <a:srgbClr val="808080">
                <a:alpha val="4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Arrow Connector 5"/>
          <p:cNvCxnSpPr>
            <a:cxnSpLocks noChangeShapeType="1"/>
          </p:cNvCxnSpPr>
          <p:nvPr/>
        </p:nvCxnSpPr>
        <p:spPr bwMode="auto">
          <a:xfrm>
            <a:off x="4267200" y="4419600"/>
            <a:ext cx="2057400" cy="533400"/>
          </a:xfrm>
          <a:prstGeom prst="straightConnector1">
            <a:avLst/>
          </a:prstGeom>
          <a:noFill/>
          <a:ln w="190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38100" dist="30000" dir="5400000" rotWithShape="0">
              <a:srgbClr val="808080">
                <a:alpha val="4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73" name="TextBox 12"/>
          <p:cNvSpPr txBox="1">
            <a:spLocks noChangeArrowheads="1"/>
          </p:cNvSpPr>
          <p:nvPr/>
        </p:nvSpPr>
        <p:spPr bwMode="auto">
          <a:xfrm>
            <a:off x="2286000" y="4095750"/>
            <a:ext cx="2003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sz="2000" b="0">
                <a:latin typeface="Times" pitchFamily="-84" charset="0"/>
              </a:rPr>
              <a:t>two chiral centers</a:t>
            </a:r>
          </a:p>
        </p:txBody>
      </p:sp>
      <p:sp>
        <p:nvSpPr>
          <p:cNvPr id="32774" name="TextBox 16"/>
          <p:cNvSpPr txBox="1">
            <a:spLocks noChangeArrowheads="1"/>
          </p:cNvSpPr>
          <p:nvPr/>
        </p:nvSpPr>
        <p:spPr bwMode="auto">
          <a:xfrm>
            <a:off x="2155825" y="4800600"/>
            <a:ext cx="2263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sz="2000" b="0">
                <a:latin typeface="Times" pitchFamily="-84" charset="0"/>
              </a:rPr>
              <a:t>—</a:t>
            </a:r>
            <a:r>
              <a:rPr lang="en-US" sz="2000" baseline="-25000">
                <a:latin typeface="Times New Roman" pitchFamily="18" charset="0"/>
              </a:rPr>
              <a:t> </a:t>
            </a:r>
            <a:r>
              <a:rPr lang="en-US" sz="2000" b="0">
                <a:latin typeface="Times" pitchFamily="-84" charset="0"/>
              </a:rPr>
              <a:t>OH is on the left;</a:t>
            </a:r>
          </a:p>
          <a:p>
            <a:r>
              <a:rPr lang="en-US" sz="2000" b="0">
                <a:latin typeface="Times" pitchFamily="-84" charset="0"/>
              </a:rPr>
              <a:t>it is an </a:t>
            </a:r>
            <a:r>
              <a:rPr lang="en-US" sz="1600" b="0">
                <a:latin typeface="Times" pitchFamily="-84" charset="0"/>
              </a:rPr>
              <a:t>L</a:t>
            </a:r>
            <a:r>
              <a:rPr lang="en-US" sz="2000" b="0">
                <a:latin typeface="Times" pitchFamily="-84" charset="0"/>
              </a:rPr>
              <a:t> isomer.</a:t>
            </a:r>
          </a:p>
        </p:txBody>
      </p:sp>
      <p:cxnSp>
        <p:nvCxnSpPr>
          <p:cNvPr id="16" name="Straight Arrow Connector 15"/>
          <p:cNvCxnSpPr>
            <a:cxnSpLocks noChangeShapeType="1"/>
          </p:cNvCxnSpPr>
          <p:nvPr/>
        </p:nvCxnSpPr>
        <p:spPr bwMode="auto">
          <a:xfrm flipV="1">
            <a:off x="4419600" y="4953000"/>
            <a:ext cx="990600" cy="0"/>
          </a:xfrm>
          <a:prstGeom prst="straightConnector1">
            <a:avLst/>
          </a:prstGeom>
          <a:noFill/>
          <a:ln w="190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38100" dist="30000" dir="5400000" rotWithShape="0">
              <a:srgbClr val="808080">
                <a:alpha val="4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2776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429000"/>
            <a:ext cx="1600200" cy="229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2th ed GOB Timberlak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reeze">
    <a:dk1>
      <a:sysClr val="windowText" lastClr="000000"/>
    </a:dk1>
    <a:lt1>
      <a:sysClr val="window" lastClr="FFFFFF"/>
    </a:lt1>
    <a:dk2>
      <a:srgbClr val="09213B"/>
    </a:dk2>
    <a:lt2>
      <a:srgbClr val="D5EDF4"/>
    </a:lt2>
    <a:accent1>
      <a:srgbClr val="2C7C9F"/>
    </a:accent1>
    <a:accent2>
      <a:srgbClr val="244A58"/>
    </a:accent2>
    <a:accent3>
      <a:srgbClr val="E2751D"/>
    </a:accent3>
    <a:accent4>
      <a:srgbClr val="FFB400"/>
    </a:accent4>
    <a:accent5>
      <a:srgbClr val="7EB606"/>
    </a:accent5>
    <a:accent6>
      <a:srgbClr val="C00000"/>
    </a:accent6>
    <a:hlink>
      <a:srgbClr val="7030A0"/>
    </a:hlink>
    <a:folHlink>
      <a:srgbClr val="00B0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12th ed GOB Timberlake.thmx</Template>
  <TotalTime>1439</TotalTime>
  <Words>609</Words>
  <Application>Microsoft Office PowerPoint</Application>
  <PresentationFormat>On-screen Show (4:3)</PresentationFormat>
  <Paragraphs>141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12th ed GOB Timberlake</vt:lpstr>
      <vt:lpstr>PowerPoint Presentation</vt:lpstr>
      <vt:lpstr>Fischer Projections</vt:lpstr>
      <vt:lpstr>D and L Notations</vt:lpstr>
      <vt:lpstr>D and L Isomers of Monosaccharides</vt:lpstr>
      <vt:lpstr>Study Check</vt:lpstr>
      <vt:lpstr>Solution</vt:lpstr>
      <vt:lpstr>Solution</vt:lpstr>
      <vt:lpstr>Study Check</vt:lpstr>
      <vt:lpstr>Solution</vt:lpstr>
      <vt:lpstr>Glucose and Fructose</vt:lpstr>
      <vt:lpstr>Glucose and Fructose</vt:lpstr>
      <vt:lpstr>Galactose</vt:lpstr>
      <vt:lpstr>Chemistry Link to Health: Hyperglycemia and Hypoglycemia</vt:lpstr>
      <vt:lpstr>Chemistry Link to Health: Hyperglycemia and Hypoglycemia</vt:lpstr>
      <vt:lpstr>Chemistry Link to Health: Hyperglycemia and Hypoglycemia</vt:lpstr>
      <vt:lpstr>Study Check</vt:lpstr>
      <vt:lpstr>Solution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Carbohydrates</dc:title>
  <dc:creator>Timberlake</dc:creator>
  <cp:lastModifiedBy>windows</cp:lastModifiedBy>
  <cp:revision>168</cp:revision>
  <dcterms:created xsi:type="dcterms:W3CDTF">2011-01-09T09:38:00Z</dcterms:created>
  <dcterms:modified xsi:type="dcterms:W3CDTF">2014-04-24T19:26:49Z</dcterms:modified>
</cp:coreProperties>
</file>