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19"/>
  </p:notesMasterIdLst>
  <p:handoutMasterIdLst>
    <p:handoutMasterId r:id="rId20"/>
  </p:handoutMasterIdLst>
  <p:sldIdLst>
    <p:sldId id="296" r:id="rId2"/>
    <p:sldId id="321" r:id="rId3"/>
    <p:sldId id="322" r:id="rId4"/>
    <p:sldId id="323" r:id="rId5"/>
    <p:sldId id="324" r:id="rId6"/>
    <p:sldId id="341" r:id="rId7"/>
    <p:sldId id="342" r:id="rId8"/>
    <p:sldId id="340" r:id="rId9"/>
    <p:sldId id="337" r:id="rId10"/>
    <p:sldId id="326" r:id="rId11"/>
    <p:sldId id="336" r:id="rId12"/>
    <p:sldId id="329" r:id="rId13"/>
    <p:sldId id="327" r:id="rId14"/>
    <p:sldId id="338" r:id="rId15"/>
    <p:sldId id="339" r:id="rId16"/>
    <p:sldId id="334" r:id="rId17"/>
    <p:sldId id="33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FF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210" y="-96"/>
      </p:cViewPr>
      <p:guideLst>
        <p:guide orient="horz" pos="348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50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17B6751A-2A0D-46DA-93CB-837B58B39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264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A3B7328C-EE97-47CA-B353-7D482DF274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72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347A309-8891-4874-8362-6AEA139F3AED}" type="slidenum">
              <a:rPr lang="en-US" sz="1200" b="0"/>
              <a:pPr/>
              <a:t>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B818F13-326A-41F8-84DB-01AA420C32C3}" type="slidenum">
              <a:rPr lang="en-US" sz="1200" b="0"/>
              <a:pPr/>
              <a:t>10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F1EE272-7AF0-44AD-AAE2-3B0706C78DD4}" type="slidenum">
              <a:rPr lang="en-US" sz="1200" b="0"/>
              <a:pPr/>
              <a:t>11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8945EBD-7F4F-4DD2-A7C3-D675515B00B3}" type="slidenum">
              <a:rPr lang="en-US" sz="1200" b="0"/>
              <a:pPr/>
              <a:t>12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F6D8078-247E-4BF7-9DF9-D6C341F51E1C}" type="slidenum">
              <a:rPr lang="en-US" sz="1200" b="0"/>
              <a:pPr/>
              <a:t>13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BB86B7D-E271-42BD-BFEA-BDE913C88F18}" type="slidenum">
              <a:rPr lang="en-US" sz="1200" b="0"/>
              <a:pPr/>
              <a:t>14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714C963-E5BB-44F3-B8FE-83AA15FF9146}" type="slidenum">
              <a:rPr lang="en-US" sz="1200" b="0"/>
              <a:pPr/>
              <a:t>15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B3A2F3E-3556-4E3A-B733-B1132C46E25E}" type="slidenum">
              <a:rPr lang="en-US" sz="1200" b="0"/>
              <a:pPr/>
              <a:t>16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B79998F-E012-40E2-A982-21B3EE9F64D7}" type="slidenum">
              <a:rPr lang="en-US" sz="1200" b="0"/>
              <a:pPr/>
              <a:t>17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5B359D1-33F9-4F5A-A6E4-2A1414BE0108}" type="slidenum">
              <a:rPr lang="en-US" sz="1200" b="0"/>
              <a:pPr/>
              <a:t>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AF5409C-27A9-41FE-BD45-61F2F11AB311}" type="slidenum">
              <a:rPr lang="en-US" sz="1200" b="0"/>
              <a:pPr/>
              <a:t>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8B54797-8DDE-429F-811D-5ECD7DB49794}" type="slidenum">
              <a:rPr lang="en-US" sz="1200" b="0"/>
              <a:pPr/>
              <a:t>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E7CAA4B-7E4F-4829-BAB7-53BAB0C9EEF3}" type="slidenum">
              <a:rPr lang="en-US" sz="1200" b="0"/>
              <a:pPr/>
              <a:t>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34AE6FB-4028-4FF2-8824-3CA3A6FF25AE}" type="slidenum">
              <a:rPr lang="en-US" sz="1200" b="0"/>
              <a:pPr/>
              <a:t>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D895EF8-DE4C-4FDA-A2D5-E63E16500335}" type="slidenum">
              <a:rPr lang="en-US" sz="1200" b="0"/>
              <a:pPr/>
              <a:t>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72E4203-6294-4E2F-BC6C-3199E4CCC3F4}" type="slidenum">
              <a:rPr lang="en-US" sz="1200" b="0"/>
              <a:pPr/>
              <a:t>9</a:t>
            </a:fld>
            <a:endParaRPr 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4F8625-7FCC-43DB-8F4C-CCAE4C8842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21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E24D5F-46B8-4BEA-8E5C-5B3BFA39F7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4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EDC9BC-55C4-4B10-8B2F-0000A855C4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8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576A66-44A0-4E19-9D60-89B46F39A3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57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C597D1-DDD8-42D2-AF42-A2ED41707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0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0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5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7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DCFB29-F164-42D4-86ED-263E889DA9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3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F36229-F41D-4A42-919A-4EF90F32CE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0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4EE22F-B1F6-48D6-971B-5920DEEFE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4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E6B73C-DC92-4400-972F-2907981199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7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fld id="{997C9868-A97D-493C-BCB1-BB8FAF3AD3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36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 b="0" dirty="0" smtClean="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 b="0" dirty="0" smtClean="0">
                <a:cs typeface="Arial" charset="0"/>
              </a:rPr>
              <a:t>© 2015 Pearson Education,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2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  <p:sldLayoutId id="2147484083" r:id="rId12"/>
    <p:sldLayoutId id="214748408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7772400" cy="35052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Glucose,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galactose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, and fructose are the most important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monosaccharides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.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3399" y="200022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13.3  </a:t>
            </a:r>
            <a:r>
              <a:rPr lang="en-US" sz="38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Fischer Projections of </a:t>
            </a:r>
            <a:r>
              <a:rPr lang="en-US" sz="38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Monosaccharides</a:t>
            </a:r>
            <a:endParaRPr lang="en-US" sz="38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609600" y="5410200"/>
            <a:ext cx="800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3D9D1E"/>
                </a:solidFill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>
                <a:solidFill>
                  <a:srgbClr val="3D9D1E"/>
                </a:solidFill>
                <a:latin typeface="Times" pitchFamily="-84" charset="0"/>
              </a:rPr>
              <a:t>Goal  </a:t>
            </a:r>
            <a:r>
              <a:rPr lang="en-US" b="0">
                <a:latin typeface="Times" pitchFamily="-84" charset="0"/>
              </a:rPr>
              <a:t>Use Fischer projections to draw the</a:t>
            </a:r>
          </a:p>
          <a:p>
            <a:r>
              <a:rPr lang="en-US" sz="2000" b="0">
                <a:latin typeface="Times" pitchFamily="-84" charset="0"/>
              </a:rPr>
              <a:t>D</a:t>
            </a:r>
            <a:r>
              <a:rPr lang="en-US" b="0">
                <a:latin typeface="Times" pitchFamily="-84" charset="0"/>
              </a:rPr>
              <a:t> or </a:t>
            </a:r>
            <a:r>
              <a:rPr lang="en-US" sz="2000" b="0">
                <a:latin typeface="Times" pitchFamily="-84" charset="0"/>
              </a:rPr>
              <a:t>L</a:t>
            </a:r>
            <a:r>
              <a:rPr lang="en-US" b="0">
                <a:latin typeface="Times" pitchFamily="-84" charset="0"/>
              </a:rPr>
              <a:t> stereoisomers of glucose, galactose, and fructose.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48"/>
          <a:stretch/>
        </p:blipFill>
        <p:spPr>
          <a:xfrm>
            <a:off x="2085975" y="2590799"/>
            <a:ext cx="4800600" cy="26994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9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Glucose and Fructose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7964488" cy="4343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charset="0"/>
              <a:buNone/>
              <a:defRPr/>
            </a:pPr>
            <a:r>
              <a:rPr lang="en-US" sz="2000" dirty="0" smtClean="0">
                <a:ea typeface="ＭＳ Ｐゴシック" charset="0"/>
                <a:cs typeface="Times New Roman" charset="0"/>
              </a:rPr>
              <a:t>D</a:t>
            </a:r>
            <a:r>
              <a:rPr lang="en-US" dirty="0" smtClean="0">
                <a:ea typeface="ＭＳ Ｐゴシック" charset="0"/>
                <a:cs typeface="Times New Roman" charset="0"/>
              </a:rPr>
              <a:t>-Glucose </a:t>
            </a:r>
            <a:r>
              <a:rPr lang="en-US" dirty="0">
                <a:ea typeface="ＭＳ Ｐゴシック" charset="0"/>
                <a:cs typeface="Times New Roman" charset="0"/>
              </a:rPr>
              <a:t>is </a:t>
            </a:r>
          </a:p>
          <a:p>
            <a:pPr eaLnBrk="1" hangingPunct="1">
              <a:spcBef>
                <a:spcPct val="25000"/>
              </a:spcBef>
              <a:buSzTx/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found in fruits, corn syrup, and honey</a:t>
            </a:r>
          </a:p>
          <a:p>
            <a:pPr eaLnBrk="1" hangingPunct="1">
              <a:spcBef>
                <a:spcPct val="25000"/>
              </a:spcBef>
              <a:buSzTx/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an </a:t>
            </a:r>
            <a:r>
              <a:rPr lang="en-US" dirty="0" err="1">
                <a:ea typeface="ＭＳ Ｐゴシック" charset="0"/>
                <a:cs typeface="Times New Roman" charset="0"/>
              </a:rPr>
              <a:t>aldohexose</a:t>
            </a:r>
            <a:r>
              <a:rPr lang="en-US" dirty="0">
                <a:ea typeface="ＭＳ Ｐゴシック" charset="0"/>
                <a:cs typeface="Times New Roman" charset="0"/>
              </a:rPr>
              <a:t> with the formula C</a:t>
            </a:r>
            <a:r>
              <a:rPr lang="en-US" baseline="-25000" dirty="0">
                <a:ea typeface="ＭＳ Ｐゴシック" charset="0"/>
                <a:cs typeface="Times New Roman" charset="0"/>
              </a:rPr>
              <a:t>6</a:t>
            </a:r>
            <a:r>
              <a:rPr lang="en-US" dirty="0">
                <a:ea typeface="ＭＳ Ｐゴシック" charset="0"/>
                <a:cs typeface="Times New Roman" charset="0"/>
              </a:rPr>
              <a:t>H</a:t>
            </a:r>
            <a:r>
              <a:rPr lang="en-US" baseline="-25000" dirty="0">
                <a:ea typeface="ＭＳ Ｐゴシック" charset="0"/>
                <a:cs typeface="Times New Roman" charset="0"/>
              </a:rPr>
              <a:t>12</a:t>
            </a:r>
            <a:r>
              <a:rPr lang="en-US" dirty="0">
                <a:ea typeface="ＭＳ Ｐゴシック" charset="0"/>
                <a:cs typeface="Times New Roman" charset="0"/>
              </a:rPr>
              <a:t>O</a:t>
            </a:r>
            <a:r>
              <a:rPr lang="en-US" baseline="-25000" dirty="0">
                <a:ea typeface="ＭＳ Ｐゴシック" charset="0"/>
                <a:cs typeface="Times New Roman" charset="0"/>
              </a:rPr>
              <a:t>6</a:t>
            </a: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spcBef>
                <a:spcPct val="25000"/>
              </a:spcBef>
              <a:buSzTx/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known as dextrose and blood sugar in the </a:t>
            </a:r>
            <a:r>
              <a:rPr lang="en-US" dirty="0" smtClean="0">
                <a:ea typeface="ＭＳ Ｐゴシック" charset="0"/>
                <a:cs typeface="Times New Roman" charset="0"/>
              </a:rPr>
              <a:t>body</a:t>
            </a:r>
          </a:p>
          <a:p>
            <a:pPr eaLnBrk="1" hangingPunct="1">
              <a:spcBef>
                <a:spcPct val="25000"/>
              </a:spcBef>
              <a:buSzTx/>
              <a:buFont typeface="Arial"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a building block in sucrose, lactose, maltose, and in polysaccharides such as cellulose and glycogen</a:t>
            </a:r>
            <a:endParaRPr lang="en-US" dirty="0">
              <a:ea typeface="ＭＳ Ｐゴシック" charset="0"/>
              <a:cs typeface="Times New Roman" charset="0"/>
            </a:endParaRPr>
          </a:p>
          <a:p>
            <a:pPr marL="0" indent="0" eaLnBrk="1" hangingPunct="1">
              <a:spcBef>
                <a:spcPct val="0"/>
              </a:spcBef>
              <a:buFont typeface="Arial"/>
              <a:buNone/>
              <a:defRPr/>
            </a:pPr>
            <a:endParaRPr lang="en-US" dirty="0" smtClean="0">
              <a:ea typeface="ＭＳ Ｐゴシック" charset="0"/>
              <a:cs typeface="Times New Roman" charset="0"/>
            </a:endParaRPr>
          </a:p>
          <a:p>
            <a:pPr marL="0" indent="0" eaLnBrk="1" hangingPunct="1">
              <a:spcBef>
                <a:spcPct val="0"/>
              </a:spcBef>
              <a:buFont typeface="Arial"/>
              <a:buNone/>
              <a:defRPr/>
            </a:pPr>
            <a:r>
              <a:rPr lang="en-US" sz="2000" dirty="0" smtClean="0">
                <a:ea typeface="ＭＳ Ｐゴシック" charset="0"/>
                <a:cs typeface="Times New Roman" charset="0"/>
              </a:rPr>
              <a:t>D</a:t>
            </a:r>
            <a:r>
              <a:rPr lang="en-US" dirty="0" smtClean="0">
                <a:ea typeface="ＭＳ Ｐゴシック" charset="0"/>
                <a:cs typeface="Times New Roman" charset="0"/>
              </a:rPr>
              <a:t>-Fructose, obtained </a:t>
            </a:r>
            <a:r>
              <a:rPr lang="en-US" dirty="0">
                <a:ea typeface="ＭＳ Ｐゴシック" charset="0"/>
                <a:cs typeface="Times New Roman" charset="0"/>
              </a:rPr>
              <a:t>from </a:t>
            </a:r>
            <a:r>
              <a:rPr lang="en-US" dirty="0" smtClean="0">
                <a:ea typeface="ＭＳ Ｐゴシック" charset="0"/>
                <a:cs typeface="Times New Roman" charset="0"/>
              </a:rPr>
              <a:t>sucrose, is</a:t>
            </a: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spcBef>
                <a:spcPct val="25000"/>
              </a:spcBef>
              <a:buSzTx/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a</a:t>
            </a:r>
            <a:r>
              <a:rPr lang="en-US" dirty="0" smtClean="0">
                <a:ea typeface="ＭＳ Ｐゴシック" charset="0"/>
                <a:cs typeface="Times New Roman" charset="0"/>
              </a:rPr>
              <a:t> ketohexose </a:t>
            </a:r>
            <a:r>
              <a:rPr lang="en-US" dirty="0">
                <a:ea typeface="ＭＳ Ｐゴシック" charset="0"/>
                <a:cs typeface="Times New Roman" charset="0"/>
              </a:rPr>
              <a:t>with the formula C</a:t>
            </a:r>
            <a:r>
              <a:rPr lang="en-US" baseline="-25000" dirty="0">
                <a:ea typeface="ＭＳ Ｐゴシック" charset="0"/>
                <a:cs typeface="Times New Roman" charset="0"/>
              </a:rPr>
              <a:t>6</a:t>
            </a:r>
            <a:r>
              <a:rPr lang="en-US" dirty="0">
                <a:ea typeface="ＭＳ Ｐゴシック" charset="0"/>
                <a:cs typeface="Times New Roman" charset="0"/>
              </a:rPr>
              <a:t>H</a:t>
            </a:r>
            <a:r>
              <a:rPr lang="en-US" baseline="-25000" dirty="0">
                <a:ea typeface="ＭＳ Ｐゴシック" charset="0"/>
                <a:cs typeface="Times New Roman" charset="0"/>
              </a:rPr>
              <a:t>12</a:t>
            </a:r>
            <a:r>
              <a:rPr lang="en-US" dirty="0">
                <a:ea typeface="ＭＳ Ｐゴシック" charset="0"/>
                <a:cs typeface="Times New Roman" charset="0"/>
              </a:rPr>
              <a:t>O</a:t>
            </a:r>
            <a:r>
              <a:rPr lang="en-US" baseline="-25000" dirty="0">
                <a:ea typeface="ＭＳ Ｐゴシック" charset="0"/>
                <a:cs typeface="Times New Roman" charset="0"/>
              </a:rPr>
              <a:t>6</a:t>
            </a:r>
            <a:endParaRPr lang="en-US" dirty="0">
              <a:ea typeface="ＭＳ Ｐゴシック" charset="0"/>
              <a:cs typeface="Times New Roman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sweetest of the carbohydrates, </a:t>
            </a:r>
            <a:r>
              <a:rPr lang="en-US" dirty="0" smtClean="0"/>
              <a:t>twice </a:t>
            </a:r>
            <a:r>
              <a:rPr lang="en-US" dirty="0"/>
              <a:t>as sweet as </a:t>
            </a:r>
            <a:r>
              <a:rPr lang="en-US" dirty="0" smtClean="0"/>
              <a:t>sucrose</a:t>
            </a:r>
            <a:endParaRPr lang="en-US" dirty="0">
              <a:ea typeface="ＭＳ Ｐゴシック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6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Glucose and Fructose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6113" y="1524000"/>
            <a:ext cx="3849687" cy="4343400"/>
          </a:xfrm>
        </p:spPr>
        <p:txBody>
          <a:bodyPr/>
          <a:lstStyle/>
          <a:p>
            <a:pPr marL="0" indent="0" eaLnBrk="1" hangingPunct="1">
              <a:spcBef>
                <a:spcPct val="10000"/>
              </a:spcBef>
              <a:buClr>
                <a:schemeClr val="bg2"/>
              </a:buClr>
              <a:buSzTx/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sweet taste of honey comes from the monosaccharides </a:t>
            </a:r>
            <a:b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-glucose and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-fructose.</a:t>
            </a:r>
          </a:p>
        </p:txBody>
      </p:sp>
      <p:sp>
        <p:nvSpPr>
          <p:cNvPr id="36867" name="Rectangle 7"/>
          <p:cNvSpPr>
            <a:spLocks noChangeArrowheads="1"/>
          </p:cNvSpPr>
          <p:nvPr/>
        </p:nvSpPr>
        <p:spPr bwMode="auto">
          <a:xfrm>
            <a:off x="5867400" y="5334000"/>
            <a:ext cx="2667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900"/>
              <a:t> 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1"/>
          <a:stretch/>
        </p:blipFill>
        <p:spPr>
          <a:xfrm>
            <a:off x="5257800" y="1676400"/>
            <a:ext cx="2438400" cy="4647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7182"/>
            <a:ext cx="7600950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Galactose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57912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-Galactose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is an aldohexose, C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6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12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6</a:t>
            </a:r>
            <a:endParaRPr lang="en-US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is not found free in nature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is obtained from the disaccharide lactose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has a similar structure to glucose except for the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  <a:sym typeface="Symbol" pitchFamily="18" charset="2"/>
              </a:rPr>
              <a:t>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  <a:sym typeface="Symbol" pitchFamily="18" charset="2"/>
              </a:rPr>
              <a:t>O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 on carbon 4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buFontTx/>
              <a:buChar char="•"/>
            </a:pPr>
            <a:endParaRPr lang="en-US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 a condition called galactosemia, an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enzyme needed to convert galactose to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glucose is missing.</a:t>
            </a:r>
          </a:p>
        </p:txBody>
      </p:sp>
      <p:pic>
        <p:nvPicPr>
          <p:cNvPr id="38915" name="Picture 1" descr="133_slide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76400"/>
            <a:ext cx="199390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6689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-84" charset="0"/>
                <a:ea typeface="ＭＳ Ｐゴシック" pitchFamily="34" charset="-128"/>
              </a:rPr>
              <a:t>Chemistry Link to Health:</a:t>
            </a:r>
            <a:br>
              <a:rPr lang="en-US" dirty="0" smtClean="0">
                <a:latin typeface="Times" pitchFamily="-84" charset="0"/>
                <a:ea typeface="ＭＳ Ｐゴシック" pitchFamily="34" charset="-128"/>
              </a:rPr>
            </a:br>
            <a:r>
              <a:rPr lang="en-US" dirty="0" smtClean="0">
                <a:latin typeface="Times" pitchFamily="-84" charset="0"/>
                <a:ea typeface="ＭＳ Ｐゴシック" pitchFamily="34" charset="-128"/>
              </a:rPr>
              <a:t>Hyperglycemia and Hypoglycemia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 the body, 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glucose has a normal blood level of 70–90 mg/dL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 glucose tolerance test measures blood glucose for several hours after ingesting glucose</a:t>
            </a:r>
          </a:p>
        </p:txBody>
      </p:sp>
      <p:sp>
        <p:nvSpPr>
          <p:cNvPr id="40963" name="Rectangle 6"/>
          <p:cNvSpPr>
            <a:spLocks noChangeArrowheads="1"/>
          </p:cNvSpPr>
          <p:nvPr/>
        </p:nvSpPr>
        <p:spPr bwMode="auto">
          <a:xfrm>
            <a:off x="1752600" y="5867400"/>
            <a:ext cx="5105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6"/>
          <a:stretch/>
        </p:blipFill>
        <p:spPr>
          <a:xfrm>
            <a:off x="1400175" y="3518433"/>
            <a:ext cx="6341133" cy="2772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6691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-84" charset="0"/>
                <a:ea typeface="ＭＳ Ｐゴシック" pitchFamily="34" charset="-128"/>
              </a:rPr>
              <a:t>Chemistry Link to Health:</a:t>
            </a:r>
            <a:br>
              <a:rPr lang="en-US" dirty="0" smtClean="0">
                <a:latin typeface="Times" pitchFamily="-84" charset="0"/>
                <a:ea typeface="ＭＳ Ｐゴシック" pitchFamily="34" charset="-128"/>
              </a:rPr>
            </a:br>
            <a:r>
              <a:rPr lang="en-US" dirty="0" smtClean="0">
                <a:latin typeface="Times" pitchFamily="-84" charset="0"/>
                <a:ea typeface="ＭＳ Ｐゴシック" pitchFamily="34" charset="-128"/>
              </a:rPr>
              <a:t>Hyperglycemia and Hypoglycemia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229600" cy="4495800"/>
          </a:xfrm>
        </p:spPr>
        <p:txBody>
          <a:bodyPr/>
          <a:lstStyle/>
          <a:p>
            <a:pPr marL="0" indent="0" eaLnBrk="1" hangingPunct="1">
              <a:buFont typeface="Arial"/>
              <a:buNone/>
              <a:defRPr/>
            </a:pPr>
            <a:r>
              <a:rPr lang="en-US" dirty="0" smtClean="0"/>
              <a:t>Diabetes mellitus can </a:t>
            </a:r>
            <a:r>
              <a:rPr lang="en-US" dirty="0"/>
              <a:t>cause </a:t>
            </a:r>
            <a:r>
              <a:rPr lang="en-US" dirty="0" smtClean="0"/>
              <a:t>hyperglycemia, which</a:t>
            </a:r>
            <a:endParaRPr lang="en-US" dirty="0"/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/>
              <a:t>occurs when the </a:t>
            </a:r>
            <a:r>
              <a:rPr lang="en-US" dirty="0"/>
              <a:t>pancreas is unable to produce sufficient </a:t>
            </a:r>
            <a:r>
              <a:rPr lang="en-US" dirty="0" smtClean="0"/>
              <a:t>quantities of insulin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/>
              <a:t>a</a:t>
            </a:r>
            <a:r>
              <a:rPr lang="en-US" dirty="0" smtClean="0"/>
              <a:t>llows glucose </a:t>
            </a:r>
            <a:r>
              <a:rPr lang="en-US" dirty="0"/>
              <a:t>levels in </a:t>
            </a:r>
            <a:r>
              <a:rPr lang="en-US" dirty="0" smtClean="0"/>
              <a:t>the body </a:t>
            </a:r>
            <a:r>
              <a:rPr lang="en-US" dirty="0"/>
              <a:t>fluids </a:t>
            </a:r>
            <a:r>
              <a:rPr lang="en-US" dirty="0" smtClean="0"/>
              <a:t>to </a:t>
            </a:r>
            <a:r>
              <a:rPr lang="en-US" dirty="0"/>
              <a:t>rise as high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350 mg</a:t>
            </a:r>
            <a:r>
              <a:rPr lang="en-US" b="1" dirty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 of plasma </a:t>
            </a:r>
          </a:p>
          <a:p>
            <a:pPr marL="0" indent="0" eaLnBrk="1" hangingPunct="1">
              <a:buFont typeface="Arial"/>
              <a:buNone/>
              <a:defRPr/>
            </a:pPr>
            <a:r>
              <a:rPr lang="en-US" dirty="0" smtClean="0"/>
              <a:t>Symptoms </a:t>
            </a:r>
            <a:r>
              <a:rPr lang="en-US" dirty="0"/>
              <a:t>of diabetes include </a:t>
            </a:r>
            <a:endParaRPr lang="en-US" dirty="0" smtClean="0"/>
          </a:p>
          <a:p>
            <a:pPr eaLnBrk="1" hangingPunct="1">
              <a:buFont typeface="Arial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hirst and excessive urination</a:t>
            </a:r>
            <a:endParaRPr lang="en-US" dirty="0"/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/>
              <a:t>increased appetite </a:t>
            </a:r>
            <a:r>
              <a:rPr lang="en-US" dirty="0"/>
              <a:t>and </a:t>
            </a:r>
            <a:r>
              <a:rPr lang="en-US" dirty="0" smtClean="0"/>
              <a:t>weight loss </a:t>
            </a:r>
          </a:p>
          <a:p>
            <a:pPr marL="0" indent="0" eaLnBrk="1" hangingPunct="1">
              <a:buFont typeface="Arial"/>
              <a:buNone/>
              <a:defRPr/>
            </a:pPr>
            <a:r>
              <a:rPr lang="en-US" dirty="0" smtClean="0"/>
              <a:t>In </a:t>
            </a:r>
            <a:r>
              <a:rPr lang="en-US" dirty="0"/>
              <a:t>older adults, diabetes is sometimes a </a:t>
            </a:r>
            <a:r>
              <a:rPr lang="en-US" dirty="0" smtClean="0"/>
              <a:t>consequence of </a:t>
            </a:r>
            <a:r>
              <a:rPr lang="en-US" dirty="0"/>
              <a:t>excessive weight </a:t>
            </a:r>
            <a:r>
              <a:rPr lang="en-US"/>
              <a:t>gain</a:t>
            </a:r>
            <a:r>
              <a:rPr lang="en-US" smtClean="0"/>
              <a:t>.</a:t>
            </a:r>
            <a:endParaRPr lang="en-US" dirty="0">
              <a:ea typeface="ＭＳ Ｐゴシック" charset="0"/>
              <a:cs typeface="Times New Roman" charset="0"/>
            </a:endParaRPr>
          </a:p>
        </p:txBody>
      </p:sp>
      <p:sp>
        <p:nvSpPr>
          <p:cNvPr id="43011" name="Rectangle 6"/>
          <p:cNvSpPr>
            <a:spLocks noChangeArrowheads="1"/>
          </p:cNvSpPr>
          <p:nvPr/>
        </p:nvSpPr>
        <p:spPr bwMode="auto">
          <a:xfrm>
            <a:off x="1752600" y="5867400"/>
            <a:ext cx="5105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6687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" pitchFamily="-84" charset="0"/>
                <a:ea typeface="ＭＳ Ｐゴシック" pitchFamily="34" charset="-128"/>
              </a:rPr>
              <a:t>Chemistry Link to Health:</a:t>
            </a:r>
            <a:br>
              <a:rPr lang="en-US" smtClean="0">
                <a:latin typeface="Times" pitchFamily="-84" charset="0"/>
                <a:ea typeface="ＭＳ Ｐゴシック" pitchFamily="34" charset="-128"/>
              </a:rPr>
            </a:br>
            <a:r>
              <a:rPr lang="en-US" smtClean="0">
                <a:latin typeface="Times" pitchFamily="-84" charset="0"/>
                <a:ea typeface="ＭＳ Ｐゴシック" pitchFamily="34" charset="-128"/>
              </a:rPr>
              <a:t>Hyperglycemia and Hypoglycemia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229600" cy="4495800"/>
          </a:xfrm>
        </p:spPr>
        <p:txBody>
          <a:bodyPr/>
          <a:lstStyle/>
          <a:p>
            <a:pPr marL="0" indent="0" eaLnBrk="1" hangingPunct="1">
              <a:buFont typeface="Arial"/>
              <a:buNone/>
              <a:defRPr/>
            </a:pPr>
            <a:r>
              <a:rPr lang="en-US" dirty="0"/>
              <a:t>When a person is hypoglycemic, </a:t>
            </a:r>
            <a:endParaRPr lang="en-US" dirty="0" smtClean="0"/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blood </a:t>
            </a:r>
            <a:r>
              <a:rPr lang="en-US" dirty="0" smtClean="0"/>
              <a:t>glucose level </a:t>
            </a:r>
            <a:r>
              <a:rPr lang="en-US" dirty="0"/>
              <a:t>rises and then decreases rapidly </a:t>
            </a:r>
            <a:r>
              <a:rPr lang="en-US" dirty="0" smtClean="0"/>
              <a:t>to levels </a:t>
            </a:r>
            <a:r>
              <a:rPr lang="en-US" dirty="0"/>
              <a:t>as low as 40 </a:t>
            </a:r>
            <a:r>
              <a:rPr lang="en-US" dirty="0" smtClean="0"/>
              <a:t>mg</a:t>
            </a:r>
            <a:r>
              <a:rPr lang="en-US" b="1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/>
              <a:t>l</a:t>
            </a:r>
            <a:r>
              <a:rPr lang="en-US" dirty="0" smtClean="0"/>
              <a:t>ow blood sugar may occur as a result of an </a:t>
            </a:r>
            <a:r>
              <a:rPr lang="en-US" dirty="0"/>
              <a:t>overproduction of insulin by the </a:t>
            </a:r>
            <a:r>
              <a:rPr lang="en-US" dirty="0" smtClean="0"/>
              <a:t>pancreas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/>
              <a:t>s</a:t>
            </a:r>
            <a:r>
              <a:rPr lang="en-US" dirty="0" smtClean="0"/>
              <a:t>ymptoms may appear, such as dizziness</a:t>
            </a:r>
            <a:r>
              <a:rPr lang="en-US" dirty="0"/>
              <a:t>, general weakness, and muscle </a:t>
            </a:r>
            <a:r>
              <a:rPr lang="en-US" dirty="0" smtClean="0"/>
              <a:t>tremors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diet </a:t>
            </a:r>
            <a:r>
              <a:rPr lang="en-US" dirty="0" smtClean="0"/>
              <a:t>may be </a:t>
            </a:r>
            <a:r>
              <a:rPr lang="en-US" dirty="0"/>
              <a:t>prescribed that consists of several small meals high in protein </a:t>
            </a:r>
            <a:r>
              <a:rPr lang="en-US" dirty="0" smtClean="0"/>
              <a:t>and low </a:t>
            </a:r>
            <a:r>
              <a:rPr lang="en-US" dirty="0"/>
              <a:t>in </a:t>
            </a:r>
            <a:r>
              <a:rPr lang="en-US" dirty="0" smtClean="0"/>
              <a:t>carbohydrates</a:t>
            </a:r>
          </a:p>
        </p:txBody>
      </p:sp>
      <p:sp>
        <p:nvSpPr>
          <p:cNvPr id="45059" name="Rectangle 6"/>
          <p:cNvSpPr>
            <a:spLocks noChangeArrowheads="1"/>
          </p:cNvSpPr>
          <p:nvPr/>
        </p:nvSpPr>
        <p:spPr bwMode="auto">
          <a:xfrm>
            <a:off x="1752600" y="5867400"/>
            <a:ext cx="5105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6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Study Check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Draw the Fischer projections of </a:t>
            </a:r>
            <a:r>
              <a:rPr lang="en-US" sz="2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-fructose and </a:t>
            </a:r>
            <a:r>
              <a:rPr lang="en-US" sz="2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-fructose.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7182"/>
            <a:ext cx="760095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Solution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8600" cy="44196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Draw the Fischer projections of </a:t>
            </a:r>
            <a:r>
              <a:rPr lang="en-US" sz="2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-fructose and </a:t>
            </a:r>
            <a:r>
              <a:rPr lang="en-US" sz="2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-fructose.</a:t>
            </a:r>
          </a:p>
        </p:txBody>
      </p:sp>
      <p:sp>
        <p:nvSpPr>
          <p:cNvPr id="49155" name="TextBox 2"/>
          <p:cNvSpPr txBox="1">
            <a:spLocks noChangeArrowheads="1"/>
          </p:cNvSpPr>
          <p:nvPr/>
        </p:nvSpPr>
        <p:spPr bwMode="auto">
          <a:xfrm>
            <a:off x="1981200" y="5486400"/>
            <a:ext cx="4689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2000" b="0">
                <a:latin typeface="Times" pitchFamily="-84" charset="0"/>
              </a:rPr>
              <a:t>D</a:t>
            </a:r>
            <a:r>
              <a:rPr lang="en-US" b="0">
                <a:latin typeface="Times" pitchFamily="-84" charset="0"/>
              </a:rPr>
              <a:t>-Fructose                       </a:t>
            </a:r>
            <a:r>
              <a:rPr lang="en-US" sz="2000" b="0">
                <a:latin typeface="Times" pitchFamily="-84" charset="0"/>
              </a:rPr>
              <a:t>L</a:t>
            </a:r>
            <a:r>
              <a:rPr lang="en-US" b="0">
                <a:latin typeface="Times" pitchFamily="-84" charset="0"/>
              </a:rPr>
              <a:t>-Fructose</a:t>
            </a:r>
          </a:p>
        </p:txBody>
      </p:sp>
      <p:pic>
        <p:nvPicPr>
          <p:cNvPr id="4915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0"/>
            <a:ext cx="4419600" cy="33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6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Fischer Projections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00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  <a:spcAft>
                <a:spcPct val="5000"/>
              </a:spcAft>
              <a:buClr>
                <a:schemeClr val="bg2"/>
              </a:buClr>
              <a:buSzTx/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 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Fischer projection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used to represent carbohydrates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spcAft>
                <a:spcPct val="5000"/>
              </a:spcAft>
              <a:buSzTx/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places the most oxidized group at the top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spcAft>
                <a:spcPct val="5000"/>
              </a:spcAft>
              <a:buSzTx/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shows chiral carbons as the intersection of vertical and horizontal lines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shows the 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H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and 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OH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groups on the horizontal intersecting line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places the 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CH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2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OH group at the bottom of the Fischer projection, which is not chiral</a:t>
            </a:r>
          </a:p>
          <a:p>
            <a:pPr eaLnBrk="1" hangingPunct="1"/>
            <a:endParaRPr lang="en-US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8435" name="Rectangle 13"/>
          <p:cNvSpPr>
            <a:spLocks noChangeArrowheads="1"/>
          </p:cNvSpPr>
          <p:nvPr/>
        </p:nvSpPr>
        <p:spPr bwMode="auto">
          <a:xfrm>
            <a:off x="2514600" y="6110288"/>
            <a:ext cx="4191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6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and </a:t>
            </a:r>
            <a:r>
              <a:rPr lang="en-US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Notations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001000" cy="2286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10000"/>
              </a:spcBef>
              <a:spcAft>
                <a:spcPct val="5000"/>
              </a:spcAft>
              <a:buSzTx/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 a Fischer projection, the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  <a:sym typeface="Symbol" pitchFamily="18" charset="2"/>
              </a:rPr>
              <a:t>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  <a:sym typeface="Symbol" pitchFamily="18" charset="2"/>
              </a:rPr>
              <a:t>O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 group on the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spcAft>
                <a:spcPct val="5000"/>
              </a:spcAft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chiral carbon </a:t>
            </a:r>
            <a:r>
              <a:rPr lang="en-US" i="1" smtClean="0">
                <a:solidFill>
                  <a:srgbClr val="227A8F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farthest from the carbonyl group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determines </a:t>
            </a:r>
            <a:b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 </a:t>
            </a:r>
            <a:r>
              <a:rPr lang="en-US" sz="2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or </a:t>
            </a:r>
            <a:r>
              <a:rPr lang="en-US" sz="2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isomer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spcAft>
                <a:spcPct val="5000"/>
              </a:spcAft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left is assigned the letter </a:t>
            </a:r>
            <a:r>
              <a:rPr lang="en-US" sz="2000" b="1" smtClean="0">
                <a:solidFill>
                  <a:srgbClr val="227A8F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</a:t>
            </a:r>
            <a:r>
              <a:rPr lang="en-US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spcAft>
                <a:spcPct val="5000"/>
              </a:spcAft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right is assigned the letter </a:t>
            </a:r>
            <a:r>
              <a:rPr lang="en-US" sz="2000" b="1" smtClean="0">
                <a:solidFill>
                  <a:srgbClr val="227A8F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</a:t>
            </a:r>
            <a:endParaRPr lang="en-US" sz="2000" b="1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609600" y="54102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800000"/>
                </a:solidFill>
                <a:latin typeface="Times" pitchFamily="-84" charset="0"/>
              </a:rPr>
              <a:t>Core Chemistry Skill  </a:t>
            </a:r>
            <a:r>
              <a:rPr lang="en-US" b="0">
                <a:latin typeface="Times" pitchFamily="-84" charset="0"/>
              </a:rPr>
              <a:t>Identifying </a:t>
            </a:r>
            <a:r>
              <a:rPr lang="en-US" sz="2000" b="0">
                <a:latin typeface="Times" pitchFamily="-84" charset="0"/>
              </a:rPr>
              <a:t>D</a:t>
            </a:r>
            <a:r>
              <a:rPr lang="en-US" sz="2200" b="0">
                <a:latin typeface="Times" pitchFamily="-84" charset="0"/>
              </a:rPr>
              <a:t>- </a:t>
            </a:r>
            <a:r>
              <a:rPr lang="en-US" b="0">
                <a:latin typeface="Times" pitchFamily="-84" charset="0"/>
              </a:rPr>
              <a:t>and </a:t>
            </a:r>
            <a:r>
              <a:rPr lang="en-US" sz="2000" b="0">
                <a:latin typeface="Times" pitchFamily="-84" charset="0"/>
              </a:rPr>
              <a:t>L</a:t>
            </a:r>
            <a:r>
              <a:rPr lang="en-US" b="0">
                <a:latin typeface="Times" pitchFamily="-84" charset="0"/>
              </a:rPr>
              <a:t>-Fischer</a:t>
            </a:r>
          </a:p>
          <a:p>
            <a:r>
              <a:rPr lang="en-US" b="0">
                <a:latin typeface="Times" pitchFamily="-84" charset="0"/>
              </a:rPr>
              <a:t>Projections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7179"/>
            <a:ext cx="8153400" cy="9144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and </a:t>
            </a: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Isomers of Monosaccharides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39"/>
          <a:stretch/>
        </p:blipFill>
        <p:spPr>
          <a:xfrm>
            <a:off x="210687" y="2514600"/>
            <a:ext cx="8722625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7180"/>
            <a:ext cx="7600950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Study Check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7772400" cy="4038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In the following Fischer projection of mannose, identify the monosaccharide as a </a:t>
            </a:r>
            <a:r>
              <a:rPr lang="en-US" sz="2000" dirty="0">
                <a:ea typeface="ＭＳ Ｐゴシック" charset="0"/>
                <a:cs typeface="Times New Roman" charset="0"/>
              </a:rPr>
              <a:t>D</a:t>
            </a:r>
            <a:r>
              <a:rPr lang="en-US" dirty="0">
                <a:ea typeface="ＭＳ Ｐゴシック" charset="0"/>
                <a:cs typeface="Times New Roman" charset="0"/>
              </a:rPr>
              <a:t> </a:t>
            </a:r>
            <a:r>
              <a:rPr lang="en-US" dirty="0" smtClean="0">
                <a:ea typeface="ＭＳ Ｐゴシック" charset="0"/>
                <a:cs typeface="Times New Roman" charset="0"/>
              </a:rPr>
              <a:t>or an </a:t>
            </a:r>
            <a:r>
              <a:rPr lang="en-US" sz="2000" dirty="0">
                <a:ea typeface="ＭＳ Ｐゴシック" charset="0"/>
                <a:cs typeface="Times New Roman" charset="0"/>
              </a:rPr>
              <a:t>L</a:t>
            </a:r>
            <a:r>
              <a:rPr lang="en-US" dirty="0">
                <a:ea typeface="ＭＳ Ｐゴシック" charset="0"/>
                <a:cs typeface="Times New Roman" charset="0"/>
              </a:rPr>
              <a:t> isomer.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        </a:t>
            </a: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           </a:t>
            </a: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     </a:t>
            </a: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16256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7182"/>
            <a:ext cx="7600950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Solution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7772400" cy="4038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In the following Fischer </a:t>
            </a:r>
            <a:r>
              <a:rPr lang="en-US" dirty="0" smtClean="0">
                <a:ea typeface="ＭＳ Ｐゴシック" charset="0"/>
                <a:cs typeface="Times New Roman" charset="0"/>
              </a:rPr>
              <a:t>projection of mannose, identify the monosaccharide </a:t>
            </a:r>
            <a:r>
              <a:rPr lang="en-US" dirty="0">
                <a:ea typeface="ＭＳ Ｐゴシック" charset="0"/>
                <a:cs typeface="Times New Roman" charset="0"/>
              </a:rPr>
              <a:t>as a </a:t>
            </a:r>
            <a:r>
              <a:rPr lang="en-US" sz="2000" dirty="0">
                <a:ea typeface="ＭＳ Ｐゴシック" charset="0"/>
                <a:cs typeface="Times New Roman" charset="0"/>
              </a:rPr>
              <a:t>D</a:t>
            </a:r>
            <a:r>
              <a:rPr lang="en-US" dirty="0">
                <a:ea typeface="ＭＳ Ｐゴシック" charset="0"/>
                <a:cs typeface="Times New Roman" charset="0"/>
              </a:rPr>
              <a:t> </a:t>
            </a:r>
            <a:r>
              <a:rPr lang="en-US" dirty="0" smtClean="0">
                <a:ea typeface="ＭＳ Ｐゴシック" charset="0"/>
                <a:cs typeface="Times New Roman" charset="0"/>
              </a:rPr>
              <a:t>or an </a:t>
            </a:r>
            <a:r>
              <a:rPr lang="en-US" sz="2000" dirty="0">
                <a:ea typeface="ＭＳ Ｐゴシック" charset="0"/>
                <a:cs typeface="Times New Roman" charset="0"/>
              </a:rPr>
              <a:t>L</a:t>
            </a:r>
            <a:r>
              <a:rPr lang="en-US" dirty="0">
                <a:ea typeface="ＭＳ Ｐゴシック" charset="0"/>
                <a:cs typeface="Times New Roman" charset="0"/>
              </a:rPr>
              <a:t> isomer.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        </a:t>
            </a: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           </a:t>
            </a: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     </a:t>
            </a:r>
          </a:p>
        </p:txBody>
      </p:sp>
      <p:sp>
        <p:nvSpPr>
          <p:cNvPr id="26627" name="Rounded Rectangle 4"/>
          <p:cNvSpPr>
            <a:spLocks noChangeArrowheads="1"/>
          </p:cNvSpPr>
          <p:nvPr/>
        </p:nvSpPr>
        <p:spPr bwMode="auto">
          <a:xfrm>
            <a:off x="76200" y="2362200"/>
            <a:ext cx="7086600" cy="3724275"/>
          </a:xfrm>
          <a:prstGeom prst="roundRect">
            <a:avLst>
              <a:gd name="adj" fmla="val 16667"/>
            </a:avLst>
          </a:prstGeom>
          <a:solidFill>
            <a:srgbClr val="A992FF">
              <a:alpha val="25098"/>
            </a:srgbClr>
          </a:solidFill>
          <a:ln w="100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	Need to Identify    		Procedure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Carbon Chain	Number the carbon chain,					starting at the top of the 					Fischer projection.</a:t>
            </a:r>
          </a:p>
          <a:p>
            <a:r>
              <a:rPr lang="en-US" b="0" dirty="0">
                <a:latin typeface="Times New Roman" pitchFamily="18" charset="0"/>
                <a:cs typeface="Times New Roman" pitchFamily="18" charset="0"/>
              </a:rPr>
              <a:t>		Chiral Carbon	Chiral carbon 5 has the</a:t>
            </a:r>
          </a:p>
          <a:p>
            <a:r>
              <a:rPr lang="en-US" b="0" dirty="0">
                <a:latin typeface="Times New Roman" pitchFamily="18" charset="0"/>
                <a:cs typeface="Times New Roman" pitchFamily="18" charset="0"/>
              </a:rPr>
              <a:t>				highest number.</a:t>
            </a:r>
          </a:p>
          <a:p>
            <a:r>
              <a:rPr lang="en-US" b="0" dirty="0">
                <a:latin typeface="Times New Roman" pitchFamily="18" charset="0"/>
                <a:cs typeface="Times New Roman" pitchFamily="18" charset="0"/>
              </a:rPr>
              <a:t>		Position of —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OH   	</a:t>
            </a:r>
            <a:r>
              <a:rPr lang="en-US" b="0" dirty="0">
                <a:latin typeface="Times New Roman" pitchFamily="18" charset="0"/>
              </a:rPr>
              <a:t>The —</a:t>
            </a:r>
            <a:r>
              <a:rPr lang="en-US" b="0" baseline="-25000" dirty="0">
                <a:latin typeface="Times New Roman" pitchFamily="18" charset="0"/>
              </a:rPr>
              <a:t> </a:t>
            </a:r>
            <a:r>
              <a:rPr lang="en-US" b="0" dirty="0">
                <a:latin typeface="Times New Roman" pitchFamily="18" charset="0"/>
              </a:rPr>
              <a:t>OH group is drawn 					on the right side of carbon 					5, which makes it </a:t>
            </a:r>
            <a:r>
              <a:rPr lang="en-US" sz="1600" dirty="0" smtClean="0">
                <a:latin typeface="Times New Roman" pitchFamily="18" charset="0"/>
              </a:rPr>
              <a:t>D</a:t>
            </a:r>
            <a:r>
              <a:rPr lang="en-US" b="0" dirty="0" smtClean="0">
                <a:latin typeface="Times New Roman" pitchFamily="18" charset="0"/>
              </a:rPr>
              <a:t>-mannose</a:t>
            </a:r>
            <a:r>
              <a:rPr lang="en-US" b="0" dirty="0">
                <a:latin typeface="Times New Roman" pitchFamily="18" charset="0"/>
              </a:rPr>
              <a:t>.</a:t>
            </a:r>
          </a:p>
          <a:p>
            <a:r>
              <a:rPr lang="en-US" b="0" dirty="0">
                <a:latin typeface="Times New Roman" pitchFamily="18" charset="0"/>
              </a:rPr>
              <a:t>		Mirror Image 	The —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b="0" dirty="0">
                <a:latin typeface="Times New Roman" pitchFamily="18" charset="0"/>
              </a:rPr>
              <a:t>OH groups on the  </a:t>
            </a:r>
          </a:p>
          <a:p>
            <a:r>
              <a:rPr lang="en-US" b="0" dirty="0">
                <a:latin typeface="Times New Roman" pitchFamily="18" charset="0"/>
              </a:rPr>
              <a:t>				chiral carbons are drawn on 					the opposite side.</a:t>
            </a:r>
          </a:p>
          <a:p>
            <a:r>
              <a:rPr lang="en-US" b="0" dirty="0">
                <a:latin typeface="Times" pitchFamily="-84" charset="0"/>
              </a:rPr>
              <a:t>		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228600" y="3810000"/>
            <a:ext cx="14557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2000">
                <a:latin typeface="Times" pitchFamily="-84" charset="0"/>
              </a:rPr>
              <a:t>ANALYZE</a:t>
            </a:r>
          </a:p>
          <a:p>
            <a:r>
              <a:rPr lang="en-US" sz="2000">
                <a:latin typeface="Times" pitchFamily="-84" charset="0"/>
              </a:rPr>
              <a:t>THE</a:t>
            </a:r>
          </a:p>
          <a:p>
            <a:r>
              <a:rPr lang="en-US" sz="2000">
                <a:latin typeface="Times" pitchFamily="-84" charset="0"/>
              </a:rPr>
              <a:t>PROBLEM</a:t>
            </a:r>
          </a:p>
        </p:txBody>
      </p:sp>
      <p:pic>
        <p:nvPicPr>
          <p:cNvPr id="2662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16256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7183"/>
            <a:ext cx="7600950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Solution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7772400" cy="4038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In the following Fischer </a:t>
            </a:r>
            <a:r>
              <a:rPr lang="en-US" dirty="0" smtClean="0">
                <a:ea typeface="ＭＳ Ｐゴシック" charset="0"/>
                <a:cs typeface="Times New Roman" charset="0"/>
              </a:rPr>
              <a:t>projection of mannose, identify the monosaccharide </a:t>
            </a:r>
            <a:r>
              <a:rPr lang="en-US" dirty="0">
                <a:ea typeface="ＭＳ Ｐゴシック" charset="0"/>
                <a:cs typeface="Times New Roman" charset="0"/>
              </a:rPr>
              <a:t>as a </a:t>
            </a:r>
            <a:r>
              <a:rPr lang="en-US" sz="2000" dirty="0">
                <a:ea typeface="ＭＳ Ｐゴシック" charset="0"/>
                <a:cs typeface="Times New Roman" charset="0"/>
              </a:rPr>
              <a:t>D</a:t>
            </a:r>
            <a:r>
              <a:rPr lang="en-US" dirty="0">
                <a:ea typeface="ＭＳ Ｐゴシック" charset="0"/>
                <a:cs typeface="Times New Roman" charset="0"/>
              </a:rPr>
              <a:t> </a:t>
            </a:r>
            <a:r>
              <a:rPr lang="en-US" dirty="0" smtClean="0">
                <a:ea typeface="ＭＳ Ｐゴシック" charset="0"/>
                <a:cs typeface="Times New Roman" charset="0"/>
              </a:rPr>
              <a:t>or an </a:t>
            </a:r>
            <a:r>
              <a:rPr lang="en-US" sz="2000" dirty="0">
                <a:ea typeface="ＭＳ Ｐゴシック" charset="0"/>
                <a:cs typeface="Times New Roman" charset="0"/>
              </a:rPr>
              <a:t>L</a:t>
            </a:r>
            <a:r>
              <a:rPr lang="en-US" dirty="0">
                <a:ea typeface="ＭＳ Ｐゴシック" charset="0"/>
                <a:cs typeface="Times New Roman" charset="0"/>
              </a:rPr>
              <a:t> </a:t>
            </a:r>
            <a:r>
              <a:rPr lang="en-US">
                <a:ea typeface="ＭＳ Ｐゴシック" charset="0"/>
                <a:cs typeface="Times New Roman" charset="0"/>
              </a:rPr>
              <a:t>isomer</a:t>
            </a:r>
            <a:r>
              <a:rPr lang="en-US" smtClean="0">
                <a:ea typeface="ＭＳ Ｐゴシック" charset="0"/>
                <a:cs typeface="Times New Roman" charset="0"/>
              </a:rPr>
              <a:t>.</a:t>
            </a:r>
            <a:endParaRPr lang="en-US" dirty="0">
              <a:ea typeface="ＭＳ Ｐゴシック" charset="0"/>
              <a:cs typeface="Times New Roman" charset="0"/>
            </a:endParaRP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2677872" y="3770632"/>
            <a:ext cx="350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600" b="0">
                <a:latin typeface="Times" pitchFamily="-84" charset="0"/>
              </a:rPr>
              <a:t>D</a:t>
            </a:r>
            <a:r>
              <a:rPr lang="en-US" sz="2000" b="0">
                <a:latin typeface="Times" pitchFamily="-84" charset="0"/>
              </a:rPr>
              <a:t>-Mannose; the —</a:t>
            </a:r>
            <a:r>
              <a:rPr lang="en-US" sz="2000" baseline="-25000">
                <a:latin typeface="Times New Roman" pitchFamily="18" charset="0"/>
              </a:rPr>
              <a:t> </a:t>
            </a:r>
            <a:r>
              <a:rPr lang="en-US" sz="2000" b="0">
                <a:latin typeface="Times" pitchFamily="-84" charset="0"/>
              </a:rPr>
              <a:t>OH on carbon 5 is on the right.</a:t>
            </a:r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>
            <a:off x="5421072" y="4227832"/>
            <a:ext cx="3048000" cy="76200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16256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7180"/>
            <a:ext cx="7600950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Study Check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77724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 the following Fischer projection,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A.  identify the number of chiral centers.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B.  identify the monosaccharide as a </a:t>
            </a:r>
            <a:r>
              <a:rPr lang="en-US" sz="2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or an </a:t>
            </a:r>
            <a:r>
              <a:rPr lang="en-US" sz="2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isomer.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   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      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 </a:t>
            </a:r>
          </a:p>
        </p:txBody>
      </p:sp>
      <p:pic>
        <p:nvPicPr>
          <p:cNvPr id="3072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0"/>
            <a:ext cx="1981200" cy="283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7182"/>
            <a:ext cx="760095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Solution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7772400" cy="40386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In the following Fischer projection, </a:t>
            </a:r>
          </a:p>
          <a:p>
            <a:pPr marL="457200" indent="-457200" eaLnBrk="1" hangingPunct="1">
              <a:buClrTx/>
              <a:buFont typeface="Wingdings" charset="0"/>
              <a:buAutoNum type="alphaUcPeriod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identify </a:t>
            </a:r>
            <a:r>
              <a:rPr lang="en-US" dirty="0">
                <a:ea typeface="ＭＳ Ｐゴシック" charset="0"/>
                <a:cs typeface="Times New Roman" charset="0"/>
              </a:rPr>
              <a:t>the number of chiral centers.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B.  identify the monosaccharide as a </a:t>
            </a:r>
            <a:r>
              <a:rPr lang="en-US" sz="2000" dirty="0" smtClean="0">
                <a:ea typeface="ＭＳ Ｐゴシック" charset="0"/>
                <a:cs typeface="Times New Roman" charset="0"/>
              </a:rPr>
              <a:t>D</a:t>
            </a:r>
            <a:r>
              <a:rPr lang="en-US" dirty="0" smtClean="0">
                <a:ea typeface="ＭＳ Ｐゴシック" charset="0"/>
                <a:cs typeface="Times New Roman" charset="0"/>
              </a:rPr>
              <a:t> or an </a:t>
            </a:r>
            <a:r>
              <a:rPr lang="en-US" sz="2000" dirty="0" smtClean="0">
                <a:ea typeface="ＭＳ Ｐゴシック" charset="0"/>
                <a:cs typeface="Times New Roman" charset="0"/>
              </a:rPr>
              <a:t>L</a:t>
            </a:r>
            <a:r>
              <a:rPr lang="en-US" dirty="0" smtClean="0">
                <a:ea typeface="ＭＳ Ｐゴシック" charset="0"/>
                <a:cs typeface="Times New Roman" charset="0"/>
              </a:rPr>
              <a:t> isomer.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        </a:t>
            </a: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           </a:t>
            </a: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Times New Roman" charset="0"/>
              </a:rPr>
              <a:t>     </a:t>
            </a:r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>
            <a:off x="4343400" y="4343400"/>
            <a:ext cx="1981200" cy="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>
            <a:off x="4267200" y="4419600"/>
            <a:ext cx="2057400" cy="53340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3" name="TextBox 12"/>
          <p:cNvSpPr txBox="1">
            <a:spLocks noChangeArrowheads="1"/>
          </p:cNvSpPr>
          <p:nvPr/>
        </p:nvSpPr>
        <p:spPr bwMode="auto">
          <a:xfrm>
            <a:off x="2286000" y="4095750"/>
            <a:ext cx="200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2000" b="0">
                <a:latin typeface="Times" pitchFamily="-84" charset="0"/>
              </a:rPr>
              <a:t>two chiral centers</a:t>
            </a:r>
          </a:p>
        </p:txBody>
      </p:sp>
      <p:sp>
        <p:nvSpPr>
          <p:cNvPr id="32774" name="TextBox 16"/>
          <p:cNvSpPr txBox="1">
            <a:spLocks noChangeArrowheads="1"/>
          </p:cNvSpPr>
          <p:nvPr/>
        </p:nvSpPr>
        <p:spPr bwMode="auto">
          <a:xfrm>
            <a:off x="2155825" y="4800600"/>
            <a:ext cx="226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2000" b="0">
                <a:latin typeface="Times" pitchFamily="-84" charset="0"/>
              </a:rPr>
              <a:t>—</a:t>
            </a:r>
            <a:r>
              <a:rPr lang="en-US" sz="2000" baseline="-25000">
                <a:latin typeface="Times New Roman" pitchFamily="18" charset="0"/>
              </a:rPr>
              <a:t> </a:t>
            </a:r>
            <a:r>
              <a:rPr lang="en-US" sz="2000" b="0">
                <a:latin typeface="Times" pitchFamily="-84" charset="0"/>
              </a:rPr>
              <a:t>OH is on the left;</a:t>
            </a:r>
          </a:p>
          <a:p>
            <a:r>
              <a:rPr lang="en-US" sz="2000" b="0">
                <a:latin typeface="Times" pitchFamily="-84" charset="0"/>
              </a:rPr>
              <a:t>it is an </a:t>
            </a:r>
            <a:r>
              <a:rPr lang="en-US" sz="1600" b="0">
                <a:latin typeface="Times" pitchFamily="-84" charset="0"/>
              </a:rPr>
              <a:t>L</a:t>
            </a:r>
            <a:r>
              <a:rPr lang="en-US" sz="2000" b="0">
                <a:latin typeface="Times" pitchFamily="-84" charset="0"/>
              </a:rPr>
              <a:t> isomer.</a:t>
            </a:r>
          </a:p>
        </p:txBody>
      </p: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flipV="1">
            <a:off x="4419600" y="4953000"/>
            <a:ext cx="990600" cy="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277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29000"/>
            <a:ext cx="1600200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2th ed GOB Timberlak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12th ed GOB Timberlake.thmx</Template>
  <TotalTime>1439</TotalTime>
  <Words>609</Words>
  <Application>Microsoft Office PowerPoint</Application>
  <PresentationFormat>On-screen Show (4:3)</PresentationFormat>
  <Paragraphs>141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12th ed GOB Timberlake</vt:lpstr>
      <vt:lpstr>PowerPoint Presentation</vt:lpstr>
      <vt:lpstr>Fischer Projections</vt:lpstr>
      <vt:lpstr>D and L Notations</vt:lpstr>
      <vt:lpstr>D and L Isomers of Monosaccharides</vt:lpstr>
      <vt:lpstr>Study Check</vt:lpstr>
      <vt:lpstr>Solution</vt:lpstr>
      <vt:lpstr>Solution</vt:lpstr>
      <vt:lpstr>Study Check</vt:lpstr>
      <vt:lpstr>Solution</vt:lpstr>
      <vt:lpstr>Glucose and Fructose</vt:lpstr>
      <vt:lpstr>Glucose and Fructose</vt:lpstr>
      <vt:lpstr>Galactose</vt:lpstr>
      <vt:lpstr>Chemistry Link to Health: Hyperglycemia and Hypoglycemia</vt:lpstr>
      <vt:lpstr>Chemistry Link to Health: Hyperglycemia and Hypoglycemia</vt:lpstr>
      <vt:lpstr>Chemistry Link to Health: Hyperglycemia and Hypoglycemia</vt:lpstr>
      <vt:lpstr>Study Check</vt:lpstr>
      <vt:lpstr>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Timberlake</dc:creator>
  <cp:lastModifiedBy>windows</cp:lastModifiedBy>
  <cp:revision>168</cp:revision>
  <dcterms:created xsi:type="dcterms:W3CDTF">2011-01-09T09:38:00Z</dcterms:created>
  <dcterms:modified xsi:type="dcterms:W3CDTF">2014-04-24T19:26:49Z</dcterms:modified>
</cp:coreProperties>
</file>