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3"/>
  </p:notesMasterIdLst>
  <p:handoutMasterIdLst>
    <p:handoutMasterId r:id="rId14"/>
  </p:handoutMasterIdLst>
  <p:sldIdLst>
    <p:sldId id="296" r:id="rId2"/>
    <p:sldId id="306" r:id="rId3"/>
    <p:sldId id="315" r:id="rId4"/>
    <p:sldId id="316" r:id="rId5"/>
    <p:sldId id="318" r:id="rId6"/>
    <p:sldId id="312" r:id="rId7"/>
    <p:sldId id="313" r:id="rId8"/>
    <p:sldId id="314" r:id="rId9"/>
    <p:sldId id="302" r:id="rId10"/>
    <p:sldId id="310" r:id="rId11"/>
    <p:sldId id="30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A"/>
    <a:srgbClr val="A355F9"/>
    <a:srgbClr val="A5E9A5"/>
    <a:srgbClr val="FDCFA1"/>
    <a:srgbClr val="B9EDB9"/>
    <a:srgbClr val="87E187"/>
    <a:srgbClr val="00F67B"/>
    <a:srgbClr val="892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10" y="-96"/>
      </p:cViewPr>
      <p:guideLst>
        <p:guide orient="horz" pos="348"/>
        <p:guide pos="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D7EF7BB8-32B3-4671-9383-02C33BC6F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65F6842D-AAC1-4A6A-9B48-AF7881C85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7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26C7B8-19A1-4AFE-A3AA-40260EE0FB76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ACF338-DE1A-4401-8121-B7EDFFB24138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339690-F5B9-4699-96EE-C26276BCA79A}" type="slidenum">
              <a:rPr lang="en-US" sz="1200" b="0"/>
              <a:pPr/>
              <a:t>11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97A25F-CACD-482D-A9C7-C28206B892E9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5B3B2E-2191-4D90-AF9E-5C7EB06755E0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6A12543-4F86-4BAE-BEC9-E69B5AE43ACF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1B0D22-7AB0-4414-A400-FD613015B77C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AA523A-61F3-42F9-BF6E-97B040008FFB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80B73A-471B-4A8B-9C0A-F17BCD76C044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CEF41-EBB1-4A94-B54A-DC0C9AC19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2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5743A7-2159-40FF-A5ED-614C86F84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2B1873-6FC8-44FB-8719-EB5D2137A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34A4B1-D9BC-4769-8643-C8DF48595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2A9A2D-3652-42C4-BDB0-92113CD73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0044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8E76E8-A100-4BE4-AF17-0DCFDA54C7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41DA3B-8391-4595-A23F-3EBFB134A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048EC-C758-4D29-A50F-CC48FEC39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B8E671-C462-476D-BF49-DC70531BB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6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E0D2F95E-3333-4FA4-8F3D-41B493584A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5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100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most stable forms of pentose and hexose sugars are five- or six-atom rings.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These rings, known as Haworth structures, are produced from the reaction of a carbonyl group and a hydroxyl group in the same molecule.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8638" y="204785"/>
            <a:ext cx="8015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800" dirty="0">
                <a:latin typeface="Times" pitchFamily="-84" charset="0"/>
              </a:rPr>
              <a:t>13.4</a:t>
            </a:r>
            <a:r>
              <a:rPr lang="en-US" sz="3800" dirty="0">
                <a:solidFill>
                  <a:srgbClr val="800000"/>
                </a:solidFill>
                <a:latin typeface="Times" pitchFamily="-84" charset="0"/>
              </a:rPr>
              <a:t>  Haworth Structures of </a:t>
            </a:r>
            <a:r>
              <a:rPr lang="en-US" sz="3800" dirty="0" err="1">
                <a:solidFill>
                  <a:srgbClr val="800000"/>
                </a:solidFill>
                <a:latin typeface="Times" pitchFamily="-84" charset="0"/>
              </a:rPr>
              <a:t>Monosaccharides</a:t>
            </a:r>
            <a:endParaRPr lang="en-US" sz="3800" dirty="0">
              <a:solidFill>
                <a:srgbClr val="800000"/>
              </a:solidFill>
              <a:latin typeface="Times" pitchFamily="-84" charset="0"/>
            </a:endParaRP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b="0">
                <a:latin typeface="Times" pitchFamily="-84" charset="0"/>
              </a:rPr>
              <a:t>Draw and identify the Haworth structures of monosaccharides.</a:t>
            </a:r>
            <a:endParaRPr lang="en-US">
              <a:latin typeface="Times" pitchFamily="-84" charset="0"/>
            </a:endParaRP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4495"/>
          <a:stretch>
            <a:fillRect/>
          </a:stretch>
        </p:blipFill>
        <p:spPr>
          <a:xfrm>
            <a:off x="5486400" y="2133600"/>
            <a:ext cx="2411413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1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924800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2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Fold clockwise to make a hexagon and bond the O 	   on carbon 5 to the carbonyl group.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Place the carbon 6 group above the ring. </a:t>
            </a:r>
          </a:p>
          <a:p>
            <a:pPr eaLnBrk="1" hangingPunct="1">
              <a:spcBef>
                <a:spcPts val="125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OH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group on carbon 2 </a:t>
            </a:r>
          </a:p>
          <a:p>
            <a:pPr eaLnBrk="1" hangingPunct="1">
              <a:spcBef>
                <a:spcPts val="125"/>
              </a:spcBef>
              <a:buSz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below the ring and the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OH groups</a:t>
            </a:r>
          </a:p>
          <a:p>
            <a:pPr eaLnBrk="1" hangingPunct="1">
              <a:spcBef>
                <a:spcPts val="125"/>
              </a:spcBef>
              <a:buSz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on carbon 3 and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carbon 4 above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ring. 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5334000" y="46482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3482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514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8"/>
            <a:ext cx="77343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838200" y="5272088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0"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en-US" sz="2400" b="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-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-Galactose</a:t>
            </a:r>
            <a:r>
              <a:rPr lang="en-US" sz="2800" b="0">
                <a:latin typeface="Times New Roman" pitchFamily="18" charset="0"/>
              </a:rPr>
              <a:t>  		      	     </a:t>
            </a:r>
            <a:r>
              <a:rPr lang="en-US" sz="2400" b="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-</a:t>
            </a:r>
            <a:r>
              <a:rPr lang="en-US" b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-Galactose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657600" y="4038600"/>
            <a:ext cx="44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8925F7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8202613" y="2667000"/>
            <a:ext cx="407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8925F7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36869" name="Rectangle 15"/>
          <p:cNvSpPr>
            <a:spLocks noChangeArrowheads="1"/>
          </p:cNvSpPr>
          <p:nvPr/>
        </p:nvSpPr>
        <p:spPr bwMode="auto">
          <a:xfrm>
            <a:off x="3200400" y="3733800"/>
            <a:ext cx="568325" cy="457200"/>
          </a:xfrm>
          <a:prstGeom prst="rect">
            <a:avLst/>
          </a:prstGeom>
          <a:noFill/>
          <a:ln w="31750">
            <a:solidFill>
              <a:srgbClr val="8925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21"/>
          <p:cNvSpPr>
            <a:spLocks noChangeArrowheads="1"/>
          </p:cNvSpPr>
          <p:nvPr/>
        </p:nvSpPr>
        <p:spPr bwMode="auto">
          <a:xfrm>
            <a:off x="7543800" y="3200400"/>
            <a:ext cx="533400" cy="457200"/>
          </a:xfrm>
          <a:prstGeom prst="rect">
            <a:avLst/>
          </a:prstGeom>
          <a:noFill/>
          <a:ln w="31750">
            <a:solidFill>
              <a:srgbClr val="8925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1" name="Rectangle 22"/>
          <p:cNvSpPr>
            <a:spLocks noChangeArrowheads="1"/>
          </p:cNvSpPr>
          <p:nvPr/>
        </p:nvSpPr>
        <p:spPr bwMode="auto">
          <a:xfrm>
            <a:off x="609600" y="1524000"/>
            <a:ext cx="7593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F8700"/>
                </a:solidFill>
                <a:latin typeface="Times New Roman" pitchFamily="18" charset="0"/>
                <a:cs typeface="Times New Roman" pitchFamily="18" charset="0"/>
              </a:rPr>
              <a:t>STEP 3  </a:t>
            </a:r>
            <a:r>
              <a:rPr lang="en-US" sz="2400" dirty="0">
                <a:latin typeface="Times" pitchFamily="-84" charset="0"/>
              </a:rPr>
              <a:t>Draw the new —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" pitchFamily="-84" charset="0"/>
              </a:rPr>
              <a:t>OH group on carbon 1 below the ring to give the </a:t>
            </a:r>
            <a:r>
              <a:rPr lang="en-US" sz="2400" i="1" dirty="0">
                <a:latin typeface="Times" pitchFamily="-84" charset="0"/>
              </a:rPr>
              <a:t>α</a:t>
            </a:r>
            <a:r>
              <a:rPr lang="en-US" sz="2400" dirty="0">
                <a:latin typeface="Times" pitchFamily="-84" charset="0"/>
              </a:rPr>
              <a:t> isomer or above the ring to give the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  </a:t>
            </a:r>
            <a:r>
              <a:rPr lang="en-US" sz="2400" dirty="0">
                <a:latin typeface="Times" pitchFamily="-84" charset="0"/>
              </a:rPr>
              <a:t>isomer.</a:t>
            </a:r>
          </a:p>
        </p:txBody>
      </p:sp>
      <p:pic>
        <p:nvPicPr>
          <p:cNvPr id="368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33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071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4789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Guide for Drawing Hayworth Structures 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72" y="1676400"/>
            <a:ext cx="338765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Cyclic Structure for Glucose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557338"/>
            <a:ext cx="83058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dirty="0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1</a:t>
            </a:r>
            <a:r>
              <a:rPr lang="en-US" dirty="0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Turn the Fischer projection clockwise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by 90</a:t>
            </a:r>
            <a:r>
              <a:rPr lang="en-US" b="1" smtClean="0">
                <a:latin typeface="Times New Roman"/>
                <a:ea typeface="Calibri"/>
              </a:rPr>
              <a:t>°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/>
        </p:blipFill>
        <p:spPr>
          <a:xfrm>
            <a:off x="1981200" y="2362199"/>
            <a:ext cx="5181600" cy="3355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1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Cyclic Structure for Glucose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528760"/>
            <a:ext cx="8153400" cy="4419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2  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Fold clockwise to make a hexagon and b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ond the O 	    on carbon 5 to carbon 1.</a:t>
            </a:r>
          </a:p>
          <a:p>
            <a:pPr lvl="3" eaLnBrk="1" hangingPunct="1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</a:pPr>
            <a:r>
              <a:rPr lang="en-US" sz="2400" smtClean="0">
                <a:latin typeface="Times New Roman" pitchFamily="18" charset="0"/>
                <a:ea typeface="Geneva" pitchFamily="-84" charset="-128"/>
              </a:rPr>
              <a:t>Place the carbon 6 group in the —</a:t>
            </a:r>
            <a:r>
              <a:rPr lang="en-US" sz="2400" baseline="-25000" smtClean="0">
                <a:latin typeface="Times New Roman" pitchFamily="18" charset="0"/>
                <a:ea typeface="Geneva" pitchFamily="-84" charset="-128"/>
              </a:rPr>
              <a:t> </a:t>
            </a:r>
            <a:r>
              <a:rPr lang="en-US" sz="2400" smtClean="0">
                <a:latin typeface="Times New Roman" pitchFamily="18" charset="0"/>
                <a:ea typeface="Geneva" pitchFamily="-84" charset="-128"/>
              </a:rPr>
              <a:t>CH</a:t>
            </a:r>
            <a:r>
              <a:rPr lang="en-US" sz="2400" baseline="-25000" smtClean="0">
                <a:latin typeface="Times New Roman" pitchFamily="18" charset="0"/>
                <a:ea typeface="Geneva" pitchFamily="-84" charset="-128"/>
              </a:rPr>
              <a:t>2</a:t>
            </a:r>
            <a:r>
              <a:rPr lang="en-US" sz="2400" smtClean="0">
                <a:latin typeface="Times New Roman" pitchFamily="18" charset="0"/>
                <a:ea typeface="Geneva" pitchFamily="-84" charset="-128"/>
              </a:rPr>
              <a:t>OH group above carbon 5.</a:t>
            </a:r>
          </a:p>
          <a:p>
            <a:pPr lvl="3" eaLnBrk="1" hangingPunct="1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Tx/>
              <a:buFontTx/>
              <a:buChar char="•"/>
            </a:pPr>
            <a:r>
              <a:rPr lang="en-US" sz="2400" smtClean="0">
                <a:latin typeface="Times New Roman" pitchFamily="18" charset="0"/>
                <a:ea typeface="ＭＳ Ｐゴシック" pitchFamily="34" charset="-128"/>
              </a:rPr>
              <a:t>Draw a bond between the oxygen of the —</a:t>
            </a:r>
            <a:r>
              <a:rPr lang="en-US" sz="2400" baseline="-25000" smtClean="0">
                <a:latin typeface="Times New Roman" pitchFamily="18" charset="0"/>
                <a:ea typeface="Geneva" pitchFamily="-84" charset="-128"/>
              </a:rPr>
              <a:t> </a:t>
            </a:r>
            <a:r>
              <a:rPr lang="en-US" sz="2400" smtClean="0">
                <a:latin typeface="Times New Roman" pitchFamily="18" charset="0"/>
                <a:ea typeface="ＭＳ Ｐゴシック" pitchFamily="34" charset="-128"/>
              </a:rPr>
              <a:t>OH group on carbon 5 to the carbonyl carbon.</a:t>
            </a:r>
            <a:endParaRPr lang="en-US" sz="2400" smtClean="0">
              <a:latin typeface="Times New Roman" pitchFamily="18" charset="0"/>
              <a:ea typeface="Geneva" pitchFamily="-8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4"/>
          <a:stretch/>
        </p:blipFill>
        <p:spPr>
          <a:xfrm>
            <a:off x="1219200" y="4114800"/>
            <a:ext cx="6705600" cy="2162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Cyclic Structure for Glucose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28755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BF8700"/>
                </a:solidFill>
                <a:latin typeface="Times New Roman" pitchFamily="18" charset="0"/>
                <a:ea typeface="ＭＳ Ｐゴシック" pitchFamily="34" charset="-128"/>
              </a:rPr>
              <a:t>STEP 3 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Draw the new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OH group on carbon 1 below the 	    ring to give the </a:t>
            </a:r>
            <a:r>
              <a:rPr lang="en-US" b="1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isomer or above the ring to give 	    the </a:t>
            </a:r>
            <a:r>
              <a:rPr lang="en-US" b="1" i="1" dirty="0" smtClean="0"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isomer.</a:t>
            </a:r>
            <a:endParaRPr lang="en-US" b="1" dirty="0" smtClean="0">
              <a:solidFill>
                <a:srgbClr val="BF87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5334000" y="46482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>
          <a:xfrm>
            <a:off x="1236143" y="3200400"/>
            <a:ext cx="667171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2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Mutarotation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and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-D-Glucose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43050"/>
            <a:ext cx="7924800" cy="5257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When placed in solution, 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cyclic structures open and close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converts to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and vice versa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at any time, only a small amount of open chain forms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</a:pPr>
            <a:endParaRPr lang="en-US" sz="18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sym typeface="Symbol" pitchFamily="18" charset="2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endParaRPr lang="en-US" sz="1800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"/>
          <a:stretch/>
        </p:blipFill>
        <p:spPr>
          <a:xfrm>
            <a:off x="304800" y="3581400"/>
            <a:ext cx="8534400" cy="251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Haworth Structures of Fructose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0010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Fructose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 ketohexose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forms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five-atom ring structure with carbon 2 at the right corner of the ring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forms when the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OH group on carbon 5 reacts with carbon 2 in the carbonyl group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>
            <a:off x="1600200" y="4114801"/>
            <a:ext cx="5943600" cy="225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0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924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cyclic forms of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30723" name="Picture 1" descr="134_Slide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17795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" y="295285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52575"/>
            <a:ext cx="81534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1 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Turn the Fischer projection clockwise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by 90</a:t>
            </a:r>
            <a:r>
              <a:rPr lang="en-US" b="1" smtClean="0">
                <a:latin typeface="Times New Roman"/>
                <a:ea typeface="Calibri"/>
              </a:rPr>
              <a:t>°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371600" y="2362200"/>
            <a:ext cx="5334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4756150" y="36576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  6      5      4      3      2     1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 flipV="1">
            <a:off x="2590800" y="2819400"/>
            <a:ext cx="930275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6762 h 21600"/>
              <a:gd name="T20" fmla="*/ 1765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78" y="0"/>
                </a:moveTo>
                <a:lnTo>
                  <a:pt x="9756" y="9756"/>
                </a:lnTo>
                <a:lnTo>
                  <a:pt x="13701" y="9756"/>
                </a:lnTo>
                <a:lnTo>
                  <a:pt x="13701" y="16762"/>
                </a:lnTo>
                <a:lnTo>
                  <a:pt x="0" y="16762"/>
                </a:lnTo>
                <a:lnTo>
                  <a:pt x="0" y="21600"/>
                </a:lnTo>
                <a:lnTo>
                  <a:pt x="17655" y="21600"/>
                </a:lnTo>
                <a:lnTo>
                  <a:pt x="17655" y="9756"/>
                </a:lnTo>
                <a:lnTo>
                  <a:pt x="21600" y="9756"/>
                </a:lnTo>
                <a:lnTo>
                  <a:pt x="15678" y="0"/>
                </a:lnTo>
                <a:close/>
              </a:path>
            </a:pathLst>
          </a:custGeom>
          <a:gradFill rotWithShape="1">
            <a:gsLst>
              <a:gs pos="0">
                <a:srgbClr val="A5E9A5"/>
              </a:gs>
              <a:gs pos="100000">
                <a:srgbClr val="2CB22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3277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38449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" descr="134_Slide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55825"/>
            <a:ext cx="19081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2015</TotalTime>
  <Words>278</Words>
  <Application>Microsoft Office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12th ed GOB Timberlake</vt:lpstr>
      <vt:lpstr>PowerPoint Presentation</vt:lpstr>
      <vt:lpstr>Guide for Drawing Hayworth Structures </vt:lpstr>
      <vt:lpstr>Cyclic Structure for Glucose</vt:lpstr>
      <vt:lpstr>Cyclic Structure for Glucose</vt:lpstr>
      <vt:lpstr>Cyclic Structure for Glucose</vt:lpstr>
      <vt:lpstr>Mutarotation - and β-D-Glucose</vt:lpstr>
      <vt:lpstr>Haworth Structures of Fructose</vt:lpstr>
      <vt:lpstr>Study Check </vt:lpstr>
      <vt:lpstr>Solution</vt:lpstr>
      <vt:lpstr>Solution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Timberlake</dc:creator>
  <cp:lastModifiedBy>windows</cp:lastModifiedBy>
  <cp:revision>160</cp:revision>
  <dcterms:created xsi:type="dcterms:W3CDTF">2011-01-09T17:01:29Z</dcterms:created>
  <dcterms:modified xsi:type="dcterms:W3CDTF">2014-04-24T19:29:38Z</dcterms:modified>
</cp:coreProperties>
</file>