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3"/>
  </p:notesMasterIdLst>
  <p:handoutMasterIdLst>
    <p:handoutMasterId r:id="rId14"/>
  </p:handoutMasterIdLst>
  <p:sldIdLst>
    <p:sldId id="296" r:id="rId2"/>
    <p:sldId id="311" r:id="rId3"/>
    <p:sldId id="328" r:id="rId4"/>
    <p:sldId id="329" r:id="rId5"/>
    <p:sldId id="330" r:id="rId6"/>
    <p:sldId id="327" r:id="rId7"/>
    <p:sldId id="321" r:id="rId8"/>
    <p:sldId id="317" r:id="rId9"/>
    <p:sldId id="325" r:id="rId10"/>
    <p:sldId id="323" r:id="rId11"/>
    <p:sldId id="32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3399"/>
    <a:srgbClr val="D60093"/>
    <a:srgbClr val="FF0000"/>
    <a:srgbClr val="FF9900"/>
    <a:srgbClr val="00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210" y="-126"/>
      </p:cViewPr>
      <p:guideLst>
        <p:guide orient="horz" pos="348"/>
        <p:guide pos="3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257959-8F3E-4BB1-877B-323533259578}" type="datetimeFigureOut">
              <a:rPr lang="en-US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8E9785-C114-46CB-ADA3-4FAEF0509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17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3AFB13-303C-4636-9A02-28364FBFEC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76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2F65275-9BBE-42AB-B650-5A7D52B05919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575A712-A37E-4918-9FEB-F3F9E83546DB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B9D15B9-CD7F-42A4-89AD-4F38E2A92E3D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18D5B56-D36D-417E-A99D-505FFB9447EE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FB53F3A-8FA2-45AB-9C1A-B37A8F7CF6FA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3E669CA-96FB-449B-B6A3-51268BCD3EBE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26EC043-8132-465A-8819-F23554DB5246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8E62DDB-BEFD-4FA5-A7DE-FFE69A9602A6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2077CA2-DC79-4884-8B17-F16C4F7294D4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BE77F81-A1DF-4942-9025-F1245F4D57A1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A8F3256-6410-4603-A570-B2A9B713CA83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46EED9-96F7-4CEB-AFBD-3D6FB6DF79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42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8E88420-6479-4C6B-9B18-7FC9116333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97126E-3579-4F20-A073-562AAB31C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43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E8C659-126C-44E3-B30C-BA60974899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4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7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196D36-D9DE-49DE-8858-B91EB8E573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D16F07-7635-47FD-A7FB-0C378BBBAF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3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F879909-6E70-4607-A854-1B950A840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6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E6869-104E-49DC-A1F1-E6A9CFF45F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8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CB387B-53FE-43C4-9029-389B85E93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3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F1CF2E92-482B-4540-9765-C08401AEFA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03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 smtClean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 smtClean="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08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ChangeArrowheads="1"/>
          </p:cNvSpPr>
          <p:nvPr/>
        </p:nvSpPr>
        <p:spPr bwMode="auto">
          <a:xfrm>
            <a:off x="533400" y="20479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endParaRPr lang="en-US" sz="3800" b="1" dirty="0">
              <a:latin typeface="Times" pitchFamily="-84" charset="0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US" sz="3800" b="1" dirty="0">
                <a:latin typeface="Times" pitchFamily="-84" charset="0"/>
              </a:rPr>
              <a:t>13.5  </a:t>
            </a:r>
            <a:r>
              <a:rPr lang="en-US" sz="3800" b="1" dirty="0">
                <a:solidFill>
                  <a:srgbClr val="800000"/>
                </a:solidFill>
                <a:latin typeface="Times" pitchFamily="-84" charset="0"/>
              </a:rPr>
              <a:t>Chemical Properties of </a:t>
            </a:r>
            <a:r>
              <a:rPr lang="en-US" sz="3800" b="1" dirty="0" err="1">
                <a:solidFill>
                  <a:srgbClr val="800000"/>
                </a:solidFill>
                <a:latin typeface="Times" pitchFamily="-84" charset="0"/>
              </a:rPr>
              <a:t>Monosaccharides</a:t>
            </a:r>
            <a:endParaRPr lang="en-US" sz="3800" b="1" dirty="0">
              <a:solidFill>
                <a:srgbClr val="800000"/>
              </a:solidFill>
              <a:latin typeface="Times" pitchFamily="-84" charset="0"/>
            </a:endParaRPr>
          </a:p>
          <a:p>
            <a:pPr eaLnBrk="1" hangingPunct="1"/>
            <a:endParaRPr lang="en-US" sz="3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5362" name="Text Placeholder 1"/>
          <p:cNvSpPr>
            <a:spLocks noGrp="1"/>
          </p:cNvSpPr>
          <p:nvPr>
            <p:ph type="body" sz="half" idx="1"/>
          </p:nvPr>
        </p:nvSpPr>
        <p:spPr>
          <a:xfrm>
            <a:off x="609600" y="1676400"/>
            <a:ext cx="4572000" cy="30480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Sugar alcohols such as </a:t>
            </a: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-sorbitol, </a:t>
            </a: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-xylitol from </a:t>
            </a: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-xylose, and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-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mannitol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from </a:t>
            </a:r>
            <a:r>
              <a:rPr lang="en-US" sz="2000" dirty="0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-mannose are used as sweeteners in many sugar-free products such as diet drinks and sugarless gum as well as products for people with diabetes.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609600" y="5181600"/>
            <a:ext cx="815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Identify the products of oxidation or reduction of monosaccharides; determine whether a carbohydrate is a reducing sugar.</a:t>
            </a:r>
            <a:endParaRPr lang="en-US" b="1">
              <a:latin typeface="Times" pitchFamily="-8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7"/>
          <a:stretch/>
        </p:blipFill>
        <p:spPr>
          <a:xfrm>
            <a:off x="5943600" y="1600200"/>
            <a:ext cx="2072030" cy="35392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6690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Chemistry Link to Health: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Testing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648200" cy="44196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Normally, blood glucose flows through the kidneys and is </a:t>
            </a:r>
            <a:r>
              <a:rPr lang="en-US" dirty="0" smtClean="0"/>
              <a:t>reabsorbed into </a:t>
            </a:r>
            <a:r>
              <a:rPr lang="en-US" dirty="0"/>
              <a:t>the bloodstream. </a:t>
            </a: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When the </a:t>
            </a:r>
            <a:r>
              <a:rPr lang="en-US" dirty="0"/>
              <a:t>blood level exceeds about </a:t>
            </a:r>
            <a:r>
              <a:rPr lang="en-US" dirty="0" smtClean="0"/>
              <a:t>160 mg of glucose</a:t>
            </a:r>
            <a:r>
              <a:rPr lang="en-US" b="1" dirty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n-US" dirty="0"/>
              <a:t>of blood, the kidneys cannot reabsorb all of the glucose</a:t>
            </a:r>
            <a:r>
              <a:rPr lang="en-US" dirty="0" smtClean="0"/>
              <a:t>, and </a:t>
            </a:r>
            <a:r>
              <a:rPr lang="en-US" dirty="0"/>
              <a:t>it spills over into the urine, a condition known as</a:t>
            </a:r>
            <a:r>
              <a:rPr lang="en-US" i="1" dirty="0"/>
              <a:t> </a:t>
            </a:r>
            <a:r>
              <a:rPr lang="en-US" i="1" dirty="0" err="1" smtClean="0"/>
              <a:t>glucosuria</a:t>
            </a:r>
            <a:r>
              <a:rPr lang="en-US" dirty="0" smtClean="0"/>
              <a:t>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075" y="1905000"/>
            <a:ext cx="3263547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6688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Chemistry Link to Health: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Testing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01000" cy="4419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symptom of diabetes mellitus is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high level of glucose in the urine, which can be identified using Benedict</a:t>
            </a:r>
            <a:r>
              <a:rPr lang="en-US" altLang="en-US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 test. </a:t>
            </a: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74"/>
          <a:stretch/>
        </p:blipFill>
        <p:spPr>
          <a:xfrm>
            <a:off x="790575" y="2743200"/>
            <a:ext cx="7543800" cy="3409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Oxidation of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Monosaccharides</a:t>
            </a: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01000" cy="44196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Monosaccharides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in solution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have small amounts of the open-chain form present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have an aldehyde group with an adjacent hydroxyl group that can be oxidized to carboxylic acid by an oxidizing agent such as Benedict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</a:t>
            </a:r>
          </a:p>
          <a:p>
            <a:pPr marL="0" indent="0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20"/>
          <a:stretch/>
        </p:blipFill>
        <p:spPr>
          <a:xfrm>
            <a:off x="2238375" y="3657600"/>
            <a:ext cx="4667250" cy="2641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7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Oxidation of Monosaccharides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153400" cy="44196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Sugar acids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are produced from the oxidation of the aldehyde form as Cu</a:t>
            </a:r>
            <a:r>
              <a:rPr lang="en-US" baseline="30000" dirty="0" smtClean="0"/>
              <a:t>2+ </a:t>
            </a:r>
            <a:r>
              <a:rPr lang="en-US" dirty="0" smtClean="0"/>
              <a:t>is reduced to Cu</a:t>
            </a:r>
            <a:r>
              <a:rPr lang="en-US" baseline="30000" dirty="0" smtClean="0"/>
              <a:t>+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re named by replacing the </a:t>
            </a:r>
            <a:r>
              <a:rPr lang="en-US" i="1" dirty="0" err="1" smtClean="0"/>
              <a:t>ose</a:t>
            </a:r>
            <a:r>
              <a:rPr lang="en-US" dirty="0" smtClean="0"/>
              <a:t> ending of the monosaccharide with </a:t>
            </a:r>
            <a:r>
              <a:rPr lang="en-US" i="1" dirty="0" err="1" smtClean="0"/>
              <a:t>onic</a:t>
            </a:r>
            <a:r>
              <a:rPr lang="en-US" i="1" dirty="0" smtClean="0"/>
              <a:t> acid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dirty="0" smtClean="0"/>
              <a:t>A </a:t>
            </a:r>
            <a:r>
              <a:rPr lang="en-US" dirty="0"/>
              <a:t>carbohydrate that reduces another </a:t>
            </a:r>
            <a:r>
              <a:rPr lang="en-US" dirty="0" smtClean="0"/>
              <a:t>substance (such as the open chain form of </a:t>
            </a:r>
            <a:r>
              <a:rPr lang="en-US" sz="2000" dirty="0" smtClean="0"/>
              <a:t>D</a:t>
            </a:r>
            <a:r>
              <a:rPr lang="en-US" dirty="0" smtClean="0"/>
              <a:t>-glucose) </a:t>
            </a:r>
            <a:r>
              <a:rPr lang="en-US" dirty="0"/>
              <a:t>is called </a:t>
            </a:r>
            <a:r>
              <a:rPr lang="en-US" dirty="0" smtClean="0"/>
              <a:t>a reducing sugar.</a:t>
            </a: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Oxidation: Fructose to Glucose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153400" cy="44196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Fructose, a ketohexose,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contains a ketone group, which usually can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 be oxidized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can be oxidized in a basic Benedict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 solution when a rearrangement occurs between the ketone group on carbon 2 and the hydroxyl group on carbon 1 </a:t>
            </a:r>
          </a:p>
          <a:p>
            <a:pPr marL="320040" indent="-320040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is then converted to glucose, which produces an aldehyde group with an adjacent hydroxyl that can be oxidized</a:t>
            </a:r>
          </a:p>
          <a:p>
            <a:pPr marL="0" indent="0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Oxidation: Fructose to Glucose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153400" cy="44196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Fructose, a ketohexose, rearranges to form glucose and is then oxidized in Benedict</a:t>
            </a:r>
            <a:r>
              <a:rPr lang="en-US" altLang="en-US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s.  </a:t>
            </a: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1"/>
          <a:stretch/>
        </p:blipFill>
        <p:spPr>
          <a:xfrm>
            <a:off x="2590799" y="2514599"/>
            <a:ext cx="3962401" cy="3665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7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Reduction of Monosaccharides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01000" cy="4419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/>
              <a:t>The </a:t>
            </a:r>
            <a:r>
              <a:rPr lang="en-US" dirty="0"/>
              <a:t>reduction of the carbonyl group in </a:t>
            </a:r>
            <a:r>
              <a:rPr lang="en-US" dirty="0" err="1" smtClean="0"/>
              <a:t>monosaccharides</a:t>
            </a:r>
            <a:endParaRPr 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produces </a:t>
            </a:r>
            <a:r>
              <a:rPr lang="en-US" dirty="0"/>
              <a:t>sugar alcohols, </a:t>
            </a:r>
            <a:r>
              <a:rPr lang="en-US" dirty="0" smtClean="0"/>
              <a:t>which are </a:t>
            </a:r>
            <a:r>
              <a:rPr lang="en-US" dirty="0"/>
              <a:t>also called </a:t>
            </a:r>
            <a:r>
              <a:rPr lang="en-US" i="1" dirty="0" err="1" smtClean="0"/>
              <a:t>alditols</a:t>
            </a:r>
            <a:endParaRPr lang="en-US" i="1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c</a:t>
            </a:r>
            <a:r>
              <a:rPr lang="en-US" dirty="0" smtClean="0">
                <a:ea typeface="ＭＳ Ｐゴシック" charset="0"/>
                <a:cs typeface="Times New Roman" charset="0"/>
              </a:rPr>
              <a:t>onverts 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D</a:t>
            </a:r>
            <a:r>
              <a:rPr lang="en-US" dirty="0" smtClean="0">
                <a:ea typeface="ＭＳ Ｐゴシック" charset="0"/>
                <a:cs typeface="Times New Roman" charset="0"/>
              </a:rPr>
              <a:t>-glucose to the sugar alcohol 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D</a:t>
            </a:r>
            <a:r>
              <a:rPr lang="en-US" dirty="0" smtClean="0">
                <a:ea typeface="ＭＳ Ｐゴシック" charset="0"/>
                <a:cs typeface="Times New Roman" charset="0"/>
              </a:rPr>
              <a:t>-sorbitol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8"/>
          <a:stretch/>
        </p:blipFill>
        <p:spPr>
          <a:xfrm>
            <a:off x="2264514" y="3048000"/>
            <a:ext cx="4614971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8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Reducing Sugars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572000" cy="4419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/>
              <a:t>The sugar alcohols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are named by replacing the </a:t>
            </a:r>
            <a:r>
              <a:rPr lang="en-US" i="1" dirty="0" err="1" smtClean="0"/>
              <a:t>ose</a:t>
            </a:r>
            <a:r>
              <a:rPr lang="en-US" dirty="0" smtClean="0"/>
              <a:t> ending of the monosaccharide with</a:t>
            </a:r>
            <a:r>
              <a:rPr lang="en-US" i="1" dirty="0" smtClean="0"/>
              <a:t> </a:t>
            </a:r>
            <a:r>
              <a:rPr lang="en-US" i="1" dirty="0" err="1" smtClean="0"/>
              <a:t>itol</a:t>
            </a:r>
            <a:endParaRPr lang="en-US" i="1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include </a:t>
            </a:r>
            <a:r>
              <a:rPr lang="en-US" sz="2000" dirty="0" smtClean="0"/>
              <a:t>D</a:t>
            </a:r>
            <a:r>
              <a:rPr lang="en-US" dirty="0" smtClean="0"/>
              <a:t>-sorbitol, </a:t>
            </a:r>
            <a:r>
              <a:rPr lang="en-US" sz="2000" dirty="0" smtClean="0"/>
              <a:t>D</a:t>
            </a:r>
            <a:r>
              <a:rPr lang="en-US" dirty="0" smtClean="0"/>
              <a:t>-xylitol from </a:t>
            </a:r>
            <a:r>
              <a:rPr lang="en-US" sz="2000" dirty="0" smtClean="0"/>
              <a:t>D</a:t>
            </a:r>
            <a:r>
              <a:rPr lang="en-US" dirty="0" smtClean="0"/>
              <a:t>-xylose, and </a:t>
            </a:r>
            <a:r>
              <a:rPr lang="en-US" sz="2000" dirty="0" smtClean="0"/>
              <a:t>D</a:t>
            </a:r>
            <a:r>
              <a:rPr lang="en-US" dirty="0" smtClean="0"/>
              <a:t>-</a:t>
            </a:r>
            <a:r>
              <a:rPr lang="en-US" dirty="0" err="1" smtClean="0"/>
              <a:t>mannitol</a:t>
            </a:r>
            <a:r>
              <a:rPr lang="en-US" dirty="0" smtClean="0"/>
              <a:t> from </a:t>
            </a:r>
            <a:r>
              <a:rPr lang="en-US" sz="2000" dirty="0" smtClean="0"/>
              <a:t>D</a:t>
            </a:r>
            <a:r>
              <a:rPr lang="en-US" dirty="0" smtClean="0"/>
              <a:t>-mannose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are used as sweeteners in many sugar-free products such as diet drinks and sugarless gum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7"/>
          <a:stretch/>
        </p:blipFill>
        <p:spPr>
          <a:xfrm>
            <a:off x="5714998" y="1600200"/>
            <a:ext cx="2743201" cy="4685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0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Study Check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3914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Write the product of the reduction of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-mannose.</a:t>
            </a:r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3352800" y="54864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r>
              <a:rPr lang="en-US" sz="2000">
                <a:latin typeface="Times New Roman" pitchFamily="18" charset="0"/>
              </a:rPr>
              <a:t>-Mannose</a:t>
            </a:r>
          </a:p>
        </p:txBody>
      </p:sp>
      <p:pic>
        <p:nvPicPr>
          <p:cNvPr id="29700" name="Picture 2" descr="135_Slide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15843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7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3914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Write the product of the reduction of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-mannose.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1752600" y="5638800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r>
              <a:rPr lang="en-US" sz="2000">
                <a:latin typeface="Times New Roman" pitchFamily="18" charset="0"/>
              </a:rPr>
              <a:t>-Mannose                                       </a:t>
            </a:r>
            <a:r>
              <a:rPr lang="en-US" sz="1600">
                <a:latin typeface="Times New Roman" pitchFamily="18" charset="0"/>
              </a:rPr>
              <a:t>D</a:t>
            </a:r>
            <a:r>
              <a:rPr lang="en-US" sz="2000">
                <a:latin typeface="Times New Roman" pitchFamily="18" charset="0"/>
              </a:rPr>
              <a:t>-Mannitol</a:t>
            </a:r>
          </a:p>
        </p:txBody>
      </p:sp>
      <p:pic>
        <p:nvPicPr>
          <p:cNvPr id="3174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124200"/>
            <a:ext cx="15113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Box 2"/>
          <p:cNvSpPr txBox="1">
            <a:spLocks noChangeArrowheads="1"/>
          </p:cNvSpPr>
          <p:nvPr/>
        </p:nvSpPr>
        <p:spPr bwMode="auto">
          <a:xfrm>
            <a:off x="3657600" y="3962400"/>
            <a:ext cx="1238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000">
                <a:latin typeface="Times" pitchFamily="-84" charset="0"/>
              </a:rPr>
              <a:t>Reduction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3657600" y="4495800"/>
            <a:ext cx="1371600" cy="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1751" name="Picture 2" descr="135_Slide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62200"/>
            <a:ext cx="1577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2046</TotalTime>
  <Words>407</Words>
  <Application>Microsoft Office PowerPoint</Application>
  <PresentationFormat>On-screen Show (4:3)</PresentationFormat>
  <Paragraphs>62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12th ed GOB Timberlake</vt:lpstr>
      <vt:lpstr>PowerPoint Presentation</vt:lpstr>
      <vt:lpstr>Oxidation of Monosaccharides</vt:lpstr>
      <vt:lpstr>Oxidation of Monosaccharides</vt:lpstr>
      <vt:lpstr>Oxidation: Fructose to Glucose</vt:lpstr>
      <vt:lpstr>Oxidation: Fructose to Glucose</vt:lpstr>
      <vt:lpstr>Reduction of Monosaccharides</vt:lpstr>
      <vt:lpstr>Reducing Sugars</vt:lpstr>
      <vt:lpstr>Study Check</vt:lpstr>
      <vt:lpstr>Solution</vt:lpstr>
      <vt:lpstr>Chemistry Link to Health:  Glucose Testing</vt:lpstr>
      <vt:lpstr>Chemistry Link to Health: Glucose Testing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Timberlake</dc:creator>
  <cp:lastModifiedBy>windows</cp:lastModifiedBy>
  <cp:revision>158</cp:revision>
  <dcterms:created xsi:type="dcterms:W3CDTF">2011-01-10T03:31:56Z</dcterms:created>
  <dcterms:modified xsi:type="dcterms:W3CDTF">2014-04-24T19:32:10Z</dcterms:modified>
</cp:coreProperties>
</file>