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3" r:id="rId3"/>
    <p:sldId id="292" r:id="rId4"/>
    <p:sldId id="285" r:id="rId5"/>
    <p:sldId id="293" r:id="rId6"/>
    <p:sldId id="290" r:id="rId7"/>
    <p:sldId id="274" r:id="rId8"/>
    <p:sldId id="294" r:id="rId9"/>
    <p:sldId id="276" r:id="rId10"/>
    <p:sldId id="277" r:id="rId11"/>
    <p:sldId id="29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10" y="-96"/>
      </p:cViewPr>
      <p:guideLst>
        <p:guide orient="horz" pos="564"/>
        <p:guide pos="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1AD51C-876C-48C1-988C-3DC69C93B8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7CE5FB-3340-4AE0-8C27-632A383CA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08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7E9EF17-6B8F-4102-9D1E-FB020ACCFA26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7AC3D77-99FF-46D7-9B74-A2DC2AA42E5F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0FB3EA4-9397-4309-9F29-E01A1AEFEB23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5DFD3BE-13F5-4C4A-9333-6056AC2BA019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6C9424B-0A1F-4686-B8CC-C2F80F5AEE5D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853C283-BBE1-4D2D-9EA6-12349CF43704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C40566-7C8B-4884-A545-6719356F1F75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AF1BD1A-D974-4430-8FF8-CE51D0A47BF9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36FB6-B674-456C-AC26-AEAE2FC4010B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94215D8-0C06-45B0-9CE4-E04DC3B38519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8A67979-3E60-4AF0-B598-73F155C6E2BC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CEC29D-260B-4902-9386-DCA660DCD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C2DA31-8441-46C7-ADE8-75D901565D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4A8A7B-A257-4D3D-A78D-1EB55C3C79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2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ECBAC2-881D-4DE8-B68C-9278DB676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7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3D7D05-D4B6-41F5-A73B-4F4D271A1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DDC764-248B-442B-89BA-1F0EAA8911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93CAF9-D1FB-46A0-87E6-35A33765EF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EB51DE-2FD3-4D81-BC7E-620806887F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8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783C8C-E166-44DB-9E4B-BB8A36CB28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3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8C013A-DDE5-47A6-9BDF-6B706C5A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3BE5486B-AE27-47AA-8603-702D9B97DF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6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3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/>
        </p:blipFill>
        <p:spPr>
          <a:xfrm>
            <a:off x="3657600" y="1676399"/>
            <a:ext cx="5390597" cy="3320993"/>
          </a:xfrm>
          <a:prstGeom prst="rect">
            <a:avLst/>
          </a:prstGeom>
        </p:spPr>
      </p:pic>
      <p:sp>
        <p:nvSpPr>
          <p:cNvPr id="163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505200" cy="2743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polysaccharide cellulose is composed of glucose units connected by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β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-1,4-glycosidic bonds.</a:t>
            </a:r>
            <a:endParaRPr lang="en-US" b="1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8636" y="257174"/>
            <a:ext cx="7600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13.7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685800" y="5334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>
                <a:latin typeface="Times" pitchFamily="-84" charset="0"/>
              </a:rPr>
              <a:t>Describe the structural features of amylose, amylopectin, glycogen, and cellulose.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42877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Identify the polysaccharides and types of glycosidic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bonds in each of the following: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 cellulose 		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-1,4-glycosidic bonds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  amylose  		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-1,4-glycosidic bonds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amylopectin  	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-1,4- and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-1,6-glycosidic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4288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Carbohydrates—Concept Map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1003079" y="1600200"/>
            <a:ext cx="7137841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5276"/>
            <a:ext cx="760095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Polysaccharides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267200" cy="47244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7DA0D0"/>
              </a:buClr>
              <a:buSzTx/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Polysaccharides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formed when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monosaccharides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are </a:t>
            </a:r>
            <a:b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joined together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include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amylose, amylopectin, and cellulose, which are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polymers of </a:t>
            </a:r>
            <a:r>
              <a:rPr lang="el-GR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-glucose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943600" y="4724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>
                <a:latin typeface="Times New Roman" pitchFamily="18" charset="0"/>
              </a:rPr>
              <a:t>D</a:t>
            </a:r>
            <a:r>
              <a:rPr lang="en-US">
                <a:latin typeface="Times New Roman" pitchFamily="18" charset="0"/>
              </a:rPr>
              <a:t>-Glucose</a:t>
            </a: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93875"/>
            <a:ext cx="26416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5276"/>
            <a:ext cx="8382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Polysaccharides: Amylose, Amylopectin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229600" cy="1295399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structure of amylose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(a)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is a straight-chain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polysaccharide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of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glucose units. The structure of amylopectin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(b)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is a branched chain of glucose.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"/>
          <a:stretch/>
        </p:blipFill>
        <p:spPr>
          <a:xfrm>
            <a:off x="76200" y="2895599"/>
            <a:ext cx="5410200" cy="3389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"/>
          <a:stretch/>
        </p:blipFill>
        <p:spPr>
          <a:xfrm>
            <a:off x="5172075" y="3670907"/>
            <a:ext cx="3962400" cy="191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Amylose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848600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Amylose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makes up about 20% of starch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consists of 250 to 4000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</a:t>
            </a:r>
            <a:r>
              <a:rPr lang="en-US" sz="2000" smtClean="0">
                <a:latin typeface="Times New Roman" pitchFamily="18" charset="0"/>
                <a:ea typeface="ＭＳ Ｐゴシック" pitchFamily="34" charset="-128"/>
              </a:rPr>
              <a:t>D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-glucose molecules connected by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-1,4-glycosidic bonds in a continuous chain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is called a straight-chain polymer even though the polymers of amylose are actually coiled in helical fashion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Amylopectin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848600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Amylopectin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makes up as much as 80% of starch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is a branched-chain polysaccharide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contains glucose molecules connected by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-1,4- and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-1,6-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glycosidic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bonds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Starches hydrolyze easily in water and acid to give smaller saccharides, called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dextrins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which then hydrolyze to maltose and finally glucose.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2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Glycogen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SzTx/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Glycogen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 polymer of glucose that is stored in the liver and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muscle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of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animals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hydrolyzed in our cells at a rate that maintains the blood level of glucose and provides energy between meals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similar to amylopectin, but it is more highly branched</a:t>
            </a:r>
          </a:p>
          <a:p>
            <a:pPr eaLnBrk="1" hangingPunct="1">
              <a:spcBef>
                <a:spcPct val="25000"/>
              </a:spcBef>
              <a:buSzTx/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25000"/>
              </a:spcBef>
              <a:buSzTx/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glucose units in glycogen are joined by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-1,4-glycosidic bonds, with branches attached by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-1,6-glycosidic bonds that occur every 10–15 glucose units.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" y="257172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Cellulose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382000" cy="4495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Cellulose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the major structural unit of wood,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a polysaccharide of glucose units in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unbranched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chains with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-1,4-glycosidic bonds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cannot form hydrogen bonds with water; thus, it is insoluble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 water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gives a rigid structure to the cell walls in wood and fiber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is more resistant to hydrolysis than are the starches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cannot be digested by humans because humans cannot break down </a:t>
            </a:r>
            <a:r>
              <a:rPr lang="el-GR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-1,4-glycosidic bonds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Cellulose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>
          <a:xfrm>
            <a:off x="868778" y="1640586"/>
            <a:ext cx="7406443" cy="4550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2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696200" cy="1752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tabLst>
                <a:tab pos="3889375" algn="l"/>
              </a:tabLst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Identify the polysaccharides and types of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glycosidic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tabLst>
                <a:tab pos="3889375" algn="l"/>
              </a:tabLst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bonds in each of the following:</a:t>
            </a:r>
          </a:p>
          <a:p>
            <a:pPr marL="609600" indent="-609600" eaLnBrk="1" hangingPunct="1">
              <a:spcBef>
                <a:spcPts val="2100"/>
              </a:spcBef>
              <a:buFont typeface="Wingdings" pitchFamily="2" charset="2"/>
              <a:buNone/>
              <a:tabLst>
                <a:tab pos="3889375" algn="l"/>
              </a:tabLst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		B. 	</a:t>
            </a:r>
          </a:p>
          <a:p>
            <a:pPr marL="609600" indent="-609600" eaLnBrk="1" hangingPunct="1">
              <a:buFontTx/>
              <a:buChar char="•"/>
              <a:tabLst>
                <a:tab pos="3889375" algn="l"/>
              </a:tabLst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  <a:tabLst>
                <a:tab pos="3889375" algn="l"/>
              </a:tabLst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9" b="54732"/>
          <a:stretch/>
        </p:blipFill>
        <p:spPr>
          <a:xfrm>
            <a:off x="1066800" y="3086100"/>
            <a:ext cx="2398296" cy="2121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954" b="64655"/>
          <a:stretch/>
        </p:blipFill>
        <p:spPr>
          <a:xfrm>
            <a:off x="5029200" y="3086100"/>
            <a:ext cx="2328452" cy="212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517</TotalTime>
  <Words>219</Words>
  <Application>Microsoft Office PowerPoint</Application>
  <PresentationFormat>On-screen Show (4:3)</PresentationFormat>
  <Paragraphs>61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12th ed GOB Timberlake</vt:lpstr>
      <vt:lpstr>PowerPoint Presentation</vt:lpstr>
      <vt:lpstr>Polysaccharides</vt:lpstr>
      <vt:lpstr>Polysaccharides: Amylose, Amylopectin</vt:lpstr>
      <vt:lpstr>Amylose</vt:lpstr>
      <vt:lpstr>Amylopectin</vt:lpstr>
      <vt:lpstr>Glycogen</vt:lpstr>
      <vt:lpstr>Cellulose</vt:lpstr>
      <vt:lpstr>Cellulose</vt:lpstr>
      <vt:lpstr>Study Check</vt:lpstr>
      <vt:lpstr>Solution </vt:lpstr>
      <vt:lpstr>Carbohydrates—Concept Map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Timberlake</dc:creator>
  <cp:lastModifiedBy>windows</cp:lastModifiedBy>
  <cp:revision>91</cp:revision>
  <dcterms:created xsi:type="dcterms:W3CDTF">2011-01-11T02:56:20Z</dcterms:created>
  <dcterms:modified xsi:type="dcterms:W3CDTF">2014-04-24T19:48:20Z</dcterms:modified>
</cp:coreProperties>
</file>