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6" r:id="rId3"/>
    <p:sldId id="295" r:id="rId4"/>
    <p:sldId id="286" r:id="rId5"/>
    <p:sldId id="307" r:id="rId6"/>
    <p:sldId id="288" r:id="rId7"/>
    <p:sldId id="298" r:id="rId8"/>
    <p:sldId id="300" r:id="rId9"/>
    <p:sldId id="301" r:id="rId10"/>
    <p:sldId id="308" r:id="rId11"/>
    <p:sldId id="302" r:id="rId12"/>
    <p:sldId id="263" r:id="rId13"/>
    <p:sldId id="309" r:id="rId14"/>
    <p:sldId id="305" r:id="rId15"/>
    <p:sldId id="31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9D"/>
    <a:srgbClr val="FF3300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-210" y="-96"/>
      </p:cViewPr>
      <p:guideLst>
        <p:guide orient="horz" pos="348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3.xml"/><Relationship Id="rId7" Type="http://schemas.openxmlformats.org/officeDocument/2006/relationships/slide" Target="slides/slide1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07F516-D892-4A82-BA1F-B761724440D8}" type="datetimeFigureOut">
              <a:rPr lang="en-US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7EBF14-DC73-4D7A-93E2-89CE6F9685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7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BA3480A8-6C5D-4922-9E35-72E3E0FA1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2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BBF9F95-B996-45D0-B3CC-F9C2EFE2AC5D}" type="slidenum">
              <a:rPr lang="en-US" sz="1200" b="0">
                <a:latin typeface="Times New Roman" pitchFamily="18" charset="0"/>
              </a:rPr>
              <a:pPr/>
              <a:t>1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335AA33-C799-4A51-B99E-45D6D217F1E5}" type="slidenum">
              <a:rPr lang="en-US" sz="1200" b="0">
                <a:latin typeface="Times New Roman" pitchFamily="18" charset="0"/>
              </a:rPr>
              <a:pPr/>
              <a:t>10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67A7CA5-A996-4967-8621-FE3005E7AD69}" type="slidenum">
              <a:rPr lang="en-US" sz="1200" b="0">
                <a:latin typeface="Times New Roman" pitchFamily="18" charset="0"/>
              </a:rPr>
              <a:pPr/>
              <a:t>11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FB233A1-A8F2-4F6E-9B9C-18EBA0325BC9}" type="slidenum">
              <a:rPr lang="en-US" sz="1200" b="0">
                <a:latin typeface="Times New Roman" pitchFamily="18" charset="0"/>
              </a:rPr>
              <a:pPr/>
              <a:t>12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A7349C-E0CD-47F7-8F4B-BA3227A60B95}" type="slidenum">
              <a:rPr lang="en-US" sz="1200" b="0">
                <a:latin typeface="Times New Roman" pitchFamily="18" charset="0"/>
              </a:rPr>
              <a:pPr/>
              <a:t>13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878FCA-71CD-48AE-9445-E5292571E301}" type="slidenum">
              <a:rPr lang="en-US" sz="1200" b="0">
                <a:latin typeface="Times New Roman" pitchFamily="18" charset="0"/>
              </a:rPr>
              <a:pPr/>
              <a:t>14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C284322-C367-46FB-817F-D766B8251966}" type="slidenum">
              <a:rPr lang="en-US" sz="1200" b="0">
                <a:latin typeface="Times New Roman" pitchFamily="18" charset="0"/>
              </a:rPr>
              <a:pPr/>
              <a:t>15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4F4E282-1549-463A-BE37-376411754B33}" type="slidenum">
              <a:rPr lang="en-US" sz="1200" b="0">
                <a:latin typeface="Times New Roman" pitchFamily="18" charset="0"/>
              </a:rPr>
              <a:pPr/>
              <a:t>2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8B56B9-9BC7-4B8E-99F0-62DF3C699E77}" type="slidenum">
              <a:rPr lang="en-US" sz="1200" b="0">
                <a:latin typeface="Times New Roman" pitchFamily="18" charset="0"/>
              </a:rPr>
              <a:pPr/>
              <a:t>3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82D6FD-77CD-470C-8D54-02D1CCD7641A}" type="slidenum">
              <a:rPr lang="en-US" sz="1200" b="0">
                <a:latin typeface="Times New Roman" pitchFamily="18" charset="0"/>
              </a:rPr>
              <a:pPr/>
              <a:t>4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D0DF489-3BAF-458C-B780-E151D4B98B9D}" type="slidenum">
              <a:rPr lang="en-US" sz="1200" b="0">
                <a:latin typeface="Times New Roman" pitchFamily="18" charset="0"/>
              </a:rPr>
              <a:pPr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E26476-07A9-43F7-8124-785198E7476D}" type="slidenum">
              <a:rPr lang="en-US" sz="1200" b="0">
                <a:latin typeface="Times New Roman" pitchFamily="18" charset="0"/>
              </a:rPr>
              <a:pPr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4E4942-5F86-4774-B362-72D3DCCB08AE}" type="slidenum">
              <a:rPr lang="en-US" sz="1200" b="0">
                <a:latin typeface="Times New Roman" pitchFamily="18" charset="0"/>
              </a:rPr>
              <a:pPr/>
              <a:t>7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059449-23EA-4A76-9E44-163078D5E10F}" type="slidenum">
              <a:rPr lang="en-US" sz="1200" b="0">
                <a:latin typeface="Times New Roman" pitchFamily="18" charset="0"/>
              </a:rPr>
              <a:pPr/>
              <a:t>8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A798A5C-0602-4E39-A8DA-DD5AC3F47D29}" type="slidenum">
              <a:rPr lang="en-US" sz="1200" b="0">
                <a:latin typeface="Times New Roman" pitchFamily="18" charset="0"/>
              </a:rPr>
              <a:pPr/>
              <a:t>9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5963E1-4D70-44EC-B77E-CEA624AD2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931C8A-925C-4C7F-852A-ECD2855F1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A2D274-43A8-4F50-B04F-28BF0FE6A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4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E1D6B6-9054-43D8-9BCB-B03052833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758170-2A1F-4A58-9FD0-6E7F7B1C7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4496D3-7E70-42A8-90BB-6A1C9220C0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5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AA3740-26F6-404E-8C25-9F130D0DA5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3915B8-4081-4C06-B956-75A4A12E6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0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6F136-6330-434F-8C1E-225ADFFEA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E859FA-954E-46BF-9B26-F51FF7CBC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2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CAB18B2A-DE8D-4498-9AF6-4CCC617055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6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6687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Chapter 14  Carboxylic Acids, Esters, Amines, and Amides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748282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Surgical technicians prepare the operating room </a:t>
            </a:r>
            <a:r>
              <a:rPr lang="en-US" dirty="0" smtClean="0"/>
              <a:t>and the patients for surgery by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creating a sterile environment in the surgical room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washing</a:t>
            </a:r>
            <a:r>
              <a:rPr lang="en-US" dirty="0"/>
              <a:t>, shaving</a:t>
            </a:r>
            <a:r>
              <a:rPr lang="en-US" dirty="0" smtClean="0"/>
              <a:t>, and disinfecting </a:t>
            </a:r>
            <a:r>
              <a:rPr lang="en-US" dirty="0"/>
              <a:t>incision </a:t>
            </a:r>
            <a:r>
              <a:rPr lang="en-US" dirty="0" smtClean="0"/>
              <a:t>sites </a:t>
            </a: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During </a:t>
            </a:r>
            <a:r>
              <a:rPr lang="en-US" dirty="0"/>
              <a:t>the surgery, a </a:t>
            </a:r>
            <a:r>
              <a:rPr lang="en-US" dirty="0" smtClean="0"/>
              <a:t>surgical technician </a:t>
            </a:r>
            <a:r>
              <a:rPr lang="en-US" dirty="0"/>
              <a:t>provides the sterile instruments and supplies to </a:t>
            </a:r>
            <a:r>
              <a:rPr lang="en-US" dirty="0" smtClean="0"/>
              <a:t>the surgeons </a:t>
            </a:r>
            <a:r>
              <a:rPr lang="en-US" dirty="0"/>
              <a:t>and surgical assistants.</a:t>
            </a:r>
            <a:endParaRPr lang="en-US" dirty="0">
              <a:ea typeface="ＭＳ Ｐゴシック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82" y="1765935"/>
            <a:ext cx="3500368" cy="4560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Carboxylic Acids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3886200"/>
          </a:xfrm>
        </p:spPr>
        <p:txBody>
          <a:bodyPr/>
          <a:lstStyle/>
          <a:p>
            <a:pPr eaLnBrk="1" hangingPunct="1">
              <a:spcBef>
                <a:spcPts val="1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IUPAC name for the </a:t>
            </a:r>
          </a:p>
          <a:p>
            <a:pPr eaLnBrk="1" hangingPunct="1">
              <a:spcBef>
                <a:spcPts val="1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following carboxylic acid:</a:t>
            </a:r>
          </a:p>
          <a:p>
            <a:pPr eaLnBrk="1" hangingPunct="1">
              <a:spcBef>
                <a:spcPts val="10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009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9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STEP 1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the carbon chain containing the carboxyl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    group and replace the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alkane name with </a:t>
            </a:r>
            <a:b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oic acid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 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pentanoic acid</a:t>
            </a:r>
            <a:endParaRPr lang="en-US" i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270000" y="2260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000" b="0">
              <a:latin typeface="Times New Roman" pitchFamily="18" charset="0"/>
            </a:endParaRPr>
          </a:p>
        </p:txBody>
      </p:sp>
      <p:pic>
        <p:nvPicPr>
          <p:cNvPr id="3482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438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2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Carboxylic Acids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772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IUPAC name for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following carboxylic acid: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STEP 2</a:t>
            </a:r>
            <a:r>
              <a:rPr lang="en-US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location and name of each substituent 	  	on the main chain by counting the carboxyl 	carbon as 1.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  <a:r>
              <a:rPr lang="en-US" smtClean="0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2-methyl</a:t>
            </a:r>
            <a:r>
              <a:rPr lang="en-US" smtClean="0">
                <a:solidFill>
                  <a:srgbClr val="008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pentanoic acid</a:t>
            </a:r>
            <a:endParaRPr lang="en-US" i="1" smtClean="0">
              <a:solidFill>
                <a:srgbClr val="008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</a:t>
            </a: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270000" y="2260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000" b="0">
              <a:latin typeface="Times New Roman" pitchFamily="18" charset="0"/>
            </a:endParaRP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2590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3891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IUPAC names of each compound. 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					B.  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</p:txBody>
      </p:sp>
      <p:pic>
        <p:nvPicPr>
          <p:cNvPr id="389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2034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5146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40962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153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IUPAC names of each compound. 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					B.  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2-methylpropanoic acid</a:t>
            </a:r>
          </a:p>
          <a:p>
            <a:pPr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		3-bromobenzoic acid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2034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25146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57182"/>
            <a:ext cx="76771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153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skeletal structure for 4-chlorohexanoic acid.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57183"/>
            <a:ext cx="76771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45058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153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skeletal structure for 4-chlorohexanoic acid.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94000"/>
            <a:ext cx="2743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Chapter 14 Readiness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Core </a:t>
            </a:r>
            <a:r>
              <a:rPr lang="en-US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Chemistry Skills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/>
              <a:t>Writing Equations for Reactions of Acids and Bases (10.6</a:t>
            </a:r>
            <a:r>
              <a:rPr lang="en-US" dirty="0" smtClean="0"/>
              <a:t>)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 smtClean="0"/>
              <a:t>Naming </a:t>
            </a:r>
            <a:r>
              <a:rPr lang="en-US" dirty="0"/>
              <a:t>and Drawing Alkanes (11.2)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b="1" dirty="0">
              <a:ea typeface="ＭＳ Ｐゴシック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14.1  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</a:t>
            </a:r>
            <a:r>
              <a:rPr lang="en-US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599" y="1524000"/>
            <a:ext cx="8315325" cy="4648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carboxylic acid contains a carboxyl group, which consists of a hydroxyl group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—O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 attached to the carbon in a carbonyl group.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609600" y="51816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b="0">
                <a:latin typeface="Times" pitchFamily="-84" charset="0"/>
              </a:rPr>
              <a:t>Give the IUPAC names and common names for carboxylic acids; draw their condensed structural formulas or skeletal formulas.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"/>
          <a:stretch/>
        </p:blipFill>
        <p:spPr>
          <a:xfrm>
            <a:off x="2219324" y="2409825"/>
            <a:ext cx="4482513" cy="2711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IUPAC Names for Carboxylic Acids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31825" y="1546225"/>
            <a:ext cx="80010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the IUPAC names of carboxylic acids, 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</a:t>
            </a:r>
            <a:r>
              <a:rPr lang="en-US" i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b="1" i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in the alkane name is replaced with</a:t>
            </a:r>
            <a:r>
              <a:rPr lang="en-US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b="1" i="1" dirty="0" err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oic</a:t>
            </a:r>
            <a:r>
              <a:rPr lang="en-US" b="1" i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acid</a:t>
            </a:r>
            <a:r>
              <a:rPr lang="en-US" i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i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Methan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	      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Methan</a:t>
            </a:r>
            <a:r>
              <a:rPr lang="en-US" b="1" dirty="0" err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oic</a:t>
            </a:r>
            <a:r>
              <a:rPr lang="en-US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acid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b="1" dirty="0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b="1" dirty="0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baseline="-25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Ethan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Ethan</a:t>
            </a:r>
            <a:r>
              <a:rPr lang="en-US" b="1" dirty="0" err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oic</a:t>
            </a:r>
            <a:r>
              <a:rPr lang="en-US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acid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b="1" dirty="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1536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039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IUPAC Names for Carboxylic Acids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31825" y="1546225"/>
            <a:ext cx="80010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the IUPAC names of carboxylic acids, 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substituents are numbered from the carboxyl bonded to carbon 1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		      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 smtClean="0">
              <a:solidFill>
                <a:srgbClr val="FF33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mtClean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</a:t>
            </a:r>
            <a:r>
              <a:rPr lang="en-US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sz="2000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4           3           2             1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3-Methylbutanoic acid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	           2,3-Dichlorobenzoic acid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362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4041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Common Names of Carboxylic Acids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/>
        </p:blipFill>
        <p:spPr>
          <a:xfrm>
            <a:off x="993908" y="1686687"/>
            <a:ext cx="7104432" cy="459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Common Carboxylic Acids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4191000" cy="44196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A red ant sting contains </a:t>
            </a:r>
            <a:r>
              <a:rPr lang="en-US" b="1" dirty="0">
                <a:solidFill>
                  <a:schemeClr val="accent1"/>
                </a:solidFill>
              </a:rPr>
              <a:t>formic </a:t>
            </a:r>
            <a:r>
              <a:rPr lang="en-US" b="1" dirty="0" smtClean="0">
                <a:solidFill>
                  <a:schemeClr val="accent1"/>
                </a:solidFill>
              </a:rPr>
              <a:t>acid</a:t>
            </a:r>
            <a:r>
              <a:rPr lang="en-US" dirty="0" smtClean="0"/>
              <a:t> that </a:t>
            </a:r>
            <a:r>
              <a:rPr lang="en-US" dirty="0"/>
              <a:t>irritates </a:t>
            </a:r>
            <a:r>
              <a:rPr lang="en-US" dirty="0" smtClean="0"/>
              <a:t>the skin.</a:t>
            </a:r>
            <a:endParaRPr lang="en-US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		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The sour taste of vinegar is due </a:t>
            </a:r>
            <a:r>
              <a:rPr lang="en-US" dirty="0" smtClean="0"/>
              <a:t>to </a:t>
            </a:r>
            <a:r>
              <a:rPr lang="en-US" dirty="0" err="1" smtClean="0"/>
              <a:t>ethanoic</a:t>
            </a:r>
            <a:r>
              <a:rPr lang="en-US" dirty="0" smtClean="0"/>
              <a:t> </a:t>
            </a:r>
            <a:r>
              <a:rPr lang="en-US" dirty="0"/>
              <a:t>acid (</a:t>
            </a:r>
            <a:r>
              <a:rPr lang="en-US" dirty="0" smtClean="0"/>
              <a:t>acetic acid</a:t>
            </a:r>
            <a:r>
              <a:rPr lang="en-US" dirty="0"/>
              <a:t>)</a:t>
            </a:r>
            <a:r>
              <a:rPr lang="en-US" dirty="0" smtClean="0"/>
              <a:t>.</a:t>
            </a:r>
            <a:r>
              <a:rPr lang="en-US" dirty="0" smtClean="0">
                <a:ea typeface="ＭＳ Ｐゴシック" charset="0"/>
                <a:cs typeface="Times New Roman" charset="0"/>
              </a:rPr>
              <a:t>     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270000" y="2260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000" b="0">
              <a:latin typeface="Times New Roman" pitchFamily="18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16002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2039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7" y="1610110"/>
            <a:ext cx="1897847" cy="2269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51" y="4152898"/>
            <a:ext cx="2353418" cy="211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82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Guide to Naming Carboxylic Acids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1" y="1762125"/>
            <a:ext cx="4069189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9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Carboxylic Acids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6200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IUPAC name for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following carboxylic acid: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SOLUTION: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270000" y="2260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000" b="0">
              <a:latin typeface="Times New Roman" pitchFamily="18" charset="0"/>
            </a:endParaRPr>
          </a:p>
        </p:txBody>
      </p:sp>
      <p:pic>
        <p:nvPicPr>
          <p:cNvPr id="3277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438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ounded Rectangle 6"/>
          <p:cNvSpPr>
            <a:spLocks noChangeArrowheads="1"/>
          </p:cNvSpPr>
          <p:nvPr/>
        </p:nvSpPr>
        <p:spPr bwMode="auto">
          <a:xfrm>
            <a:off x="762000" y="4114800"/>
            <a:ext cx="8001000" cy="19812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000">
                <a:latin typeface="Times" pitchFamily="-84" charset="0"/>
              </a:rPr>
              <a:t>ANALYZE     Functional     Family          IUPAC Naming</a:t>
            </a:r>
          </a:p>
          <a:p>
            <a:r>
              <a:rPr lang="en-US" sz="2000">
                <a:latin typeface="Times" pitchFamily="-84" charset="0"/>
              </a:rPr>
              <a:t>THE	          Group                             </a:t>
            </a:r>
          </a:p>
          <a:p>
            <a:r>
              <a:rPr lang="en-US" sz="2000">
                <a:latin typeface="Times" pitchFamily="-84" charset="0"/>
              </a:rPr>
              <a:t>PROBLEM    </a:t>
            </a:r>
            <a:r>
              <a:rPr lang="en-US" sz="2000" b="0">
                <a:latin typeface="Times" pitchFamily="-84" charset="0"/>
              </a:rPr>
              <a:t>carboxyl	     carboxylic   			     </a:t>
            </a:r>
          </a:p>
          <a:p>
            <a:r>
              <a:rPr lang="en-US" sz="2000" b="0">
                <a:latin typeface="Times" pitchFamily="-84" charset="0"/>
              </a:rPr>
              <a:t>			     acid	 </a:t>
            </a:r>
          </a:p>
          <a:p>
            <a:endParaRPr lang="en-US" sz="2000" b="0">
              <a:latin typeface="Times" pitchFamily="-84" charset="0"/>
            </a:endParaRPr>
          </a:p>
          <a:p>
            <a:r>
              <a:rPr lang="en-US" sz="2000" b="0">
                <a:latin typeface="Times" pitchFamily="-84" charset="0"/>
              </a:rPr>
              <a:t>          				</a:t>
            </a:r>
            <a:endParaRPr lang="en-US" sz="2000" b="0">
              <a:solidFill>
                <a:srgbClr val="000000"/>
              </a:solidFill>
              <a:latin typeface="Times" pitchFamily="-84" charset="0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5284788" y="4572000"/>
            <a:ext cx="355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000" b="0">
                <a:latin typeface="Times" pitchFamily="-84" charset="0"/>
              </a:rPr>
              <a:t>Replace the </a:t>
            </a:r>
            <a:r>
              <a:rPr lang="en-US" sz="2000" b="0" i="1">
                <a:latin typeface="Times" pitchFamily="-84" charset="0"/>
              </a:rPr>
              <a:t>e</a:t>
            </a:r>
            <a:r>
              <a:rPr lang="en-US" sz="2000" b="0">
                <a:latin typeface="Times" pitchFamily="-84" charset="0"/>
              </a:rPr>
              <a:t> in the alkane name</a:t>
            </a:r>
          </a:p>
          <a:p>
            <a:r>
              <a:rPr lang="en-US" sz="2000" b="0">
                <a:latin typeface="Times" pitchFamily="-84" charset="0"/>
              </a:rPr>
              <a:t>with </a:t>
            </a:r>
            <a:r>
              <a:rPr lang="en-US" sz="2000" b="0" i="1">
                <a:latin typeface="Times" pitchFamily="-84" charset="0"/>
              </a:rPr>
              <a:t>oic acid</a:t>
            </a:r>
            <a:r>
              <a:rPr lang="en-US" sz="2000" b="0">
                <a:latin typeface="Times" pitchFamily="-84" charset="0"/>
              </a:rPr>
              <a:t> and count from</a:t>
            </a:r>
          </a:p>
          <a:p>
            <a:r>
              <a:rPr lang="en-US" sz="2000" b="0">
                <a:latin typeface="Times" pitchFamily="-84" charset="0"/>
              </a:rPr>
              <a:t>carbon 1 of the carboxyl group </a:t>
            </a:r>
          </a:p>
          <a:p>
            <a:r>
              <a:rPr lang="en-US" sz="2000" b="0">
                <a:latin typeface="Times" pitchFamily="-84" charset="0"/>
              </a:rPr>
              <a:t>for any substituents.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2080</TotalTime>
  <Words>355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12th ed GOB Timberlake</vt:lpstr>
      <vt:lpstr>Chapter 14  Carboxylic Acids, Esters, Amines, and Amides</vt:lpstr>
      <vt:lpstr>Chapter 14 Readiness</vt:lpstr>
      <vt:lpstr>14.1  Carboxylic Acids </vt:lpstr>
      <vt:lpstr>IUPAC Names for Carboxylic Acids</vt:lpstr>
      <vt:lpstr>IUPAC Names for Carboxylic Acids</vt:lpstr>
      <vt:lpstr>Common Names of Carboxylic Acids</vt:lpstr>
      <vt:lpstr>Common Carboxylic Acids </vt:lpstr>
      <vt:lpstr>Guide to Naming Carboxylic Acids </vt:lpstr>
      <vt:lpstr>Naming Carboxylic Acids </vt:lpstr>
      <vt:lpstr>Naming Carboxylic Acids </vt:lpstr>
      <vt:lpstr>Naming Carboxylic Acids </vt:lpstr>
      <vt:lpstr>Study Check</vt:lpstr>
      <vt:lpstr>Solution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Timberlake</dc:creator>
  <cp:lastModifiedBy>windows</cp:lastModifiedBy>
  <cp:revision>96</cp:revision>
  <dcterms:created xsi:type="dcterms:W3CDTF">2011-02-03T18:20:38Z</dcterms:created>
  <dcterms:modified xsi:type="dcterms:W3CDTF">2014-04-24T19:54:27Z</dcterms:modified>
</cp:coreProperties>
</file>