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6" r:id="rId4"/>
    <p:sldId id="282" r:id="rId5"/>
    <p:sldId id="278" r:id="rId6"/>
    <p:sldId id="280" r:id="rId7"/>
    <p:sldId id="283" r:id="rId8"/>
    <p:sldId id="286" r:id="rId9"/>
    <p:sldId id="270" r:id="rId10"/>
    <p:sldId id="281" r:id="rId11"/>
    <p:sldId id="284" r:id="rId12"/>
    <p:sldId id="273" r:id="rId13"/>
    <p:sldId id="277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95"/>
    <a:srgbClr val="FFC081"/>
    <a:srgbClr val="660033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576" y="-96"/>
      </p:cViewPr>
      <p:guideLst>
        <p:guide orient="horz" pos="348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B9AFF8-6354-4785-863B-861101A0974A}" type="datetimeFigureOut">
              <a:rPr lang="en-US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4EBE41-8724-4A45-8219-F36C5008F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83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382657F-65F2-4FD7-A331-7637AF369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771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F17122C-D45D-42C0-A175-3636EAD45529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08EE00-5D81-4173-8CAE-A7C2A649856C}" type="slidenum">
              <a:rPr lang="en-US" sz="1200">
                <a:latin typeface="Times New Roman" pitchFamily="18" charset="0"/>
              </a:rPr>
              <a:pPr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B1F1ADF-20B9-4C70-99B9-BAB9B58C2949}" type="slidenum">
              <a:rPr lang="en-US" sz="1200">
                <a:latin typeface="Times New Roman" pitchFamily="18" charset="0"/>
              </a:rPr>
              <a:pPr/>
              <a:t>11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557A5C1-163F-4EAD-9295-F46FC2505533}" type="slidenum">
              <a:rPr lang="en-US" sz="1200">
                <a:latin typeface="Times New Roman" pitchFamily="18" charset="0"/>
              </a:rPr>
              <a:pPr/>
              <a:t>12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128F127-C98B-4A6A-8F3D-3B02623AC4D6}" type="slidenum">
              <a:rPr lang="en-US" sz="1200">
                <a:latin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7586BEC-BE44-4F26-A91F-061713A56C2A}" type="slidenum">
              <a:rPr lang="en-US" sz="1200">
                <a:latin typeface="Times New Roman" pitchFamily="18" charset="0"/>
              </a:rPr>
              <a:pPr/>
              <a:t>14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116DFA4-7DD7-463C-B150-F6C9D01C5D8F}" type="slidenum">
              <a:rPr lang="en-US" sz="1200">
                <a:latin typeface="Times New Roman" pitchFamily="18" charset="0"/>
              </a:rPr>
              <a:pPr/>
              <a:t>15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39CE321-C5FB-4777-AD2B-C8ACBAB90084}" type="slidenum">
              <a:rPr lang="en-US" sz="1200">
                <a:latin typeface="Times New Roman" pitchFamily="18" charset="0"/>
              </a:rPr>
              <a:pPr/>
              <a:t>16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C750BE9-C353-43E4-AD85-DE66A30C9BD5}" type="slidenum">
              <a:rPr lang="en-US" sz="1200">
                <a:latin typeface="Times New Roman" pitchFamily="18" charset="0"/>
              </a:rPr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E83EB88-DA2A-4F88-AF78-4CFB413C5248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10E926D-F045-45A1-8699-F56CE10821C3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D1F1C9A-6A9D-4731-A114-B0FCD7BBE2D1}" type="slidenum">
              <a:rPr lang="en-US" sz="1200">
                <a:latin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0C9351E-B895-4A88-B85C-F341C721E9D9}" type="slidenum">
              <a:rPr lang="en-US" sz="1200">
                <a:latin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1B3E08-31E1-4B24-A3C0-E6237D483D7E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1D4D72C-E9FD-44E2-9897-C8D2D3FEDA5C}" type="slidenum">
              <a:rPr lang="en-US" sz="1200">
                <a:latin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AAB4C5F-6985-4A74-AE29-381D69166481}" type="slidenum">
              <a:rPr lang="en-US" sz="1200">
                <a:latin typeface="Times New Roman" pitchFamily="18" charset="0"/>
              </a:rPr>
              <a:pPr/>
              <a:t>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4D964-4F6B-49B4-8969-35A694D43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82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987973-2425-4235-8A2D-40AD7AB45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DF7886-908F-41E8-B981-B01BD3C621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6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C05231-A3B8-4CCC-B959-5F8374D60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0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2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802B55-C344-4CD4-85EB-26AC0ED2EB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F46863-50DA-4EDF-A254-E56380C080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5F8E4A-D316-473C-88F6-9C2391459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2161E-580D-4E4C-87F2-6BCF5A8015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74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FC8520-F8FC-40D8-B00D-6AFB17AD2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/>
            </a:lvl1pPr>
          </a:lstStyle>
          <a:p>
            <a:fld id="{65ED4EAD-F6D6-4018-98E3-43AF20E0DE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18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9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14.2  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Properties of Carboxylic Acids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799" y="1600200"/>
            <a:ext cx="4552949" cy="4495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Carboxylate salts are often used as preservatives and flavor enhancers in soups and seasonings. 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Sodium propionate, a preservative, is added to cheeses, bread, and other bakery items to inhibit the spoilage of the food by microorganisms. </a:t>
            </a:r>
            <a:endParaRPr lang="en-US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685800" y="54102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b="1">
                <a:solidFill>
                  <a:srgbClr val="3D9D1E"/>
                </a:solidFill>
                <a:latin typeface="Times" pitchFamily="-84" charset="0"/>
              </a:rPr>
              <a:t>Learning Goal  </a:t>
            </a:r>
            <a:r>
              <a:rPr lang="en-US">
                <a:latin typeface="Times" pitchFamily="-84" charset="0"/>
              </a:rPr>
              <a:t>Describe the solubility and ionization of carboxylic acids in water.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1958523"/>
            <a:ext cx="3534160" cy="3175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 Salts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4" y="1600200"/>
            <a:ext cx="8531225" cy="230505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Carboxylic acid salts </a:t>
            </a:r>
          </a:p>
          <a:p>
            <a:pPr eaLnBrk="1" hangingPunct="1">
              <a:buSzTx/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are ionic compounds with strong attractive </a:t>
            </a:r>
            <a:r>
              <a:rPr lang="en-US" dirty="0" smtClean="0">
                <a:ea typeface="ＭＳ Ｐゴシック" charset="0"/>
                <a:cs typeface="Times New Roman" charset="0"/>
              </a:rPr>
              <a:t>forces between </a:t>
            </a:r>
            <a:r>
              <a:rPr lang="en-US" dirty="0">
                <a:ea typeface="ＭＳ Ｐゴシック" charset="0"/>
                <a:cs typeface="Times New Roman" charset="0"/>
              </a:rPr>
              <a:t>ions</a:t>
            </a:r>
          </a:p>
          <a:p>
            <a:pPr eaLnBrk="1" hangingPunct="1">
              <a:buSzTx/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are solids at room temperature</a:t>
            </a:r>
          </a:p>
          <a:p>
            <a:pPr eaLnBrk="1" hangingPunct="1">
              <a:buSzTx/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have high melting points</a:t>
            </a:r>
          </a:p>
          <a:p>
            <a:pPr eaLnBrk="1" hangingPunct="1">
              <a:buSzTx/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are usually soluble in 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1"/>
          <a:stretch/>
        </p:blipFill>
        <p:spPr>
          <a:xfrm>
            <a:off x="419100" y="4250054"/>
            <a:ext cx="853440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 Salts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57338"/>
            <a:ext cx="84582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 salts are used as preservatives and flavor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enhancers such as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sodium propionate, which is used in cheese and breads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sodium benzoate, which inhibits growth of mold and bacteria and is added to fruit juices, margarine, relishes, salads, and jams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monosodium glutamate, MSG, which is added to meats,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fish, vegetables, and baked goods to enhance flavor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153400" cy="41148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Write the equation for the reaction of propanoic acid with NaOH.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  <a:endParaRPr lang="en-US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9938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82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Write the equation for the reaction of propanoic acid with NaOH.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>
          <a:xfrm>
            <a:off x="304800" y="2827782"/>
            <a:ext cx="8534400" cy="141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6668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Acids in Metabolism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4818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82000" cy="41148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C</a:t>
            </a:r>
            <a:r>
              <a:rPr lang="en-US" dirty="0" smtClean="0"/>
              <a:t>arboxylic </a:t>
            </a:r>
            <a:r>
              <a:rPr lang="en-US" dirty="0"/>
              <a:t>acids are part of the metabolic processes </a:t>
            </a:r>
            <a:r>
              <a:rPr lang="en-US" dirty="0" smtClean="0"/>
              <a:t>within our </a:t>
            </a:r>
            <a:r>
              <a:rPr lang="en-US" dirty="0"/>
              <a:t>cells. For example, </a:t>
            </a: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r>
              <a:rPr lang="en-US" dirty="0" smtClean="0"/>
              <a:t>during </a:t>
            </a:r>
            <a:r>
              <a:rPr lang="en-US" dirty="0"/>
              <a:t>glycolysis, a molecule of glucose </a:t>
            </a:r>
            <a:r>
              <a:rPr lang="en-US" dirty="0" smtClean="0"/>
              <a:t>is broken </a:t>
            </a:r>
            <a:r>
              <a:rPr lang="en-US" dirty="0"/>
              <a:t>down into two molecules of </a:t>
            </a:r>
            <a:r>
              <a:rPr lang="en-US" dirty="0" smtClean="0"/>
              <a:t>pyruvate, the carboxylate salt of pyruvic acid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US" dirty="0"/>
              <a:t>d</a:t>
            </a:r>
            <a:r>
              <a:rPr lang="en-US" dirty="0" smtClean="0"/>
              <a:t>uring </a:t>
            </a:r>
            <a:r>
              <a:rPr lang="en-US" dirty="0"/>
              <a:t>strenuous </a:t>
            </a:r>
            <a:r>
              <a:rPr lang="en-US" dirty="0" smtClean="0"/>
              <a:t>exercise, </a:t>
            </a:r>
            <a:r>
              <a:rPr lang="en-US" dirty="0"/>
              <a:t>when oxygen </a:t>
            </a:r>
            <a:r>
              <a:rPr lang="en-US" dirty="0" smtClean="0"/>
              <a:t>levels are </a:t>
            </a:r>
            <a:r>
              <a:rPr lang="en-US" dirty="0"/>
              <a:t>low (</a:t>
            </a:r>
            <a:r>
              <a:rPr lang="en-US" dirty="0" smtClean="0"/>
              <a:t>anaerobic), </a:t>
            </a:r>
            <a:r>
              <a:rPr lang="en-US" dirty="0"/>
              <a:t>pyruvic acid is reduced to give lactic acid </a:t>
            </a:r>
            <a:r>
              <a:rPr lang="en-US" dirty="0" smtClean="0"/>
              <a:t>or the </a:t>
            </a:r>
            <a:r>
              <a:rPr lang="en-US" dirty="0"/>
              <a:t>lactate </a:t>
            </a:r>
            <a:r>
              <a:rPr lang="en-US" dirty="0" smtClean="0"/>
              <a:t>ion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>
          <a:xfrm>
            <a:off x="1119187" y="4738878"/>
            <a:ext cx="6905626" cy="117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66689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Acids in Metabolism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4034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199"/>
            <a:ext cx="4362450" cy="4200526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In the critic acid cycle (Krebs cycle), di- and tricarboxylic acids are oxidized and decarboxylated (loss of CO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) to produce energy for cells.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At the start of the citric acid cycle, citric acid is oxidized to a five-carbon </a:t>
            </a:r>
            <a:r>
              <a:rPr lang="en-US" i="1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-ketoglutaric acid: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37" y="1604007"/>
            <a:ext cx="2208015" cy="214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"/>
          <a:stretch/>
        </p:blipFill>
        <p:spPr>
          <a:xfrm>
            <a:off x="5050423" y="4010025"/>
            <a:ext cx="3712894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66689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Chemistry Link to Health: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Acids in Metabolism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608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citric acid cycle continues as </a:t>
            </a:r>
            <a:r>
              <a:rPr lang="en-US" i="1" dirty="0" smtClean="0">
                <a:latin typeface="Times New Roman" pitchFamily="18" charset="0"/>
                <a:ea typeface="ＭＳ Ｐゴシック" pitchFamily="34" charset="-128"/>
              </a:rPr>
              <a:t>α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-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ketoglutaric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acid loses CO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to give a four-carbon succinic acid. Then a series of reactions converts succinic acid to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oxaloacetic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acid.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Some of the functional groups we have studied, including  hydration and oxidation, are part of the metabolic processes that take place in our cells.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5"/>
          <a:stretch/>
        </p:blipFill>
        <p:spPr>
          <a:xfrm>
            <a:off x="948332" y="2928086"/>
            <a:ext cx="7285435" cy="2063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Polarity of Carboxylic Acids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840288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acids are strongly polar because they have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two polar groups:</a:t>
            </a:r>
          </a:p>
          <a:p>
            <a:pPr marL="320040" indent="-320040" eaLnBrk="1" hangingPunct="1">
              <a:lnSpc>
                <a:spcPct val="95000"/>
              </a:lnSpc>
              <a:spcBef>
                <a:spcPct val="1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hydroxyl group (—OH)</a:t>
            </a:r>
          </a:p>
          <a:p>
            <a:pPr marL="320040" indent="-320040" eaLnBrk="1" hangingPunct="1">
              <a:lnSpc>
                <a:spcPct val="95000"/>
              </a:lnSpc>
              <a:spcBef>
                <a:spcPct val="15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carbonyl group (C     O)</a:t>
            </a:r>
          </a:p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buClr>
                <a:schemeClr val="bg2"/>
              </a:buClr>
              <a:buSzTx/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3281363" y="2898775"/>
            <a:ext cx="307975" cy="49213"/>
            <a:chOff x="2871216" y="2389632"/>
            <a:chExt cx="307848" cy="4876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874390" y="2438400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871216" y="2389632"/>
              <a:ext cx="3046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7"/>
          <a:stretch/>
        </p:blipFill>
        <p:spPr>
          <a:xfrm>
            <a:off x="304800" y="3597021"/>
            <a:ext cx="8534400" cy="197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Solubility in Water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4191000" cy="41148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acids 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form hydrogen bonds with many water molecules</a:t>
            </a:r>
          </a:p>
          <a:p>
            <a:pPr eaLnBrk="1" hangingPunct="1">
              <a:buSzTx/>
              <a:buFontTx/>
              <a:buChar char="•"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with one to four carbon atoms are very soluble in water</a:t>
            </a:r>
          </a:p>
          <a:p>
            <a:pPr marL="0" indent="0" eaLnBrk="1" hangingPunct="1">
              <a:buSzTx/>
              <a:buFont typeface="Arial" pitchFamily="34" charset="0"/>
              <a:buNone/>
              <a:defRPr/>
            </a:pPr>
            <a:endParaRPr lang="en-US" alt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SzTx/>
              <a:buFont typeface="Arial" pitchFamily="34" charset="0"/>
              <a:buNone/>
              <a:defRPr/>
            </a:pP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As the number of carbons increases, the solubility of </a:t>
            </a:r>
            <a:b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carboxylic acid in water </a:t>
            </a:r>
            <a:b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is reduced.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4962525" y="1924411"/>
            <a:ext cx="4062166" cy="3533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3576" y="5695950"/>
            <a:ext cx="2533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forms hydrogen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bonds with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water molecules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Solubility in 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2171700" y="1632586"/>
            <a:ext cx="4797647" cy="4626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Acidity of Carboxylic Acids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69342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acids 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weak acids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ionize in water to produce carboxylate ions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and hydronium ions 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can lose a proton because two oxygen atoms in the carboxylate ion stabilize negative charge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</a:t>
            </a:r>
            <a:endParaRPr lang="en-US" sz="2000" baseline="30000" smtClean="0">
              <a:solidFill>
                <a:srgbClr val="227A8F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"/>
          <a:stretch/>
        </p:blipFill>
        <p:spPr>
          <a:xfrm>
            <a:off x="781050" y="4100322"/>
            <a:ext cx="7696200" cy="210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543800" cy="4840288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Write the balanced equation for the ionization of butanoic acid in water and identify the carboxylate 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  <a:r>
              <a:rPr lang="en-US" sz="3600" dirty="0" smtClean="0">
                <a:latin typeface="Times New Roman" pitchFamily="18" charset="0"/>
                <a:ea typeface="ＭＳ Ｐゴシック" pitchFamily="34" charset="-128"/>
              </a:rPr>
              <a:t>  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60513"/>
            <a:ext cx="8001000" cy="9159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Write </a:t>
            </a:r>
            <a:r>
              <a:rPr lang="en-US" dirty="0">
                <a:ea typeface="ＭＳ Ｐゴシック" charset="0"/>
                <a:cs typeface="Times New Roman" charset="0"/>
              </a:rPr>
              <a:t>the balanced equation for the ionization of </a:t>
            </a:r>
            <a:r>
              <a:rPr lang="en-US" dirty="0" err="1">
                <a:ea typeface="ＭＳ Ｐゴシック" charset="0"/>
                <a:cs typeface="Times New Roman" charset="0"/>
              </a:rPr>
              <a:t>butanoic</a:t>
            </a:r>
            <a:r>
              <a:rPr lang="en-US" dirty="0">
                <a:ea typeface="ＭＳ Ｐゴシック" charset="0"/>
                <a:cs typeface="Times New Roman" charset="0"/>
              </a:rPr>
              <a:t> acid in water and identify the carboxylate ion</a:t>
            </a:r>
            <a:r>
              <a:rPr lang="en-US" dirty="0" smtClean="0">
                <a:ea typeface="ＭＳ Ｐゴシック" charset="0"/>
                <a:cs typeface="Times New Roman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				+ H</a:t>
            </a:r>
            <a:r>
              <a:rPr lang="en-US" baseline="-25000" dirty="0" smtClean="0">
                <a:ea typeface="ＭＳ Ｐゴシック" charset="0"/>
                <a:cs typeface="Times New Roman" charset="0"/>
              </a:rPr>
              <a:t>2</a:t>
            </a:r>
            <a:r>
              <a:rPr lang="en-US" dirty="0" smtClean="0">
                <a:ea typeface="ＭＳ Ｐゴシック" charset="0"/>
                <a:cs typeface="Times New Roman" charset="0"/>
              </a:rPr>
              <a:t>O</a:t>
            </a:r>
          </a:p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>
                <a:ea typeface="ＭＳ Ｐゴシック" charset="0"/>
                <a:cs typeface="Times New Roman" charset="0"/>
              </a:rPr>
              <a:t>		                                                            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baseline="30000" dirty="0" smtClean="0">
                <a:ea typeface="ＭＳ Ｐゴシック" charset="0"/>
                <a:cs typeface="Times New Roman" charset="0"/>
              </a:rPr>
              <a:t>–</a:t>
            </a:r>
            <a:r>
              <a:rPr lang="en-US" dirty="0" smtClean="0">
                <a:ea typeface="ＭＳ Ｐゴシック" charset="0"/>
                <a:cs typeface="Times New Roman" charset="0"/>
              </a:rPr>
              <a:t> + H</a:t>
            </a:r>
            <a:r>
              <a:rPr lang="en-US" baseline="-25000" dirty="0" smtClean="0">
                <a:ea typeface="ＭＳ Ｐゴシック" charset="0"/>
                <a:cs typeface="Times New Roman" charset="0"/>
              </a:rPr>
              <a:t>3</a:t>
            </a:r>
            <a:r>
              <a:rPr lang="en-US" dirty="0" smtClean="0">
                <a:ea typeface="ＭＳ Ｐゴシック" charset="0"/>
                <a:cs typeface="Times New Roman" charset="0"/>
              </a:rPr>
              <a:t>O</a:t>
            </a:r>
            <a:r>
              <a:rPr lang="en-US" baseline="30000" dirty="0" smtClean="0">
                <a:ea typeface="ＭＳ Ｐゴシック" charset="0"/>
                <a:cs typeface="Times New Roman" charset="0"/>
              </a:rPr>
              <a:t>+</a:t>
            </a:r>
            <a:endParaRPr lang="en-US" baseline="30000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      </a:t>
            </a:r>
          </a:p>
        </p:txBody>
      </p:sp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4267200" y="4114800"/>
            <a:ext cx="18004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cs typeface="Times New Roman" pitchFamily="18" charset="0"/>
              </a:rPr>
              <a:t>carboxylate </a:t>
            </a:r>
            <a:r>
              <a:rPr lang="en-US" sz="1800" dirty="0" smtClean="0">
                <a:solidFill>
                  <a:srgbClr val="FF0000"/>
                </a:solidFill>
                <a:cs typeface="Times New Roman" pitchFamily="18" charset="0"/>
              </a:rPr>
              <a:t>ion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5257800" y="2867025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5257800" y="2943225"/>
            <a:ext cx="457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65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543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9"/>
          <a:stretch/>
        </p:blipFill>
        <p:spPr bwMode="auto">
          <a:xfrm>
            <a:off x="3892958" y="3019425"/>
            <a:ext cx="3301183" cy="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Neutralization of Carboxylic Acids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57338"/>
            <a:ext cx="80010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 salts 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a product of the neutralization of a carboxylic acid with a strong base, such as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NaOH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or KOH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</a:t>
            </a:r>
          </a:p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	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</a:t>
            </a:r>
            <a:r>
              <a:rPr lang="en-US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			(carboxylic acid salt)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used as preservatives and flavor </a:t>
            </a:r>
            <a:b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enhancers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4533899"/>
            <a:ext cx="1846120" cy="1658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"/>
          <a:stretch/>
        </p:blipFill>
        <p:spPr>
          <a:xfrm>
            <a:off x="2126291" y="2793111"/>
            <a:ext cx="4641222" cy="1271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Carboxylic Acid Salts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57338"/>
            <a:ext cx="8001000" cy="46482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 smtClean="0"/>
              <a:t>The carboxylate ion </a:t>
            </a:r>
            <a:r>
              <a:rPr lang="en-US" dirty="0"/>
              <a:t>is named by replacing the </a:t>
            </a:r>
            <a:r>
              <a:rPr lang="en-US" i="1" dirty="0" err="1">
                <a:solidFill>
                  <a:schemeClr val="accent1"/>
                </a:solidFill>
              </a:rPr>
              <a:t>ic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acid </a:t>
            </a:r>
            <a:r>
              <a:rPr lang="en-US" dirty="0"/>
              <a:t>ending of the acid name with </a:t>
            </a:r>
            <a:r>
              <a:rPr lang="en-US" i="1" dirty="0" smtClean="0">
                <a:solidFill>
                  <a:srgbClr val="2C7C9F"/>
                </a:solidFill>
              </a:rPr>
              <a:t>ate</a:t>
            </a:r>
            <a:r>
              <a:rPr lang="en-US" dirty="0" smtClean="0"/>
              <a:t>.</a:t>
            </a:r>
            <a:endParaRPr lang="en-US" dirty="0" smtClean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Char char="•"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eaLnBrk="1" hangingPunct="1">
              <a:spcBef>
                <a:spcPct val="50000"/>
              </a:spcBef>
              <a:buSzTx/>
              <a:buFontTx/>
              <a:buNone/>
              <a:defRPr/>
            </a:pPr>
            <a:r>
              <a:rPr lang="en-US" dirty="0">
                <a:ea typeface="ＭＳ Ｐゴシック" charset="0"/>
                <a:cs typeface="Times New Roman" charset="0"/>
              </a:rPr>
              <a:t>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2"/>
          <a:stretch/>
        </p:blipFill>
        <p:spPr>
          <a:xfrm>
            <a:off x="1247775" y="2507742"/>
            <a:ext cx="6649040" cy="3426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1744</TotalTime>
  <Words>568</Words>
  <Application>Microsoft Macintosh PowerPoint</Application>
  <PresentationFormat>On-screen Show (4:3)</PresentationFormat>
  <Paragraphs>96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12th ed GOB Timberlake</vt:lpstr>
      <vt:lpstr>14.2  Properties of Carboxylic Acids</vt:lpstr>
      <vt:lpstr>Polarity of Carboxylic Acids  </vt:lpstr>
      <vt:lpstr>Solubility in Water</vt:lpstr>
      <vt:lpstr>Solubility in Water</vt:lpstr>
      <vt:lpstr>Acidity of Carboxylic Acids</vt:lpstr>
      <vt:lpstr>Study Check  </vt:lpstr>
      <vt:lpstr>Solution  </vt:lpstr>
      <vt:lpstr>Neutralization of Carboxylic Acids</vt:lpstr>
      <vt:lpstr>Carboxylic Acid Salts</vt:lpstr>
      <vt:lpstr>Carboxylic Acid Salts</vt:lpstr>
      <vt:lpstr>Carboxylic Acid Salts</vt:lpstr>
      <vt:lpstr>Study Check</vt:lpstr>
      <vt:lpstr>Solution</vt:lpstr>
      <vt:lpstr>Chemistry Link to Health: Carboxylic Acids in Metabolism</vt:lpstr>
      <vt:lpstr>Chemistry Link to Health: Carboxylic Acids in Metabolism</vt:lpstr>
      <vt:lpstr>Chemistry Link to Health: Carboxylic Acids in Metabolism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Timberlake</dc:creator>
  <cp:lastModifiedBy>Admin Admin</cp:lastModifiedBy>
  <cp:revision>122</cp:revision>
  <dcterms:created xsi:type="dcterms:W3CDTF">2011-01-11T04:39:34Z</dcterms:created>
  <dcterms:modified xsi:type="dcterms:W3CDTF">2014-04-24T20:19:35Z</dcterms:modified>
</cp:coreProperties>
</file>