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279" r:id="rId4"/>
    <p:sldId id="265" r:id="rId5"/>
    <p:sldId id="281" r:id="rId6"/>
    <p:sldId id="282" r:id="rId7"/>
    <p:sldId id="266" r:id="rId8"/>
    <p:sldId id="296" r:id="rId9"/>
    <p:sldId id="301" r:id="rId10"/>
    <p:sldId id="302" r:id="rId11"/>
    <p:sldId id="297" r:id="rId12"/>
    <p:sldId id="298" r:id="rId13"/>
    <p:sldId id="303" r:id="rId14"/>
    <p:sldId id="299" r:id="rId15"/>
    <p:sldId id="268" r:id="rId16"/>
    <p:sldId id="285" r:id="rId17"/>
    <p:sldId id="300" r:id="rId18"/>
    <p:sldId id="257" r:id="rId19"/>
    <p:sldId id="304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FF33"/>
    <a:srgbClr val="FFC299"/>
    <a:srgbClr val="66003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96"/>
      </p:cViewPr>
      <p:guideLst>
        <p:guide orient="horz" pos="345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7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5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5C1CF4-AA7A-4D82-BE9A-25D34D1B53EA}" type="datetimeFigureOut">
              <a:rPr lang="en-US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6F70D5-CCD8-4654-8C4E-9AF133169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C7CF4C08-AEFE-4C83-9A8C-F6A28E948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6907BA-AC64-42FC-AADD-2B3508EE2A4B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FCA05A-4F1E-4CE6-ACD9-20934F0105E9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814489-C64F-4604-8214-90B96AFC2602}" type="slidenum">
              <a:rPr lang="en-US" sz="1200" b="0"/>
              <a:pPr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15CF30-2D99-4031-B71B-96BED7CA2614}" type="slidenum">
              <a:rPr lang="en-US" sz="1200" b="0"/>
              <a:pPr/>
              <a:t>16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19C625-F909-4842-97D8-50D6553A35FD}" type="slidenum">
              <a:rPr lang="en-US" sz="1200" b="0"/>
              <a:pPr/>
              <a:t>17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77234E-E857-4AE6-B2D5-67934192226D}" type="slidenum">
              <a:rPr lang="en-US" sz="1200" b="0"/>
              <a:pPr/>
              <a:t>18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BC9773-D133-44DD-BEAA-EEBC11C3CEF7}" type="slidenum">
              <a:rPr lang="en-US" sz="1200" b="0"/>
              <a:pPr/>
              <a:t>19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49CDCD-F643-471E-896F-BF750E742070}" type="slidenum">
              <a:rPr lang="en-US" sz="1200" b="0"/>
              <a:pPr/>
              <a:t>20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E36FEA-53CD-469A-9B2F-139BA7B675D5}" type="slidenum">
              <a:rPr lang="en-US" sz="1200" b="0"/>
              <a:pPr/>
              <a:t>21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627E04-CAF8-40ED-8CD6-E9EBCF1F0BBC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385FD05-E384-4955-BF38-32C245DC8397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37BD74-ACC5-49EA-9DEC-D1007B7F9CED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1AF85E-6281-4F27-BE12-31C4E3E37F32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3D9486E-C43C-4731-B950-CCD7C39914E6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6E8E43-9B34-47A0-8ADF-FCA4B6B3EF60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DB81D1-C4C6-426D-941D-5AD68A7B326F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E87334-80BC-4B5B-82C4-540AE5BCE336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1C567B-6793-4CB6-8B20-D8097ED89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ACF766-A8A0-4CE8-B85A-485F88158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04ABD6-5CF0-4055-BE7B-ECE12A7A4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FB8BB6-900A-46AB-94CF-D371B7919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7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5E1B78-8094-419D-9377-021A00D58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826A1B-7C0D-48EF-845F-29ADA2F822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40B934-AC79-4B5B-A409-4AE0718E82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3A09FF-09D5-46C1-A240-0725B8607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BEF8-3645-49F1-926D-0FE09F484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E7CA9C-0800-4E70-A11D-2A836F802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9996219E-C9E0-4798-B473-6A1C87FC1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9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0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14.3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5257800" cy="3886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By the 1800s, chemists discovered that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err="1" smtClean="0">
                <a:ea typeface="ＭＳ Ｐゴシック" charset="0"/>
                <a:cs typeface="Times New Roman" charset="0"/>
              </a:rPr>
              <a:t>salicin</a:t>
            </a:r>
            <a:r>
              <a:rPr lang="en-US" dirty="0" smtClean="0">
                <a:ea typeface="ＭＳ Ｐゴシック" charset="0"/>
                <a:cs typeface="Times New Roman" charset="0"/>
              </a:rPr>
              <a:t> from the willow tree bark and leaves was responsible for pain relief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the body converts </a:t>
            </a:r>
            <a:r>
              <a:rPr lang="en-US" dirty="0" err="1" smtClean="0">
                <a:ea typeface="ＭＳ Ｐゴシック" charset="0"/>
                <a:cs typeface="Times New Roman" charset="0"/>
              </a:rPr>
              <a:t>salicin</a:t>
            </a:r>
            <a:r>
              <a:rPr lang="en-US" dirty="0" smtClean="0">
                <a:ea typeface="ＭＳ Ｐゴシック" charset="0"/>
                <a:cs typeface="Times New Roman" charset="0"/>
              </a:rPr>
              <a:t> to salicylic acid, which irritates the stomach lining 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Bayer soon discovered that an ester of salicylic acid, acetylsalicylic acid, is less irritating but still effective in pain relief.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609600" y="5105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b="0">
                <a:latin typeface="Times" pitchFamily="-84" charset="0"/>
              </a:rPr>
              <a:t>Give the IUPAC and common names for an ester; write the balanced chemical equation for the formation of an ester.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8" y="2144179"/>
            <a:ext cx="3057433" cy="230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Salicylic Acid from a Willow Tree</a:t>
            </a:r>
            <a:endParaRPr lang="en-US" dirty="0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76400"/>
            <a:ext cx="8429625" cy="4572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Oil of wintergreen, or methyl salicylate, has a pungent, minty odor and </a:t>
            </a:r>
            <a:r>
              <a:rPr lang="en-US" dirty="0" smtClean="0"/>
              <a:t>flavor and </a:t>
            </a: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/>
              <a:t>used in skin </a:t>
            </a:r>
            <a:r>
              <a:rPr lang="en-US" dirty="0" smtClean="0"/>
              <a:t>ointments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can pass through the skin </a:t>
            </a: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acts </a:t>
            </a:r>
            <a:r>
              <a:rPr lang="en-US" dirty="0"/>
              <a:t>as a </a:t>
            </a:r>
            <a:r>
              <a:rPr lang="en-US" dirty="0" smtClean="0"/>
              <a:t>counter-irritant</a:t>
            </a:r>
            <a:r>
              <a:rPr lang="en-US" dirty="0"/>
              <a:t>, producing heat to soothe sore </a:t>
            </a:r>
            <a:r>
              <a:rPr lang="en-US" dirty="0" smtClean="0"/>
              <a:t>muscles</a:t>
            </a: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>
          <a:xfrm>
            <a:off x="1204912" y="4091925"/>
            <a:ext cx="6734175" cy="1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33400" y="219077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Guide to Naming Esters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920875"/>
            <a:ext cx="5067300" cy="396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533400" y="219075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Esters</a:t>
            </a:r>
          </a:p>
        </p:txBody>
      </p:sp>
      <p:sp>
        <p:nvSpPr>
          <p:cNvPr id="37890" name="Content Placeholder 2"/>
          <p:cNvSpPr txBox="1">
            <a:spLocks/>
          </p:cNvSpPr>
          <p:nvPr/>
        </p:nvSpPr>
        <p:spPr bwMode="auto">
          <a:xfrm>
            <a:off x="6096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What is the IUPAC name of the following ester?</a:t>
            </a: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3962400"/>
            <a:ext cx="7924800" cy="19812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dirty="0">
                <a:latin typeface="Times"/>
                <a:ea typeface="+mn-ea"/>
                <a:cs typeface="Times"/>
              </a:rPr>
              <a:t>ANALYZE     Functional Group    Family      IUPAC	             </a:t>
            </a:r>
          </a:p>
          <a:p>
            <a:pPr>
              <a:defRPr/>
            </a:pPr>
            <a:r>
              <a:rPr lang="en-US" sz="2000" dirty="0">
                <a:latin typeface="Times"/>
                <a:ea typeface="+mn-ea"/>
                <a:cs typeface="Times"/>
              </a:rPr>
              <a:t>THE	          </a:t>
            </a:r>
            <a:r>
              <a:rPr lang="en-US" sz="2000" b="0" dirty="0">
                <a:latin typeface="Times"/>
                <a:ea typeface="+mn-ea"/>
                <a:cs typeface="Times"/>
              </a:rPr>
              <a:t>carboxyl		  ester         </a:t>
            </a:r>
          </a:p>
          <a:p>
            <a:pPr>
              <a:defRPr/>
            </a:pPr>
            <a:r>
              <a:rPr lang="en-US" sz="2000" dirty="0">
                <a:latin typeface="Times"/>
                <a:ea typeface="+mn-ea"/>
                <a:cs typeface="Times"/>
              </a:rPr>
              <a:t>PROBLEM          </a:t>
            </a:r>
          </a:p>
          <a:p>
            <a:pPr>
              <a:defRPr/>
            </a:pPr>
            <a:endParaRPr lang="en-US" sz="2000" dirty="0">
              <a:latin typeface="Times"/>
              <a:ea typeface="+mn-ea"/>
              <a:cs typeface="Times"/>
            </a:endParaRPr>
          </a:p>
          <a:p>
            <a:pPr>
              <a:defRPr/>
            </a:pPr>
            <a:r>
              <a:rPr lang="en-US" sz="2000" dirty="0">
                <a:latin typeface="Times"/>
                <a:ea typeface="+mn-ea"/>
                <a:cs typeface="Times"/>
              </a:rPr>
              <a:t>   </a:t>
            </a:r>
            <a:r>
              <a:rPr lang="en-US" sz="2000" b="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 			     					  </a:t>
            </a:r>
            <a:r>
              <a:rPr lang="en-US" sz="20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	     	</a:t>
            </a:r>
            <a:endParaRPr lang="en-US" sz="2000" b="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16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5592763" y="4343400"/>
            <a:ext cx="2717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0">
                <a:latin typeface="Times" pitchFamily="-84" charset="0"/>
              </a:rPr>
              <a:t>Write the alkyl name for</a:t>
            </a:r>
            <a:endParaRPr lang="en-US" sz="2000" b="0" i="1">
              <a:latin typeface="Times" pitchFamily="-84" charset="0"/>
            </a:endParaRPr>
          </a:p>
          <a:p>
            <a:r>
              <a:rPr lang="en-US" sz="2000" b="0">
                <a:solidFill>
                  <a:srgbClr val="000000"/>
                </a:solidFill>
                <a:latin typeface="Times" pitchFamily="-84" charset="0"/>
              </a:rPr>
              <a:t>the carbon chain of the </a:t>
            </a:r>
          </a:p>
          <a:p>
            <a:r>
              <a:rPr lang="en-US" sz="2000" b="0">
                <a:solidFill>
                  <a:srgbClr val="000000"/>
                </a:solidFill>
                <a:latin typeface="Times" pitchFamily="-84" charset="0"/>
              </a:rPr>
              <a:t>alcohol, and change the</a:t>
            </a:r>
          </a:p>
          <a:p>
            <a:r>
              <a:rPr lang="en-US" sz="2000" b="0" i="1">
                <a:solidFill>
                  <a:srgbClr val="000000"/>
                </a:solidFill>
                <a:latin typeface="Times" pitchFamily="-84" charset="0"/>
              </a:rPr>
              <a:t>ic acid</a:t>
            </a:r>
            <a:r>
              <a:rPr lang="en-US" sz="2000" b="0">
                <a:solidFill>
                  <a:srgbClr val="000000"/>
                </a:solidFill>
                <a:latin typeface="Times" pitchFamily="-84" charset="0"/>
              </a:rPr>
              <a:t> in the acid name</a:t>
            </a:r>
          </a:p>
          <a:p>
            <a:r>
              <a:rPr lang="en-US" sz="2000" b="0">
                <a:solidFill>
                  <a:srgbClr val="000000"/>
                </a:solidFill>
                <a:latin typeface="Times" pitchFamily="-84" charset="0"/>
              </a:rPr>
              <a:t>to </a:t>
            </a:r>
            <a:r>
              <a:rPr lang="en-US" sz="2000" b="0" i="1">
                <a:solidFill>
                  <a:srgbClr val="000000"/>
                </a:solidFill>
                <a:latin typeface="Times" pitchFamily="-84" charset="0"/>
              </a:rPr>
              <a:t>ate</a:t>
            </a:r>
            <a:r>
              <a:rPr lang="en-US" sz="2000" b="0">
                <a:solidFill>
                  <a:srgbClr val="000000"/>
                </a:solidFill>
                <a:latin typeface="Times" pitchFamily="-84" charset="0"/>
              </a:rPr>
              <a:t>.</a:t>
            </a:r>
            <a:r>
              <a:rPr lang="en-US" sz="2000">
                <a:solidFill>
                  <a:srgbClr val="000000"/>
                </a:solidFill>
                <a:latin typeface="Times" pitchFamily="-84" charset="0"/>
              </a:rPr>
              <a:t>	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33400" y="219075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Esters</a:t>
            </a:r>
          </a:p>
        </p:txBody>
      </p:sp>
      <p:sp>
        <p:nvSpPr>
          <p:cNvPr id="38914" name="Content Placeholder 2"/>
          <p:cNvSpPr txBox="1">
            <a:spLocks/>
          </p:cNvSpPr>
          <p:nvPr/>
        </p:nvSpPr>
        <p:spPr bwMode="auto">
          <a:xfrm>
            <a:off x="6096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What is the IUPAC name of the following ester?</a:t>
            </a: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endParaRPr lang="en-US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  <a:r>
              <a:rPr lang="en-US" b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Write the name of the carbon chain from the 	 	   alcohol as an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group.</a:t>
            </a:r>
          </a:p>
          <a:p>
            <a:pPr eaLnBrk="1" hangingPunct="1">
              <a:buClr>
                <a:schemeClr val="accent2"/>
              </a:buClr>
              <a:buSzPct val="60000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ethyl</a:t>
            </a:r>
          </a:p>
          <a:p>
            <a:pPr eaLnBrk="1" hangingPunct="1">
              <a:buClr>
                <a:schemeClr val="accent2"/>
              </a:buClr>
              <a:buSzPct val="60000"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		</a:t>
            </a:r>
            <a:endParaRPr lang="en-US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16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416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3400" y="266705"/>
            <a:ext cx="7697788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Guide to Naming Esters</a:t>
            </a:r>
          </a:p>
        </p:txBody>
      </p:sp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6096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What is the IUPAC name of the following ester?</a:t>
            </a: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STEP 2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Change the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ic acid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of the acid name to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ate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chemeClr val="accent2"/>
              </a:buClr>
              <a:buSzPct val="60000"/>
            </a:pP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Clr>
                <a:schemeClr val="accent2"/>
              </a:buClr>
              <a:buSzPct val="60000"/>
            </a:pPr>
            <a:endParaRPr lang="en-US" b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ethyl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propanoate</a:t>
            </a: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					</a:t>
            </a:r>
            <a:endParaRPr lang="en-US" b="0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60000"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			</a:t>
            </a:r>
            <a:endParaRPr lang="en-US" b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416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and common names of the following compound, which is responsible for the flavor and odor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 pears.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50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71500" y="1600200"/>
            <a:ext cx="80010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Give </a:t>
            </a:r>
            <a:r>
              <a:rPr lang="en-US" dirty="0">
                <a:ea typeface="ＭＳ Ｐゴシック" charset="0"/>
                <a:cs typeface="Times New Roman" charset="0"/>
              </a:rPr>
              <a:t>the IUPAC and common names of the following compound, which is responsible for the flavor and odor </a:t>
            </a:r>
            <a:br>
              <a:rPr lang="en-US" dirty="0">
                <a:ea typeface="ＭＳ Ｐゴシック" charset="0"/>
                <a:cs typeface="Times New Roman" charset="0"/>
              </a:rPr>
            </a:br>
            <a:r>
              <a:rPr lang="en-US" dirty="0">
                <a:ea typeface="ＭＳ Ｐゴシック" charset="0"/>
                <a:cs typeface="Times New Roman" charset="0"/>
              </a:rPr>
              <a:t>of pears.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solidFill>
                <a:srgbClr val="000090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ea typeface="ＭＳ Ｐゴシック" charset="0"/>
                <a:cs typeface="Times New Roman" charset="0"/>
              </a:rPr>
              <a:t>STEP </a:t>
            </a:r>
            <a:r>
              <a:rPr lang="en-US" b="1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  <a:t>  </a:t>
            </a:r>
            <a:r>
              <a:rPr lang="en-US" b="1" dirty="0">
                <a:ea typeface="ＭＳ Ｐゴシック" charset="0"/>
                <a:cs typeface="Times New Roman" charset="0"/>
              </a:rPr>
              <a:t>Write the name of the carbon chain from the </a:t>
            </a:r>
            <a:r>
              <a:rPr lang="en-US" b="1" dirty="0" smtClean="0">
                <a:ea typeface="ＭＳ Ｐゴシック" charset="0"/>
                <a:cs typeface="Times New Roman" charset="0"/>
              </a:rPr>
              <a:t>	  	   alcohol as </a:t>
            </a:r>
            <a:r>
              <a:rPr lang="en-US" b="1" dirty="0">
                <a:ea typeface="ＭＳ Ｐゴシック" charset="0"/>
                <a:cs typeface="Times New Roman" charset="0"/>
              </a:rPr>
              <a:t>an </a:t>
            </a:r>
            <a:r>
              <a:rPr lang="en-US" b="1" i="1" dirty="0">
                <a:ea typeface="ＭＳ Ｐゴシック" charset="0"/>
                <a:cs typeface="Times New Roman" charset="0"/>
              </a:rPr>
              <a:t>alkyl </a:t>
            </a:r>
            <a:r>
              <a:rPr lang="en-US" b="1" dirty="0">
                <a:ea typeface="ＭＳ Ｐゴシック" charset="0"/>
                <a:cs typeface="Times New Roman" charset="0"/>
              </a:rPr>
              <a:t>group</a:t>
            </a:r>
            <a:r>
              <a:rPr lang="en-US" b="1" i="1" dirty="0" smtClean="0">
                <a:ea typeface="ＭＳ Ｐゴシック" charset="0"/>
                <a:cs typeface="Times New Roman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b="1" i="1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b="1" i="1" dirty="0" smtClean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b="1" i="1" dirty="0" smtClean="0">
                <a:ea typeface="ＭＳ Ｐゴシック" charset="0"/>
                <a:cs typeface="Times New Roman" charset="0"/>
              </a:rPr>
              <a:t>								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propyl</a:t>
            </a:r>
            <a:endParaRPr lang="en-US" i="1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b="1" dirty="0">
              <a:solidFill>
                <a:schemeClr val="bg2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Times New Roman" charset="0"/>
              </a:rPr>
              <a:t>	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91000"/>
            <a:ext cx="50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010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Give </a:t>
            </a:r>
            <a:r>
              <a:rPr lang="en-US" dirty="0">
                <a:ea typeface="ＭＳ Ｐゴシック" charset="0"/>
                <a:cs typeface="Times New Roman" charset="0"/>
              </a:rPr>
              <a:t>the IUPAC and common names of the following compound, which is responsible for the flavor and odor </a:t>
            </a:r>
            <a:br>
              <a:rPr lang="en-US" dirty="0">
                <a:ea typeface="ＭＳ Ｐゴシック" charset="0"/>
                <a:cs typeface="Times New Roman" charset="0"/>
              </a:rPr>
            </a:br>
            <a:r>
              <a:rPr lang="en-US" dirty="0">
                <a:ea typeface="ＭＳ Ｐゴシック" charset="0"/>
                <a:cs typeface="Times New Roman" charset="0"/>
              </a:rPr>
              <a:t>of pears.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b="1" dirty="0" smtClean="0">
                <a:solidFill>
                  <a:srgbClr val="008000"/>
                </a:solidFill>
                <a:ea typeface="ＭＳ Ｐゴシック" charset="0"/>
                <a:cs typeface="Times New Roman" charset="0"/>
              </a:rPr>
              <a:t>STEP </a:t>
            </a:r>
            <a:r>
              <a:rPr lang="en-US" b="1" dirty="0">
                <a:solidFill>
                  <a:srgbClr val="008000"/>
                </a:solidFill>
                <a:ea typeface="ＭＳ Ｐゴシック" charset="0"/>
                <a:cs typeface="Times New Roman" charset="0"/>
              </a:rPr>
              <a:t>2</a:t>
            </a:r>
            <a:r>
              <a:rPr lang="en-US" dirty="0">
                <a:solidFill>
                  <a:srgbClr val="008000"/>
                </a:solidFill>
                <a:ea typeface="ＭＳ Ｐゴシック" charset="0"/>
                <a:cs typeface="Times New Roman" charset="0"/>
              </a:rPr>
              <a:t>  </a:t>
            </a:r>
            <a:r>
              <a:rPr lang="en-US" b="1" dirty="0">
                <a:ea typeface="ＭＳ Ｐゴシック" charset="0"/>
                <a:cs typeface="Times New Roman" charset="0"/>
              </a:rPr>
              <a:t>Change the </a:t>
            </a:r>
            <a:r>
              <a:rPr lang="en-US" b="1" i="1" dirty="0" err="1" smtClean="0">
                <a:ea typeface="ＭＳ Ｐゴシック" charset="0"/>
                <a:cs typeface="Times New Roman" charset="0"/>
              </a:rPr>
              <a:t>ic</a:t>
            </a:r>
            <a:r>
              <a:rPr lang="en-US" b="1" i="1" dirty="0" smtClean="0">
                <a:ea typeface="ＭＳ Ｐゴシック" charset="0"/>
                <a:cs typeface="Times New Roman" charset="0"/>
              </a:rPr>
              <a:t> </a:t>
            </a:r>
            <a:r>
              <a:rPr lang="en-US" b="1" i="1" dirty="0">
                <a:ea typeface="ＭＳ Ｐゴシック" charset="0"/>
                <a:cs typeface="Times New Roman" charset="0"/>
              </a:rPr>
              <a:t>acid </a:t>
            </a:r>
            <a:r>
              <a:rPr lang="en-US" b="1" dirty="0">
                <a:ea typeface="ＭＳ Ｐゴシック" charset="0"/>
                <a:cs typeface="Times New Roman" charset="0"/>
              </a:rPr>
              <a:t>of the acid name to</a:t>
            </a:r>
            <a:r>
              <a:rPr lang="en-US" b="1" i="1" dirty="0">
                <a:ea typeface="ＭＳ Ｐゴシック" charset="0"/>
                <a:cs typeface="Times New Roman" charset="0"/>
              </a:rPr>
              <a:t> </a:t>
            </a:r>
            <a:r>
              <a:rPr lang="en-US" b="1" i="1" dirty="0" smtClean="0">
                <a:ea typeface="ＭＳ Ｐゴシック" charset="0"/>
                <a:cs typeface="Times New Roman" charset="0"/>
              </a:rPr>
              <a:t>ate</a:t>
            </a:r>
            <a:r>
              <a:rPr lang="en-US" b="1" i="1" dirty="0">
                <a:ea typeface="ＭＳ Ｐゴシック" charset="0"/>
                <a:cs typeface="Times New Roman" charset="0"/>
              </a:rPr>
              <a:t>.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Times New Roman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b="1" dirty="0">
              <a:solidFill>
                <a:schemeClr val="accent1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solidFill>
                  <a:srgbClr val="FF6600"/>
                </a:solidFill>
                <a:ea typeface="ＭＳ Ｐゴシック" charset="0"/>
                <a:cs typeface="Times New Roman" charset="0"/>
              </a:rPr>
              <a:t>		     </a:t>
            </a:r>
            <a:endParaRPr lang="en-US" dirty="0" smtClean="0">
              <a:solidFill>
                <a:srgbClr val="FF6600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solidFill>
                  <a:srgbClr val="FF6600"/>
                </a:solidFill>
                <a:ea typeface="ＭＳ Ｐゴシック" charset="0"/>
                <a:cs typeface="Times New Roman" charset="0"/>
              </a:rPr>
              <a:t>							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propyl</a:t>
            </a:r>
            <a:r>
              <a:rPr lang="en-US" dirty="0" smtClean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ethanoate</a:t>
            </a:r>
            <a:r>
              <a:rPr lang="en-US" dirty="0">
                <a:ea typeface="ＭＳ Ｐゴシック" charset="0"/>
                <a:cs typeface="Times New Roman" charset="0"/>
              </a:rPr>
              <a:t> 				</a:t>
            </a:r>
            <a:r>
              <a:rPr lang="en-US" dirty="0" smtClean="0">
                <a:ea typeface="ＭＳ Ｐゴシック" charset="0"/>
                <a:cs typeface="Times New Roman" charset="0"/>
              </a:rPr>
              <a:t>		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Times New Roman" charset="0"/>
              </a:rPr>
              <a:t>propyl</a:t>
            </a:r>
            <a:r>
              <a:rPr lang="en-US" dirty="0" smtClean="0">
                <a:ea typeface="ＭＳ Ｐゴシック" charset="0"/>
                <a:cs typeface="Times New Roma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acetate</a:t>
            </a:r>
            <a:endParaRPr lang="en-US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50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9"/>
            <a:ext cx="7559675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Esters in Fruits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705" y="1524000"/>
            <a:ext cx="3981450" cy="44196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Many </a:t>
            </a:r>
            <a:r>
              <a:rPr lang="en-US" dirty="0"/>
              <a:t>of the fragrances of perfumes and flowers and the flavors of fruits are due to esters.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Small esters are volatile, so we can smell them, and they are soluble in water, so we </a:t>
            </a:r>
            <a:r>
              <a:rPr lang="en-US" dirty="0" smtClean="0"/>
              <a:t>can taste them.</a:t>
            </a:r>
            <a:endParaRPr lang="en-US" dirty="0"/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5" t="20200" b="28669"/>
          <a:stretch/>
        </p:blipFill>
        <p:spPr>
          <a:xfrm>
            <a:off x="5061624" y="1987480"/>
            <a:ext cx="3637517" cy="3860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9"/>
            <a:ext cx="75596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Esters in Fruits and Flavoring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"/>
          <a:stretch/>
        </p:blipFill>
        <p:spPr>
          <a:xfrm>
            <a:off x="868515" y="1647590"/>
            <a:ext cx="7406969" cy="450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1"/>
            <a:ext cx="75580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0"/>
            <a:ext cx="8448675" cy="19716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sters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</a:t>
            </a:r>
          </a:p>
          <a:p>
            <a:pPr eaLnBrk="1" hangingPunct="1">
              <a:spcBef>
                <a:spcPct val="0"/>
              </a:spcBef>
              <a:buClr>
                <a:srgbClr val="39639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synthesized from the reaction of a carboxylic acid and alcohol</a:t>
            </a:r>
          </a:p>
          <a:p>
            <a:pPr eaLnBrk="1" hangingPunct="1">
              <a:spcBef>
                <a:spcPct val="0"/>
              </a:spcBef>
              <a:buClr>
                <a:srgbClr val="39639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found in fats and oils</a:t>
            </a:r>
          </a:p>
          <a:p>
            <a:pPr eaLnBrk="1" hangingPunct="1">
              <a:spcBef>
                <a:spcPct val="0"/>
              </a:spcBef>
              <a:buClr>
                <a:srgbClr val="39639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responsible for the aroma and flavor of bananas, oranges, and strawberries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</a:t>
            </a:r>
            <a:endParaRPr lang="en-US" b="1" dirty="0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>
          <a:xfrm>
            <a:off x="1762243" y="3894583"/>
            <a:ext cx="5819658" cy="204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1" y="219076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Draw the structures of the following compounds: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3-bromobutanoic acid</a:t>
            </a:r>
          </a:p>
          <a:p>
            <a:pPr marL="609600" indent="-609600" eaLnBrk="1" hangingPunct="1"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ethyl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propanoate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697788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Draw the structures of the following compounds: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3-bromobutanoic acid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baseline="-25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ethyl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propanoate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416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416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7171"/>
            <a:ext cx="76977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Esterification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2209800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Esterification is</a:t>
            </a:r>
          </a:p>
          <a:p>
            <a:pPr marL="320040" indent="-320040"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reaction of a carboxylic acid and alcohol in the presence of an acid catalyst and heat to produce an ester</a:t>
            </a:r>
          </a:p>
          <a:p>
            <a:pPr marL="320040" indent="-320040"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replacement of the hydrogen atom in the carboxylic acid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—OH group with an alkyl group from an alcohol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>
          <a:xfrm>
            <a:off x="304800" y="4125468"/>
            <a:ext cx="8534400" cy="141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2" y="219074"/>
            <a:ext cx="7558088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Esterification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334375" cy="1466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b="1" dirty="0">
                <a:ea typeface="ＭＳ Ｐゴシック" charset="0"/>
                <a:cs typeface="Times New Roman" charset="0"/>
              </a:rPr>
              <a:t>An example of 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sterification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is the reaction of a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ethanoic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acid with 1-propanol to produce an ester called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propylethanoate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, responsible for the smell of pears.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000" b="1" dirty="0">
                <a:solidFill>
                  <a:srgbClr val="227A8F"/>
                </a:solidFill>
                <a:ea typeface="ＭＳ Ｐゴシック" charset="0"/>
                <a:cs typeface="Times New Roman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/>
        </p:blipFill>
        <p:spPr>
          <a:xfrm>
            <a:off x="304800" y="3556254"/>
            <a:ext cx="8534400" cy="107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971"/>
            <a:ext cx="7697788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924800" cy="41148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Write </a:t>
            </a:r>
            <a:r>
              <a:rPr lang="en-US" dirty="0">
                <a:ea typeface="ＭＳ Ｐゴシック" charset="0"/>
                <a:cs typeface="Times New Roman" charset="0"/>
              </a:rPr>
              <a:t>the equation for the reaction of </a:t>
            </a:r>
            <a:r>
              <a:rPr lang="en-US" dirty="0" err="1">
                <a:ea typeface="ＭＳ Ｐゴシック" charset="0"/>
                <a:cs typeface="Times New Roman" charset="0"/>
              </a:rPr>
              <a:t>propanoic</a:t>
            </a:r>
            <a:r>
              <a:rPr lang="en-US" dirty="0">
                <a:ea typeface="ＭＳ Ｐゴシック" charset="0"/>
                <a:cs typeface="Times New Roman" charset="0"/>
              </a:rPr>
              <a:t> acid and methanol in the presence </a:t>
            </a:r>
            <a:r>
              <a:rPr lang="en-US" dirty="0" smtClean="0">
                <a:ea typeface="ＭＳ Ｐゴシック" charset="0"/>
                <a:cs typeface="Times New Roman" charset="0"/>
              </a:rPr>
              <a:t>of heat and an acid </a:t>
            </a:r>
            <a:r>
              <a:rPr lang="en-US" dirty="0">
                <a:ea typeface="ＭＳ Ｐゴシック" charset="0"/>
                <a:cs typeface="Times New Roman" charset="0"/>
              </a:rPr>
              <a:t>catalyst.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7697788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Write </a:t>
            </a:r>
            <a:r>
              <a:rPr lang="en-US" dirty="0">
                <a:ea typeface="ＭＳ Ｐゴシック" charset="0"/>
                <a:cs typeface="Times New Roman" charset="0"/>
              </a:rPr>
              <a:t>the equation for the reaction of </a:t>
            </a:r>
            <a:r>
              <a:rPr lang="en-US" dirty="0" err="1">
                <a:ea typeface="ＭＳ Ｐゴシック" charset="0"/>
                <a:cs typeface="Times New Roman" charset="0"/>
              </a:rPr>
              <a:t>propanoic</a:t>
            </a:r>
            <a:r>
              <a:rPr lang="en-US" dirty="0">
                <a:ea typeface="ＭＳ Ｐゴシック" charset="0"/>
                <a:cs typeface="Times New Roman" charset="0"/>
              </a:rPr>
              <a:t> acid and methanol in the presence of </a:t>
            </a:r>
            <a:r>
              <a:rPr lang="en-US" dirty="0" smtClean="0">
                <a:ea typeface="ＭＳ Ｐゴシック" charset="0"/>
                <a:cs typeface="Times New Roman" charset="0"/>
              </a:rPr>
              <a:t>heat and an </a:t>
            </a:r>
            <a:r>
              <a:rPr lang="en-US" dirty="0">
                <a:ea typeface="ＭＳ Ｐゴシック" charset="0"/>
                <a:cs typeface="Times New Roman" charset="0"/>
              </a:rPr>
              <a:t>acid catalyst. 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               </a:t>
            </a:r>
            <a:endParaRPr lang="en-US" b="1" baseline="-25000" dirty="0">
              <a:solidFill>
                <a:schemeClr val="bg2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6781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977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Esters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8768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  <a:tabLst>
                <a:tab pos="625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name of an ester consists of two words:</a:t>
            </a:r>
          </a:p>
          <a:p>
            <a:pPr marL="0" indent="0" eaLnBrk="1" hangingPunct="1">
              <a:buClr>
                <a:schemeClr val="bg2"/>
              </a:buClr>
              <a:buSzTx/>
              <a:buFont typeface="Wingdings" pitchFamily="2" charset="2"/>
              <a:buNone/>
              <a:tabLst>
                <a:tab pos="625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1.	The first word indicates the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</a:t>
            </a:r>
            <a:r>
              <a:rPr lang="en-US" b="1" smtClean="0">
                <a:solidFill>
                  <a:schemeClr val="folHlin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part f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rom the alcohol.</a:t>
            </a:r>
          </a:p>
          <a:p>
            <a:pPr marL="0" indent="0" eaLnBrk="1" hangingPunct="1">
              <a:buClr>
                <a:schemeClr val="bg2"/>
              </a:buClr>
              <a:buSzTx/>
              <a:buFont typeface="Wingdings" pitchFamily="2" charset="2"/>
              <a:buNone/>
              <a:tabLst>
                <a:tab pos="62547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2.	The second word is the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carboxylate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name of the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carboxylic acid. 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"/>
          <a:stretch/>
        </p:blipFill>
        <p:spPr>
          <a:xfrm>
            <a:off x="1581148" y="3302890"/>
            <a:ext cx="6075029" cy="296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8"/>
            <a:ext cx="7697788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Esters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305800" cy="4876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Esters have IUPAC and common names:</a:t>
            </a: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Clr>
                <a:schemeClr val="bg2"/>
              </a:buClr>
              <a:buSzTx/>
              <a:buFont typeface="Wingdings" pitchFamily="2" charset="2"/>
              <a:buNone/>
            </a:pP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8"/>
          <a:stretch/>
        </p:blipFill>
        <p:spPr>
          <a:xfrm>
            <a:off x="238125" y="2930271"/>
            <a:ext cx="8534400" cy="123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0027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Salicylic Acid from a Willow Tree</a:t>
            </a:r>
            <a:endParaRPr lang="en-US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772400" cy="45720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In 1899, the Bayer chemical company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produced an ester of salicylic acid and acetic acid less irritating to the stomach than salicylic acid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c</a:t>
            </a:r>
            <a:r>
              <a:rPr lang="en-US" dirty="0" smtClean="0">
                <a:ea typeface="ＭＳ Ｐゴシック" charset="0"/>
                <a:cs typeface="Times New Roman" charset="0"/>
              </a:rPr>
              <a:t>alled the ester acetylsalicylic acid (aspirin)</a:t>
            </a: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900"/>
              </a:spcBef>
              <a:buFont typeface="Arial" charset="0"/>
              <a:buNone/>
              <a:defRPr/>
            </a:pPr>
            <a:r>
              <a:rPr lang="en-US" dirty="0" smtClean="0"/>
              <a:t>Many people </a:t>
            </a:r>
            <a:r>
              <a:rPr lang="en-US" dirty="0"/>
              <a:t>take a daily low-dose aspirin, which has been found to lower the risk </a:t>
            </a:r>
            <a:r>
              <a:rPr lang="en-US" dirty="0" smtClean="0"/>
              <a:t>of heart </a:t>
            </a:r>
            <a:r>
              <a:rPr lang="en-US" dirty="0"/>
              <a:t>attack and stroke.</a:t>
            </a:r>
            <a:endParaRPr lang="en-US" dirty="0" smtClean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/>
        </p:blipFill>
        <p:spPr>
          <a:xfrm>
            <a:off x="1438274" y="3577590"/>
            <a:ext cx="6729325" cy="177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3901</TotalTime>
  <Words>603</Words>
  <Application>Microsoft Office PowerPoint</Application>
  <PresentationFormat>On-screen Show (4:3)</PresentationFormat>
  <Paragraphs>148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14.3  Esters</vt:lpstr>
      <vt:lpstr>Esters</vt:lpstr>
      <vt:lpstr>Esterification</vt:lpstr>
      <vt:lpstr>Esterification</vt:lpstr>
      <vt:lpstr>Study Check</vt:lpstr>
      <vt:lpstr>Solution</vt:lpstr>
      <vt:lpstr>Naming Esters</vt:lpstr>
      <vt:lpstr>Naming Esters</vt:lpstr>
      <vt:lpstr>Chemistry Link to Health: Salicylic Acid from a Willow Tree</vt:lpstr>
      <vt:lpstr>Chemistry Link to Health: Salicylic Acid from a Willow Tree</vt:lpstr>
      <vt:lpstr>Guide to Naming Esters</vt:lpstr>
      <vt:lpstr>Naming Esters</vt:lpstr>
      <vt:lpstr>Naming Esters</vt:lpstr>
      <vt:lpstr>Guide to Naming Esters</vt:lpstr>
      <vt:lpstr>Study Check</vt:lpstr>
      <vt:lpstr>Solution</vt:lpstr>
      <vt:lpstr>Solution</vt:lpstr>
      <vt:lpstr>Esters in Fruits</vt:lpstr>
      <vt:lpstr>Esters in Fruits and Flavoring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Timberlake</dc:creator>
  <cp:lastModifiedBy>windows</cp:lastModifiedBy>
  <cp:revision>136</cp:revision>
  <dcterms:created xsi:type="dcterms:W3CDTF">2011-02-03T18:41:04Z</dcterms:created>
  <dcterms:modified xsi:type="dcterms:W3CDTF">2014-04-24T20:08:58Z</dcterms:modified>
</cp:coreProperties>
</file>