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notesMasterIdLst>
    <p:notesMasterId r:id="rId7"/>
  </p:notesMasterIdLst>
  <p:handoutMasterIdLst>
    <p:handoutMasterId r:id="rId8"/>
  </p:handoutMasterIdLst>
  <p:sldIdLst>
    <p:sldId id="256" r:id="rId2"/>
    <p:sldId id="316" r:id="rId3"/>
    <p:sldId id="317" r:id="rId4"/>
    <p:sldId id="319" r:id="rId5"/>
    <p:sldId id="320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0" d="100"/>
          <a:sy n="100" d="100"/>
        </p:scale>
        <p:origin x="-210" y="-96"/>
      </p:cViewPr>
      <p:guideLst>
        <p:guide orient="horz" pos="564"/>
        <p:guide pos="336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ADB0A1F-C8A7-495F-A80C-47117C5F80A6}" type="datetimeFigureOut">
              <a:rPr lang="en-US"/>
              <a:pPr/>
              <a:t>4/24/2014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AAA9585-457A-4764-AC68-9108C036EA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5449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F72B545-A495-43C8-AC61-CC43631C91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6585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AF61AE53-BFAC-4F55-8CB3-B2D2FCF6C13D}" type="slidenum">
              <a:rPr lang="en-US" sz="1200"/>
              <a:pPr/>
              <a:t>1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3D0B7019-806A-4411-A536-F07DB7CBE3E9}" type="slidenum">
              <a:rPr lang="en-US" sz="1200"/>
              <a:pPr/>
              <a:t>2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835B0A7E-EA7F-4EDA-B7EF-3DEFC47277A1}" type="slidenum">
              <a:rPr lang="en-US" sz="1200"/>
              <a:pPr/>
              <a:t>3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63FAE690-18AB-4E9B-BAC1-BA3F2CABD474}" type="slidenum">
              <a:rPr lang="en-US" sz="1200"/>
              <a:pPr/>
              <a:t>4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9274957E-A7BF-4152-9F18-8B1F8022947A}" type="slidenum">
              <a:rPr lang="en-US" sz="1200"/>
              <a:pPr/>
              <a:t>5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200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B6F9094-4668-42BA-99CE-DC2428ABFE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6379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56F3369-4AA7-4987-ADD0-EE009158D4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445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E7F2B34-CC35-4966-AAAD-6086EDE7EB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2647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CA276ED-371E-4F62-87C8-3603DF766B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71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637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65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65A9122-F145-4A70-83E6-F905CF460B1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746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1B71107-9746-450C-AC3B-D622E88EBEF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961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E63B51A-1103-43A1-AA74-736EAE234B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593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3AD28F-586F-4D6F-900E-C0028662CC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239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D3F5634-DAB9-45C9-9026-1D7F342FF7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300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800"/>
            </a:lvl1pPr>
          </a:lstStyle>
          <a:p>
            <a:fld id="{AC8451F4-3FF9-4778-9C25-D682E62C0F8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3623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457200" y="6400800"/>
            <a:ext cx="48672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buFont typeface="Wingdings" charset="2"/>
              <a:buNone/>
            </a:pPr>
            <a:r>
              <a:rPr lang="en-US" sz="900">
                <a:cs typeface="Arial" charset="0"/>
              </a:rPr>
              <a:t>Chemistry: An Introduction to General, Organic, and Biological Chemistry, Twelfth Edition 	</a:t>
            </a:r>
          </a:p>
        </p:txBody>
      </p:sp>
      <p:sp>
        <p:nvSpPr>
          <p:cNvPr id="11" name="Rectangle 6"/>
          <p:cNvSpPr>
            <a:spLocks noChangeArrowheads="1"/>
          </p:cNvSpPr>
          <p:nvPr userDrawn="1"/>
        </p:nvSpPr>
        <p:spPr bwMode="auto">
          <a:xfrm>
            <a:off x="6629400" y="6400800"/>
            <a:ext cx="22860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buFont typeface="Wingdings" charset="2"/>
              <a:buNone/>
            </a:pPr>
            <a:r>
              <a:rPr lang="en-US" sz="900">
                <a:cs typeface="Arial" charset="0"/>
              </a:rPr>
              <a:t>© 2015 Pearson Education, Inc.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6" r:id="rId1"/>
    <p:sldLayoutId id="2147484065" r:id="rId2"/>
    <p:sldLayoutId id="2147484067" r:id="rId3"/>
    <p:sldLayoutId id="2147484068" r:id="rId4"/>
    <p:sldLayoutId id="2147484069" r:id="rId5"/>
    <p:sldLayoutId id="2147484070" r:id="rId6"/>
    <p:sldLayoutId id="2147484071" r:id="rId7"/>
    <p:sldLayoutId id="2147484072" r:id="rId8"/>
    <p:sldLayoutId id="2147484073" r:id="rId9"/>
    <p:sldLayoutId id="2147484074" r:id="rId10"/>
    <p:sldLayoutId id="2147484075" r:id="rId11"/>
    <p:sldLayoutId id="2147484076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24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-128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0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0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EB641B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0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39639D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Times New Roman" charset="0"/>
          <a:ea typeface="ＭＳ Ｐゴシック" charset="-128"/>
          <a:cs typeface="ＭＳ Ｐゴシック" charset="0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11"/>
            <a:ext cx="7600950" cy="8382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14.4  </a:t>
            </a:r>
            <a:r>
              <a:rPr lang="en-US" sz="3600" dirty="0" smtClean="0">
                <a:solidFill>
                  <a:srgbClr val="8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Hydrolysis of Esters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76400"/>
            <a:ext cx="3657600" cy="4419600"/>
          </a:xfrm>
        </p:spPr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Ethyl acetate is the solvent in fingernail polish, plastics, and lacquers.</a:t>
            </a:r>
          </a:p>
          <a:p>
            <a:pPr marL="0" indent="0" eaLnBrk="1" hangingPunct="1">
              <a:buFont typeface="Arial" pitchFamily="34" charset="0"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0" indent="0" eaLnBrk="1" hangingPunct="1">
              <a:buFont typeface="Arial" pitchFamily="34" charset="0"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685800" y="5334000"/>
            <a:ext cx="7848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b="1">
                <a:solidFill>
                  <a:srgbClr val="3D9D1E"/>
                </a:solidFill>
                <a:latin typeface="Times New Roman" pitchFamily="18" charset="0"/>
                <a:cs typeface="Times New Roman" pitchFamily="18" charset="0"/>
              </a:rPr>
              <a:t>Learning </a:t>
            </a:r>
            <a:r>
              <a:rPr lang="en-US" b="1">
                <a:solidFill>
                  <a:srgbClr val="3D9D1E"/>
                </a:solidFill>
                <a:latin typeface="Times" pitchFamily="-84" charset="0"/>
              </a:rPr>
              <a:t>Goal  </a:t>
            </a:r>
            <a:r>
              <a:rPr lang="en-US">
                <a:latin typeface="Times" pitchFamily="-84" charset="0"/>
              </a:rPr>
              <a:t>Draw the condensed structural formulas for the products from acid and base hydrolysis of esters.</a:t>
            </a:r>
          </a:p>
        </p:txBody>
      </p:sp>
      <p:pic>
        <p:nvPicPr>
          <p:cNvPr id="15365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63"/>
          <a:stretch>
            <a:fillRect/>
          </a:stretch>
        </p:blipFill>
        <p:spPr bwMode="auto">
          <a:xfrm>
            <a:off x="588963" y="4038600"/>
            <a:ext cx="370205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1828800"/>
            <a:ext cx="3838222" cy="2590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219076"/>
            <a:ext cx="7697788" cy="9906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Acid Hydrolysis of Esters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09600" y="1600200"/>
            <a:ext cx="8077200" cy="45720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 </a:t>
            </a:r>
            <a:r>
              <a:rPr lang="en-US" b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acid hydrolysis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</a:p>
          <a:p>
            <a:pPr eaLnBrk="1" hangingPunct="1">
              <a:spcBef>
                <a:spcPct val="0"/>
              </a:spcBef>
              <a:buSzTx/>
              <a:buFontTx/>
              <a:buChar char="•"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 ester reacts with water to produce a carboxylic acid </a:t>
            </a:r>
            <a:b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 an alcohol</a:t>
            </a:r>
          </a:p>
          <a:p>
            <a:pPr eaLnBrk="1" hangingPunct="1">
              <a:spcBef>
                <a:spcPts val="600"/>
              </a:spcBef>
              <a:buSzTx/>
              <a:buFontTx/>
              <a:buChar char="•"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a water molecule provides the —OH group to convert the carbonyl group of the ester to a carboxyl group</a:t>
            </a:r>
          </a:p>
          <a:p>
            <a:pPr eaLnBrk="1" hangingPunct="1">
              <a:spcBef>
                <a:spcPts val="600"/>
              </a:spcBef>
              <a:buSzTx/>
              <a:buFontTx/>
              <a:buChar char="•"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 acid catalyst and heat 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 required </a:t>
            </a:r>
            <a:endParaRPr lang="en-US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SzTx/>
              <a:buFont typeface="Arial" pitchFamily="34" charset="0"/>
              <a:buNone/>
            </a:pPr>
            <a:endParaRPr lang="en-US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</a:t>
            </a:r>
            <a:endParaRPr lang="en-US" b="1" baseline="-25000" dirty="0" smtClean="0">
              <a:solidFill>
                <a:srgbClr val="227A8F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70"/>
          <a:stretch/>
        </p:blipFill>
        <p:spPr>
          <a:xfrm>
            <a:off x="304800" y="4500753"/>
            <a:ext cx="8534400" cy="14714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219075"/>
            <a:ext cx="7697788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Base Hydrolysis (Saponification)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09600" y="1524000"/>
            <a:ext cx="7620000" cy="44958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b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Base hydrolysis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</a:t>
            </a:r>
            <a:r>
              <a:rPr lang="en-US" b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</a:t>
            </a:r>
            <a:r>
              <a:rPr lang="en-US" b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saponification</a:t>
            </a: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</a:t>
            </a:r>
            <a:r>
              <a:rPr lang="en-US" b="1" smtClean="0">
                <a:solidFill>
                  <a:schemeClr val="bg2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ts val="600"/>
              </a:spcBef>
              <a:buSzTx/>
              <a:buFontTx/>
              <a:buChar char="•"/>
            </a:pP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is the reaction of an ester with a strong base in the presence of heat</a:t>
            </a:r>
          </a:p>
          <a:p>
            <a:pPr eaLnBrk="1" hangingPunct="1">
              <a:spcBef>
                <a:spcPts val="600"/>
              </a:spcBef>
              <a:buSzTx/>
              <a:buFontTx/>
              <a:buChar char="•"/>
            </a:pP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produces the salt of the carboxylic acid and an alcohol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</a:t>
            </a:r>
            <a:endParaRPr lang="en-US" b="1" smtClean="0">
              <a:solidFill>
                <a:srgbClr val="227A8F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08"/>
          <a:stretch/>
        </p:blipFill>
        <p:spPr>
          <a:xfrm>
            <a:off x="228600" y="3886200"/>
            <a:ext cx="8534400" cy="15518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219075"/>
            <a:ext cx="7697788" cy="990600"/>
          </a:xfrm>
        </p:spPr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Study Check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09600" y="1752600"/>
            <a:ext cx="8077200" cy="4114800"/>
          </a:xfrm>
        </p:spPr>
        <p:txBody>
          <a:bodyPr/>
          <a:lstStyle/>
          <a:p>
            <a:pPr eaLnBrk="1" hangingPunct="1">
              <a:spcBef>
                <a:spcPct val="1500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Write the organic products when methyl acetate reacts with</a:t>
            </a:r>
          </a:p>
          <a:p>
            <a:pPr eaLnBrk="1" hangingPunct="1">
              <a:spcBef>
                <a:spcPct val="15000"/>
              </a:spcBef>
              <a:buFont typeface="Wingdings" pitchFamily="2" charset="2"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spcBef>
                <a:spcPct val="1500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A.   water, heat, and an acid catalyst</a:t>
            </a:r>
          </a:p>
          <a:p>
            <a:pPr eaLnBrk="1" hangingPunct="1">
              <a:spcBef>
                <a:spcPct val="1500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</a:t>
            </a:r>
          </a:p>
          <a:p>
            <a:pPr eaLnBrk="1" hangingPunct="1">
              <a:spcBef>
                <a:spcPct val="15000"/>
              </a:spcBef>
              <a:buFont typeface="Wingdings" pitchFamily="2" charset="2"/>
              <a:buNone/>
            </a:pPr>
            <a:endParaRPr lang="en-US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spcBef>
                <a:spcPct val="1500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B.   KOH, heat</a:t>
            </a:r>
          </a:p>
          <a:p>
            <a:pPr eaLnBrk="1" hangingPunct="1">
              <a:spcBef>
                <a:spcPct val="15000"/>
              </a:spcBef>
              <a:buFont typeface="Wingdings" pitchFamily="2" charset="2"/>
              <a:buNone/>
            </a:pPr>
            <a:r>
              <a:rPr lang="en-US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 		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endParaRPr lang="en-US" baseline="-2500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219075"/>
            <a:ext cx="7697788" cy="9906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Solution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228600" y="1676400"/>
            <a:ext cx="8077200" cy="41148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2000" b="1" dirty="0" smtClean="0">
                <a:latin typeface="Times New Roman" pitchFamily="18" charset="0"/>
                <a:ea typeface="ＭＳ Ｐゴシック" pitchFamily="34" charset="-128"/>
              </a:rPr>
              <a:t>	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Write the organic products when methyl acetate reacts with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A.   water, heat, and an acid catalyst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	      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en-US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en-US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en-US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B.   KOH, heat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	</a:t>
            </a:r>
          </a:p>
        </p:txBody>
      </p:sp>
      <p:pic>
        <p:nvPicPr>
          <p:cNvPr id="23555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608"/>
          <a:stretch/>
        </p:blipFill>
        <p:spPr bwMode="auto">
          <a:xfrm>
            <a:off x="1676400" y="4508500"/>
            <a:ext cx="4714875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6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514600"/>
            <a:ext cx="6794500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03" t="72819" r="1"/>
          <a:stretch/>
        </p:blipFill>
        <p:spPr bwMode="auto">
          <a:xfrm>
            <a:off x="6667524" y="5886450"/>
            <a:ext cx="2017711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345095" y="587693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–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2th ed GOB Timberlak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Breeze">
    <a:dk1>
      <a:sysClr val="windowText" lastClr="000000"/>
    </a:dk1>
    <a:lt1>
      <a:sysClr val="window" lastClr="FFFFFF"/>
    </a:lt1>
    <a:dk2>
      <a:srgbClr val="09213B"/>
    </a:dk2>
    <a:lt2>
      <a:srgbClr val="D5EDF4"/>
    </a:lt2>
    <a:accent1>
      <a:srgbClr val="2C7C9F"/>
    </a:accent1>
    <a:accent2>
      <a:srgbClr val="244A58"/>
    </a:accent2>
    <a:accent3>
      <a:srgbClr val="E2751D"/>
    </a:accent3>
    <a:accent4>
      <a:srgbClr val="FFB400"/>
    </a:accent4>
    <a:accent5>
      <a:srgbClr val="7EB606"/>
    </a:accent5>
    <a:accent6>
      <a:srgbClr val="C00000"/>
    </a:accent6>
    <a:hlink>
      <a:srgbClr val="7030A0"/>
    </a:hlink>
    <a:folHlink>
      <a:srgbClr val="00B0F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12th ed GOB Timberlake.thmx</Template>
  <TotalTime>1037</TotalTime>
  <Words>118</Words>
  <Application>Microsoft Office PowerPoint</Application>
  <PresentationFormat>On-screen Show (4:3)</PresentationFormat>
  <Paragraphs>39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12th ed GOB Timberlake</vt:lpstr>
      <vt:lpstr>14.4  Hydrolysis of Esters</vt:lpstr>
      <vt:lpstr>Acid Hydrolysis of Esters </vt:lpstr>
      <vt:lpstr>Base Hydrolysis (Saponification)</vt:lpstr>
      <vt:lpstr>Study Check</vt:lpstr>
      <vt:lpstr>Solution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Carboxylic Acids Esters, Amines and Amides</dc:title>
  <dc:creator>Timberlake</dc:creator>
  <cp:lastModifiedBy>windows</cp:lastModifiedBy>
  <cp:revision>124</cp:revision>
  <dcterms:created xsi:type="dcterms:W3CDTF">2011-02-03T18:57:51Z</dcterms:created>
  <dcterms:modified xsi:type="dcterms:W3CDTF">2014-04-24T20:10:10Z</dcterms:modified>
</cp:coreProperties>
</file>