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90" r:id="rId4"/>
    <p:sldId id="317" r:id="rId5"/>
    <p:sldId id="258" r:id="rId6"/>
    <p:sldId id="294" r:id="rId7"/>
    <p:sldId id="316" r:id="rId8"/>
    <p:sldId id="298" r:id="rId9"/>
    <p:sldId id="260" r:id="rId10"/>
    <p:sldId id="327" r:id="rId11"/>
    <p:sldId id="291" r:id="rId12"/>
    <p:sldId id="300" r:id="rId13"/>
    <p:sldId id="328" r:id="rId14"/>
    <p:sldId id="319" r:id="rId15"/>
    <p:sldId id="302" r:id="rId16"/>
    <p:sldId id="321" r:id="rId17"/>
    <p:sldId id="304" r:id="rId18"/>
    <p:sldId id="305" r:id="rId19"/>
    <p:sldId id="313" r:id="rId20"/>
    <p:sldId id="322" r:id="rId21"/>
    <p:sldId id="323" r:id="rId22"/>
    <p:sldId id="324" r:id="rId23"/>
    <p:sldId id="325" r:id="rId24"/>
    <p:sldId id="315" r:id="rId25"/>
    <p:sldId id="326" r:id="rId26"/>
    <p:sldId id="309" r:id="rId27"/>
    <p:sldId id="284" r:id="rId28"/>
    <p:sldId id="264" r:id="rId29"/>
    <p:sldId id="26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210" y="-96"/>
      </p:cViewPr>
      <p:guideLst>
        <p:guide orient="horz" pos="348"/>
        <p:guide pos="3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0.xml"/><Relationship Id="rId12" Type="http://schemas.openxmlformats.org/officeDocument/2006/relationships/slide" Target="slides/slide2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26.xml"/><Relationship Id="rId5" Type="http://schemas.openxmlformats.org/officeDocument/2006/relationships/slide" Target="slides/slide7.xml"/><Relationship Id="rId10" Type="http://schemas.openxmlformats.org/officeDocument/2006/relationships/slide" Target="slides/slide25.xml"/><Relationship Id="rId4" Type="http://schemas.openxmlformats.org/officeDocument/2006/relationships/slide" Target="slides/slide6.xml"/><Relationship Id="rId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E9810F-56DB-486E-A38E-B18228D906A7}" type="datetimeFigureOut">
              <a:rPr lang="en-US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26ADBB-0AF8-4119-9DD1-43EEAED63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36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0C2DD8-55D6-4C2B-978C-48ED66A15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5C42A43-1697-4EC1-A6F1-4A883A1C4A6A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A747B89-2E19-46A8-A684-F0C42C341525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838A1F3-495C-48B2-81BB-33E7BEFD7C1C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4FDA716-11AC-40D0-BEF8-4C1756746F39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A116177-9800-4DC1-977A-54A594368D2A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92E0309-9FA2-4154-BC20-25090A4D5916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5D0F652-29BF-4A78-B791-857580B4C21F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7BF7F9-311C-4D0E-92BB-9A21D67FEC6F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E2B6679-FA94-4D77-946F-E1A32E8B7B43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F956188-6505-4C8E-A604-837EC9BD1946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327BE6A-A5CE-4E25-8032-1D17D4353D47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DD332EB-833B-48BC-8DF6-A2A079E891EC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56E64A-82FE-41BE-A20D-9478A9CF8EB3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4BF896-D335-4485-8E82-E354B7C7DF94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3B34882-6E0E-4A72-B110-B96FB5816C63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C700AC7-838A-4425-BBE5-6DE73BFD425B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BEF052-0252-46A5-B201-6C76D043E199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9616E4-B70D-49FD-88D1-A93EEC7671F5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5D982B2-9DAE-4E2C-A797-A0269AD512EB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AE76C50-27ED-4654-A625-1F9AE5F3E41B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7D60856-41D9-44D9-AB8D-8985F75C6850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1BB16C-1EE7-4E9C-A9C8-636FC0B708F2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C9AA3C-D098-4D8B-AFBB-44741380C7E5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5ADFB09-6EC4-4EDD-9C0A-6FDC44D884AE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722342-A9ED-4E38-B776-A8730579756B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3A40A7-3F10-4D21-B257-1A228B8533BE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4AE3C27-C2A6-4382-B763-0059D8A0424B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446130-C67E-4304-80A4-3407F861BAE8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CE4D80-4AB3-4B94-BF66-59755D743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8FA9D7-B12C-4312-B2D8-706D05F18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6A5315-6EA4-478B-8279-130A909BF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9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A7672E-B52F-44CF-8145-999A1C696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2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676FD3-F743-4A62-A79C-ECA2C44848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532856-E40A-49E3-9736-2E2CA8801E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660577-D6F0-438F-9693-19FA595F0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EB84E3-7C28-4902-BD82-2CE31C1C4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305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605669-27A4-4B34-8F32-09E302200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2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9D96C2D4-3510-4EA3-9F92-097661DE5E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7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2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4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14.5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772400" cy="3429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Indigo used in blue dyes can be obtained from topical plants such as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Indigofera tinctoria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.</a:t>
            </a:r>
            <a:endParaRPr lang="en-US" b="1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533400" y="45720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b="1" dirty="0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dirty="0">
                <a:latin typeface="Times" pitchFamily="-84" charset="0"/>
              </a:rPr>
              <a:t>Write the common names for amines; draw the condensed structural formulas when given their names. Classify amines as primary </a:t>
            </a:r>
            <a:r>
              <a:rPr lang="en-US" smtClean="0">
                <a:latin typeface="Times" pitchFamily="-84" charset="0"/>
              </a:rPr>
              <a:t>(1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" pitchFamily="-84" charset="0"/>
              </a:rPr>
              <a:t>), </a:t>
            </a:r>
            <a:r>
              <a:rPr lang="en-US" dirty="0">
                <a:latin typeface="Times" pitchFamily="-84" charset="0"/>
              </a:rPr>
              <a:t>secondary </a:t>
            </a:r>
            <a:r>
              <a:rPr lang="en-US">
                <a:latin typeface="Times" pitchFamily="-84" charset="0"/>
              </a:rPr>
              <a:t>(</a:t>
            </a:r>
            <a:r>
              <a:rPr lang="en-US" smtClean="0">
                <a:latin typeface="Times" pitchFamily="-84" charset="0"/>
              </a:rPr>
              <a:t>2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" pitchFamily="-84" charset="0"/>
              </a:rPr>
              <a:t>), </a:t>
            </a:r>
            <a:r>
              <a:rPr lang="en-US" dirty="0">
                <a:latin typeface="Times" pitchFamily="-84" charset="0"/>
              </a:rPr>
              <a:t>or tertiary </a:t>
            </a:r>
            <a:r>
              <a:rPr lang="en-US">
                <a:latin typeface="Times" pitchFamily="-84" charset="0"/>
              </a:rPr>
              <a:t>(</a:t>
            </a:r>
            <a:r>
              <a:rPr lang="en-US" smtClean="0">
                <a:latin typeface="Times" pitchFamily="-84" charset="0"/>
              </a:rPr>
              <a:t>3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" pitchFamily="-84" charset="0"/>
              </a:rPr>
              <a:t>).  </a:t>
            </a:r>
            <a:r>
              <a:rPr lang="en-US" dirty="0">
                <a:latin typeface="Times" pitchFamily="-84" charset="0"/>
              </a:rPr>
              <a:t>Describe the solubility, ionization, and neutralization of amines.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"/>
          <a:stretch/>
        </p:blipFill>
        <p:spPr>
          <a:xfrm>
            <a:off x="374650" y="2470023"/>
            <a:ext cx="8534400" cy="2006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0"/>
            <a:ext cx="7634288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848600" cy="4419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common name of each amine compound.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 					    	  diethylmethylamine			               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						 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-ethylaniline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4151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2751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Skeletal Structures of Amines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skeletal structures show the shapes of amine molecules with one or more alkyl groups bonded to the nitrogen atom.</a:t>
            </a:r>
          </a:p>
          <a:p>
            <a:pPr marL="0" indent="0" eaLnBrk="1" hangingPunct="1">
              <a:lnSpc>
                <a:spcPct val="95000"/>
              </a:lnSpc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>
          <a:xfrm>
            <a:off x="342900" y="3140964"/>
            <a:ext cx="8534400" cy="1726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8"/>
            <a:ext cx="837882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Solubility of Amines: Hydrogen Bonds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3575" y="1589088"/>
            <a:ext cx="7566025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Primary and secondary amines with fewer than six carbons are soluble in water; thus, they can </a:t>
            </a:r>
            <a:r>
              <a:rPr lang="en-US" dirty="0">
                <a:ea typeface="ＭＳ Ｐゴシック" charset="0"/>
                <a:cs typeface="Times New Roman" charset="0"/>
              </a:rPr>
              <a:t>form hydrogen bonds with </a:t>
            </a:r>
            <a:r>
              <a:rPr lang="en-US" dirty="0" smtClean="0">
                <a:ea typeface="ＭＳ Ｐゴシック" charset="0"/>
                <a:cs typeface="Times New Roman" charset="0"/>
              </a:rPr>
              <a:t>water molecules.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ct val="25000"/>
              </a:spcBef>
              <a:buSzTx/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Tertiary amines </a:t>
            </a:r>
            <a:r>
              <a:rPr lang="en-US" dirty="0">
                <a:ea typeface="ＭＳ Ｐゴシック" charset="0"/>
                <a:cs typeface="Times New Roman" charset="0"/>
              </a:rPr>
              <a:t>can </a:t>
            </a:r>
            <a:r>
              <a:rPr lang="en-US" dirty="0" smtClean="0">
                <a:ea typeface="ＭＳ Ｐゴシック" charset="0"/>
                <a:cs typeface="Times New Roman" charset="0"/>
              </a:rPr>
              <a:t>form </a:t>
            </a:r>
            <a:r>
              <a:rPr lang="en-US" dirty="0">
                <a:ea typeface="ＭＳ Ｐゴシック" charset="0"/>
                <a:cs typeface="Times New Roman" charset="0"/>
              </a:rPr>
              <a:t>hydrogen </a:t>
            </a:r>
            <a:r>
              <a:rPr lang="en-US" dirty="0" smtClean="0">
                <a:ea typeface="ＭＳ Ｐゴシック" charset="0"/>
                <a:cs typeface="Times New Roman" charset="0"/>
              </a:rPr>
              <a:t>bonds only </a:t>
            </a:r>
            <a:r>
              <a:rPr lang="en-US" dirty="0">
                <a:ea typeface="ＭＳ Ｐゴシック" charset="0"/>
                <a:cs typeface="Times New Roman" charset="0"/>
              </a:rPr>
              <a:t>with water </a:t>
            </a:r>
            <a:r>
              <a:rPr lang="en-US" dirty="0" smtClean="0">
                <a:ea typeface="ＭＳ Ｐゴシック" charset="0"/>
                <a:cs typeface="Times New Roman" charset="0"/>
              </a:rPr>
              <a:t>molecules.</a:t>
            </a:r>
            <a:endParaRPr lang="en-US" dirty="0"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9"/>
            <a:ext cx="837882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Solubility of Amines: Hydrogen Bonds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3575" y="1589088"/>
            <a:ext cx="7566025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Because amines contain a polar N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—H bond, they form hydrogen bonds with water.</a:t>
            </a:r>
          </a:p>
          <a:p>
            <a:pPr marL="320040" indent="-320040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Primary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(1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amines, 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can form more hydrogen bonds than the secondary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(2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amines.</a:t>
            </a:r>
          </a:p>
          <a:p>
            <a:pPr marL="320040" indent="-320040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Tertiary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(3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amines have no hydrogen on the nitrogen atom and can form only hydrogen bonds with water from the N atom.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Like alcohols, the smaller amines, including tertiary ones, are soluble because they form hydrogen bonds with water.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Solubility of Amines in Water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3575" y="1589088"/>
            <a:ext cx="7566025" cy="41148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amines with more than six carbon atoms,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t</a:t>
            </a:r>
            <a:r>
              <a:rPr lang="en-US" dirty="0" smtClean="0"/>
              <a:t>he effect </a:t>
            </a:r>
            <a:r>
              <a:rPr lang="en-US" dirty="0"/>
              <a:t>of hydrogen bonding is </a:t>
            </a:r>
            <a:r>
              <a:rPr lang="en-US" dirty="0" smtClean="0"/>
              <a:t>diminished 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nonpolar hydrocarbon chains of </a:t>
            </a:r>
            <a:r>
              <a:rPr lang="en-US" dirty="0" smtClean="0"/>
              <a:t>the amine decrease </a:t>
            </a:r>
            <a:r>
              <a:rPr lang="en-US" dirty="0"/>
              <a:t>its solubility in water</a:t>
            </a:r>
            <a:endParaRPr lang="en-US" dirty="0">
              <a:ea typeface="ＭＳ Ｐゴシック" charset="0"/>
              <a:cs typeface="Times New Roman" charset="0"/>
            </a:endParaRP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7380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Which of the following compounds are soluble in water? </a:t>
            </a:r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685800" y="236220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A.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NH</a:t>
            </a:r>
            <a:r>
              <a:rPr lang="en-US" sz="2400" baseline="-25000">
                <a:latin typeface="Times" pitchFamily="-84" charset="0"/>
              </a:rPr>
              <a:t>2</a:t>
            </a:r>
          </a:p>
          <a:p>
            <a:endParaRPr lang="en-US" sz="2400" baseline="-250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B.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NH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3</a:t>
            </a:r>
          </a:p>
          <a:p>
            <a:endParaRPr lang="en-US" sz="2400" baseline="-250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C.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3</a:t>
            </a:r>
            <a:endParaRPr lang="en-US" sz="2400">
              <a:latin typeface="Times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Which of the following compounds are soluble in water?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Both A and B are amines that can form hydrogen bonds with water and are therefore soluble in water. C is an alkane and therefore not soluble in water.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685800" y="236220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A.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NH</a:t>
            </a:r>
            <a:r>
              <a:rPr lang="en-US" sz="2400" baseline="-25000">
                <a:latin typeface="Times" pitchFamily="-84" charset="0"/>
              </a:rPr>
              <a:t>2</a:t>
            </a:r>
          </a:p>
          <a:p>
            <a:endParaRPr lang="en-US" sz="2400" baseline="-250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B.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NH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3</a:t>
            </a:r>
          </a:p>
          <a:p>
            <a:endParaRPr lang="en-US" sz="2400" baseline="-250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C.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3</a:t>
            </a:r>
            <a:endParaRPr lang="en-US" sz="2400">
              <a:latin typeface="Times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title"/>
          </p:nvPr>
        </p:nvSpPr>
        <p:spPr>
          <a:xfrm>
            <a:off x="527050" y="21907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Amines Act as Bases in Water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Ammonia (NH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),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as well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as 1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" pitchFamily="-84" charset="0"/>
                <a:ea typeface="ＭＳ Ｐゴシック" pitchFamily="34" charset="-128"/>
                <a:sym typeface="Zapf Dingbats" pitchFamily="-84" charset="2"/>
              </a:rPr>
              <a:t>and 2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" pitchFamily="-84" charset="0"/>
                <a:ea typeface="ＭＳ Ｐゴシック" pitchFamily="34" charset="-128"/>
              </a:rPr>
              <a:t>amines,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acts as 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Brønsted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–Lowry base because the lone electron pair on the nitrogen accepts H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</a:rPr>
              <a:t>+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from water to produce an ammonium ion (NH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4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</a:rPr>
              <a:t>+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)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and a hydroxide ion (OH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+   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                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+     OH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ammonia                           ammonium </a:t>
            </a:r>
            <a:r>
              <a:rPr lang="en-US" sz="2000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ion   hydroxide ion</a:t>
            </a:r>
            <a:endParaRPr lang="en-US" b="1" dirty="0" smtClean="0">
              <a:solidFill>
                <a:schemeClr val="folHlink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="1" dirty="0" smtClean="0">
              <a:solidFill>
                <a:schemeClr val="folHlink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+ 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	      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+       OH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methylamine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        </a:t>
            </a:r>
            <a:r>
              <a:rPr lang="en-US" sz="2000" b="1" dirty="0" err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methylammonium</a:t>
            </a:r>
            <a:r>
              <a:rPr lang="en-US" sz="2000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ion    hydroxide ion</a:t>
            </a:r>
          </a:p>
        </p:txBody>
      </p:sp>
      <p:grpSp>
        <p:nvGrpSpPr>
          <p:cNvPr id="48131" name="Group 11"/>
          <p:cNvGrpSpPr>
            <a:grpSpLocks/>
          </p:cNvGrpSpPr>
          <p:nvPr/>
        </p:nvGrpSpPr>
        <p:grpSpPr bwMode="auto">
          <a:xfrm>
            <a:off x="3478213" y="4038600"/>
            <a:ext cx="533400" cy="76200"/>
            <a:chOff x="2064" y="1728"/>
            <a:chExt cx="336" cy="48"/>
          </a:xfrm>
        </p:grpSpPr>
        <p:sp>
          <p:nvSpPr>
            <p:cNvPr id="48135" name="Line 3"/>
            <p:cNvSpPr>
              <a:spLocks noChangeShapeType="1"/>
            </p:cNvSpPr>
            <p:nvPr/>
          </p:nvSpPr>
          <p:spPr bwMode="auto">
            <a:xfrm>
              <a:off x="2064" y="172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Line 4"/>
            <p:cNvSpPr>
              <a:spLocks noChangeShapeType="1"/>
            </p:cNvSpPr>
            <p:nvPr/>
          </p:nvSpPr>
          <p:spPr bwMode="auto">
            <a:xfrm flipH="1">
              <a:off x="2064" y="177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3992563" y="5078413"/>
            <a:ext cx="533400" cy="76200"/>
            <a:chOff x="2064" y="1728"/>
            <a:chExt cx="336" cy="48"/>
          </a:xfrm>
        </p:grpSpPr>
        <p:sp>
          <p:nvSpPr>
            <p:cNvPr id="48133" name="Line 3"/>
            <p:cNvSpPr>
              <a:spLocks noChangeShapeType="1"/>
            </p:cNvSpPr>
            <p:nvPr/>
          </p:nvSpPr>
          <p:spPr bwMode="auto">
            <a:xfrm>
              <a:off x="2064" y="172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Line 4"/>
            <p:cNvSpPr>
              <a:spLocks noChangeShapeType="1"/>
            </p:cNvSpPr>
            <p:nvPr/>
          </p:nvSpPr>
          <p:spPr bwMode="auto">
            <a:xfrm flipH="1">
              <a:off x="2064" y="177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Neutralization Forms Amine Salts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599" y="1676400"/>
            <a:ext cx="4746529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 salt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forms when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amines such as those responsible for the odor in fish are neutralized by an acid 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amines react as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Br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ø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nsted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–Lowry bases in a neutralization reaction with citric acid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5394228" y="4783982"/>
            <a:ext cx="3544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amines in fish react with the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acid in lemon juice to neutralize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fishy” odor.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714500"/>
            <a:ext cx="3283568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8" y="219079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Neutralization Forms Amine Salts</a:t>
            </a:r>
          </a:p>
        </p:txBody>
      </p:sp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609600" y="16002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imes" pitchFamily="-84" charset="0"/>
              </a:rPr>
              <a:t>An ammonium salt is named by using its alkylammonium ion name, followed by the name of the negative 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"/>
          <a:stretch/>
        </p:blipFill>
        <p:spPr>
          <a:xfrm>
            <a:off x="1703365" y="2860167"/>
            <a:ext cx="5737269" cy="295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5285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9248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Amines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derivatives of ammonia, NH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in which one or more hydrogen atoms are replaced with alkyl or aromatic groups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contain N attached to one or more alkyl or aromatic groups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4419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32004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16287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Properties of Ammonium Salts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56563" cy="4114800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Amines are usually converted </a:t>
            </a: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to their ammonium salt before </a:t>
            </a: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being used as drugs. The </a:t>
            </a: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ammonium salts are solids at </a:t>
            </a: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room temperature, odorless and </a:t>
            </a: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soluble in water and body fluids.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28" y="1727835"/>
            <a:ext cx="3663696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6" y="16669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Properties of Ammonium Salts: Medications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56563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/>
              <a:buNone/>
              <a:defRPr/>
            </a:pPr>
            <a:r>
              <a:rPr lang="en-US" dirty="0" smtClean="0"/>
              <a:t>Ammonium salts are used as the active ingredients in medications: 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Ephedrine is used </a:t>
            </a:r>
            <a:r>
              <a:rPr lang="en-US" dirty="0"/>
              <a:t>as a </a:t>
            </a:r>
            <a:r>
              <a:rPr lang="en-US" dirty="0" smtClean="0"/>
              <a:t>bronchodilator in the decongestant Sudafed.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err="1" smtClean="0"/>
              <a:t>Diphenylhydramine</a:t>
            </a:r>
            <a:r>
              <a:rPr lang="en-US" dirty="0" smtClean="0"/>
              <a:t>, found in Benadryl, is </a:t>
            </a:r>
            <a:r>
              <a:rPr lang="en-US" dirty="0"/>
              <a:t>used </a:t>
            </a:r>
            <a:r>
              <a:rPr lang="en-US" dirty="0" smtClean="0"/>
              <a:t>for relief </a:t>
            </a:r>
            <a:r>
              <a:rPr lang="en-US" dirty="0"/>
              <a:t>of itching and </a:t>
            </a:r>
            <a:r>
              <a:rPr lang="en-US" dirty="0" smtClean="0"/>
              <a:t>pain </a:t>
            </a:r>
            <a:r>
              <a:rPr lang="en-US" dirty="0"/>
              <a:t>from </a:t>
            </a:r>
            <a:r>
              <a:rPr lang="en-US" dirty="0" smtClean="0"/>
              <a:t>skin </a:t>
            </a:r>
            <a:r>
              <a:rPr lang="en-US" dirty="0"/>
              <a:t>irritations and </a:t>
            </a:r>
            <a:r>
              <a:rPr lang="en-US" dirty="0" smtClean="0"/>
              <a:t>rashes.</a:t>
            </a:r>
            <a:endParaRPr lang="en-US" dirty="0"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/>
        </p:blipFill>
        <p:spPr>
          <a:xfrm>
            <a:off x="538162" y="3874008"/>
            <a:ext cx="8067675" cy="2325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6669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Properties of Ammonium Salts: Cocaine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The narcotic </a:t>
            </a:r>
            <a:r>
              <a:rPr lang="en-US" dirty="0" smtClean="0"/>
              <a:t>cocaine, extracted from coca leaves using an acidic </a:t>
            </a:r>
            <a:r>
              <a:rPr lang="en-US" dirty="0" err="1" smtClean="0"/>
              <a:t>HCl</a:t>
            </a:r>
            <a:r>
              <a:rPr lang="en-US" dirty="0" smtClean="0"/>
              <a:t> solution, is smuggled and used illegally in the form of  cocaine hydrochloride,</a:t>
            </a:r>
            <a:r>
              <a:rPr lang="en-US" b="1" dirty="0" smtClean="0"/>
              <a:t> </a:t>
            </a:r>
            <a:r>
              <a:rPr lang="en-US" dirty="0" smtClean="0"/>
              <a:t>an ammonium salt.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/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endParaRPr lang="en-US" dirty="0"/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>
          <a:xfrm>
            <a:off x="816298" y="3091559"/>
            <a:ext cx="7511403" cy="267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6668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Properties of Ammonium Salts: Cocaine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Cocaine hydrochloride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 ammonium salt, can be converted back to its free amine or free base form, </a:t>
            </a: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crack cocaine</a:t>
            </a: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”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by treating it with a strong base.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>
          <a:xfrm>
            <a:off x="816298" y="3091559"/>
            <a:ext cx="7511403" cy="2676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Heterocyclic Amines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20000" cy="44196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heterocyclic amine consists of five or six atoms in the ring with one or more nitrogen atoms.</a:t>
            </a: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z="200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                  Pyrrolidine               Pyrrole</a:t>
            </a:r>
          </a:p>
        </p:txBody>
      </p:sp>
      <p:pic>
        <p:nvPicPr>
          <p:cNvPr id="624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1242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04789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 Alkaloids: Amines in Plants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0010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Alkaloids are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physiologically </a:t>
            </a:r>
            <a:r>
              <a:rPr lang="en-US" dirty="0"/>
              <a:t>active compounds produced by </a:t>
            </a:r>
            <a:r>
              <a:rPr lang="en-US" dirty="0" smtClean="0"/>
              <a:t>plants that </a:t>
            </a:r>
            <a:r>
              <a:rPr lang="en-US" dirty="0"/>
              <a:t>contain heterocyclic </a:t>
            </a:r>
            <a:r>
              <a:rPr lang="en-US" dirty="0" smtClean="0"/>
              <a:t>amines</a:t>
            </a:r>
            <a:endParaRPr lang="en-US" dirty="0"/>
          </a:p>
          <a:p>
            <a:pPr eaLnBrk="1" hangingPunct="1">
              <a:spcBef>
                <a:spcPts val="1300"/>
              </a:spcBef>
              <a:buFont typeface="Arial"/>
              <a:buChar char="•"/>
              <a:defRPr/>
            </a:pPr>
            <a:r>
              <a:rPr lang="en-US" dirty="0" smtClean="0"/>
              <a:t>used </a:t>
            </a:r>
            <a:r>
              <a:rPr lang="en-US" dirty="0"/>
              <a:t>in anesthetics, in antidepressants, and as stimulants</a:t>
            </a:r>
            <a:r>
              <a:rPr lang="en-US" dirty="0" smtClean="0"/>
              <a:t>, and </a:t>
            </a:r>
            <a:r>
              <a:rPr lang="en-US" dirty="0"/>
              <a:t>many are habit </a:t>
            </a:r>
            <a:r>
              <a:rPr lang="en-US" dirty="0" smtClean="0"/>
              <a:t>forming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ts val="1300"/>
              </a:spcBef>
              <a:buFont typeface="Arial"/>
              <a:buNone/>
              <a:defRPr/>
            </a:pPr>
            <a:r>
              <a:rPr lang="en-US" dirty="0" smtClean="0"/>
              <a:t>Nicotine is a stimulant that increases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the level </a:t>
            </a:r>
            <a:r>
              <a:rPr lang="en-US" dirty="0"/>
              <a:t>of adrenaline in </a:t>
            </a:r>
            <a:r>
              <a:rPr lang="en-US" dirty="0" smtClean="0"/>
              <a:t>the blood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heart </a:t>
            </a:r>
            <a:r>
              <a:rPr lang="en-US" dirty="0"/>
              <a:t>rate and blood </a:t>
            </a:r>
            <a:r>
              <a:rPr lang="en-US" dirty="0" smtClean="0"/>
              <a:t>pressure </a:t>
            </a:r>
          </a:p>
          <a:p>
            <a:pPr marL="0" indent="0" eaLnBrk="1" hangingPunct="1">
              <a:spcBef>
                <a:spcPts val="0"/>
              </a:spcBef>
              <a:buFont typeface="Arial"/>
              <a:buNone/>
              <a:defRPr/>
            </a:pPr>
            <a:r>
              <a:rPr lang="en-US" dirty="0" smtClean="0"/>
              <a:t>Nicotine is addictive </a:t>
            </a:r>
            <a:r>
              <a:rPr lang="en-US" dirty="0"/>
              <a:t>because it activates </a:t>
            </a:r>
            <a:endParaRPr lang="en-US" dirty="0" smtClean="0"/>
          </a:p>
          <a:p>
            <a:pPr marL="0" indent="0" eaLnBrk="1" hangingPunct="1">
              <a:spcBef>
                <a:spcPts val="0"/>
              </a:spcBef>
              <a:buFont typeface="Arial"/>
              <a:buNone/>
              <a:defRPr/>
            </a:pPr>
            <a:r>
              <a:rPr lang="en-US" dirty="0" smtClean="0"/>
              <a:t>pleasure </a:t>
            </a:r>
            <a:r>
              <a:rPr lang="en-US" dirty="0"/>
              <a:t>centers in the brain.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645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2590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"/>
          <a:stretch/>
        </p:blipFill>
        <p:spPr>
          <a:xfrm>
            <a:off x="4190999" y="2286382"/>
            <a:ext cx="4791075" cy="3176012"/>
          </a:xfrm>
          <a:prstGeom prst="rect">
            <a:avLst/>
          </a:prstGeom>
        </p:spPr>
      </p:pic>
      <p:sp>
        <p:nvSpPr>
          <p:cNvPr id="66561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8" y="16669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Alkaloids: Amines in Plants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599" y="1676400"/>
            <a:ext cx="380047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Caffeine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an alkaloid found in coffee beans, tea, chocolate, and soft drinks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a stimulant of the central nervous system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increases alertness but may cause insomnia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Tx/>
              <a:buFontTx/>
              <a:buChar char="•"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0479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Alkaloids: Amines in Plants</a:t>
            </a:r>
          </a:p>
        </p:txBody>
      </p:sp>
      <p:sp>
        <p:nvSpPr>
          <p:cNvPr id="68610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609600" y="1600200"/>
            <a:ext cx="4876800" cy="4419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Morphine and codeine are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alkaloids, obtained from the oriental poppy plant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used as painkillers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9"/>
          <a:stretch/>
        </p:blipFill>
        <p:spPr>
          <a:xfrm>
            <a:off x="354885" y="3971925"/>
            <a:ext cx="5464890" cy="181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19" y="1716404"/>
            <a:ext cx="2542775" cy="388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1"/>
            <a:ext cx="7620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Write the structural formula for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   methylpropylamine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   2-chloroaniline</a:t>
            </a:r>
          </a:p>
          <a:p>
            <a:pPr marL="609600" indent="-609600" eaLnBrk="1" hangingPunct="1"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2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  <a:r>
              <a:rPr lang="en-US" sz="360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196263" cy="4419600"/>
          </a:xfrm>
        </p:spPr>
        <p:txBody>
          <a:bodyPr/>
          <a:lstStyle/>
          <a:p>
            <a:pPr marL="609600" indent="-60960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Write the structural formula for</a:t>
            </a:r>
          </a:p>
          <a:p>
            <a:pPr marL="609600" indent="-60960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   methylpropylamine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3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3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   2-chloroaniline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88" y="3607352"/>
            <a:ext cx="14478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Classification of Amines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Amines are classified as primary, secondary, or tertiary: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primary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(1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 has one carbon group bonded to the nitrogen atom.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secondary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(2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has two carbon groups bonded to the nitrogen atom.</a:t>
            </a:r>
          </a:p>
          <a:p>
            <a:pPr eaLnBrk="1" hangingPunct="1">
              <a:spcBef>
                <a:spcPts val="5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tertiary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(3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has three carbon groups bonded to the nitrogen atom.</a:t>
            </a:r>
          </a:p>
          <a:p>
            <a:pPr eaLnBrk="1" hangingPunct="1">
              <a:spcBef>
                <a:spcPts val="500"/>
              </a:spcBef>
              <a:buSzTx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7595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1°		            2°		               3°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7467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Classification of Amines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>
          <a:xfrm>
            <a:off x="457200" y="1789598"/>
            <a:ext cx="8219458" cy="38492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8349" y="5705475"/>
            <a:ext cx="6607302" cy="5048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Amines have one or more carbon atoms bonded to the N atom.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Naming Amines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82000" cy="4495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Simple amines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named as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alkylamines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list the names of the alkyl groups bonded to the N atom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in alphabetical order in front of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use prefixes to identify duplicate alkyl substituents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chemeClr val="folHlin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baseline="-250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	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Ethyl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</a:t>
            </a:r>
            <a:endParaRPr lang="en-US" b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	Dimethyl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  <a:endParaRPr lang="en-US" b="1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US" b="1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="1" baseline="-25000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baseline="-25000" smtClean="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Ethyldimethyl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311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2197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28194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219078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8486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common name for each amine and classify it as primary, secondary, or tertiary.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A. 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—NH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aseline="-250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aseline="-250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B.   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297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common name for each amine and classify it as primary, secondary, or tertiary.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A. 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—NH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propylamine, 1</a:t>
            </a:r>
            <a:r>
              <a:rPr lang="en-US" smtClean="0">
                <a:latin typeface="Times New Roman"/>
                <a:ea typeface="Calibri"/>
              </a:rPr>
              <a:t>°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aseline="-250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B.				  ethyldimethylamine, 3</a:t>
            </a:r>
            <a:r>
              <a:rPr lang="en-US" smtClean="0">
                <a:latin typeface="Times New Roman"/>
                <a:ea typeface="Calibri"/>
              </a:rPr>
              <a:t>°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</a:t>
            </a: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56038"/>
            <a:ext cx="297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1"/>
            <a:ext cx="7634288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Aromatic Amines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001000" cy="4419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amine of benzene is name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aniline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Alkyl groups on the N use the prefix </a:t>
            </a:r>
            <a:r>
              <a:rPr lang="en-US" b="1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b="1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with the alkyl name.</a:t>
            </a:r>
            <a:endParaRPr lang="en-US" i="1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endParaRPr lang="en-US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SzTx/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</a:t>
            </a:r>
            <a:r>
              <a:rPr lang="en-US" b="1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-Methylaniline      Aniline              3-Chloroaniline </a:t>
            </a:r>
          </a:p>
          <a:p>
            <a:pPr eaLnBrk="1" hangingPunct="1">
              <a:spcBef>
                <a:spcPts val="1200"/>
              </a:spcBef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Aniline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is used to make many dyes, which give color to wool, cotton, and silk fibers, as well as blue jeans.</a:t>
            </a:r>
            <a:endParaRPr lang="en-US" b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2484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9"/>
            <a:ext cx="7634288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162800" cy="4419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common name of each amine compound.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		               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4151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51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4651</TotalTime>
  <Words>1106</Words>
  <Application>Microsoft Office PowerPoint</Application>
  <PresentationFormat>On-screen Show (4:3)</PresentationFormat>
  <Paragraphs>227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12th ed GOB Timberlake</vt:lpstr>
      <vt:lpstr>14.5  Amines</vt:lpstr>
      <vt:lpstr>Amines</vt:lpstr>
      <vt:lpstr>Classification of Amines</vt:lpstr>
      <vt:lpstr>Classification of Amines</vt:lpstr>
      <vt:lpstr>Naming Amines</vt:lpstr>
      <vt:lpstr>Study Check</vt:lpstr>
      <vt:lpstr>Solution</vt:lpstr>
      <vt:lpstr>Aromatic Amines</vt:lpstr>
      <vt:lpstr>Study Check </vt:lpstr>
      <vt:lpstr>Solution </vt:lpstr>
      <vt:lpstr>Skeletal Structures of Amines</vt:lpstr>
      <vt:lpstr>Solubility of Amines: Hydrogen Bonds</vt:lpstr>
      <vt:lpstr>Solubility of Amines: Hydrogen Bonds</vt:lpstr>
      <vt:lpstr>Solubility of Amines in Water</vt:lpstr>
      <vt:lpstr>Study Check</vt:lpstr>
      <vt:lpstr>Solution</vt:lpstr>
      <vt:lpstr>Amines Act as Bases in Water</vt:lpstr>
      <vt:lpstr>Neutralization Forms Amine Salts</vt:lpstr>
      <vt:lpstr>Neutralization Forms Amine Salts</vt:lpstr>
      <vt:lpstr>Properties of Ammonium Salts </vt:lpstr>
      <vt:lpstr>Properties of Ammonium Salts: Medications </vt:lpstr>
      <vt:lpstr>Properties of Ammonium Salts: Cocaine </vt:lpstr>
      <vt:lpstr>Properties of Ammonium Salts: Cocaine </vt:lpstr>
      <vt:lpstr>Heterocyclic Amines</vt:lpstr>
      <vt:lpstr>Chemistry Link to Health: Alkaloids: Amines in Plants</vt:lpstr>
      <vt:lpstr>Chemistry Link to Health:  Alkaloids: Amines in Plants</vt:lpstr>
      <vt:lpstr>Chemistry Link to Health:  Alkaloids: Amines in Plants</vt:lpstr>
      <vt:lpstr>Study Check </vt:lpstr>
      <vt:lpstr>Solution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Carboxylic Acids Esters, Amines and Amides</dc:title>
  <dc:creator>Timberlake</dc:creator>
  <cp:lastModifiedBy>windows</cp:lastModifiedBy>
  <cp:revision>182</cp:revision>
  <dcterms:created xsi:type="dcterms:W3CDTF">2011-02-03T18:57:51Z</dcterms:created>
  <dcterms:modified xsi:type="dcterms:W3CDTF">2014-04-24T20:13:27Z</dcterms:modified>
</cp:coreProperties>
</file>