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89" r:id="rId4"/>
    <p:sldId id="305" r:id="rId5"/>
    <p:sldId id="316" r:id="rId6"/>
    <p:sldId id="267" r:id="rId7"/>
    <p:sldId id="308" r:id="rId8"/>
    <p:sldId id="309" r:id="rId9"/>
    <p:sldId id="310" r:id="rId10"/>
    <p:sldId id="311" r:id="rId11"/>
    <p:sldId id="297" r:id="rId12"/>
    <p:sldId id="307" r:id="rId13"/>
    <p:sldId id="287" r:id="rId14"/>
    <p:sldId id="312" r:id="rId15"/>
    <p:sldId id="313" r:id="rId16"/>
    <p:sldId id="282" r:id="rId17"/>
    <p:sldId id="314" r:id="rId18"/>
    <p:sldId id="315" r:id="rId19"/>
    <p:sldId id="299" r:id="rId20"/>
    <p:sldId id="300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10" y="-114"/>
      </p:cViewPr>
      <p:guideLst>
        <p:guide orient="horz" pos="347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BA02463-E952-4EC6-A686-237508F68BF1}" type="datetimeFigureOut">
              <a:rPr lang="en-US"/>
              <a:pPr>
                <a:defRPr/>
              </a:pPr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7B5ADD-C600-43A9-B49D-994028226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7090C7D-2611-4C1B-833D-857AB23D4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128B5C7-784E-4C48-BB82-8A16B12B2CE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038A4B-4DD2-47E2-A6DB-96758A3A9E5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7A4724C-6FB9-4047-87CD-BD9B0994D19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F3FF9D-E9D4-4F82-BF2F-0763A2770EC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2AE7C7-06C9-4550-935A-D281F505ADF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915F50-AEAE-4D36-8462-14C4C7EF288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FA16D17-22C6-4D88-BC8A-11FC996261C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03A8C4-CE44-4C47-A9B5-7D31E37ADFF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AC16F6-CD97-484B-8C07-7F64B454CF6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AC1708-B82F-4162-A2D2-DB129CF0CD4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F0358B-4B90-4EE9-989E-CBF8A50DF46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83FAD7-186E-4321-B6A4-EBD004B186D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DA8B57-F258-49DE-8FD1-85A4E196869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FA75B7F-2C5C-4335-AAFB-48F20686050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91DE7AC-1DE9-4325-95DF-30823D88DC3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B34192C-F760-422A-8781-CCC86F75CBB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9F43D6-F029-4591-921E-0E33C86847C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FEA8A5-A1B9-41B1-94E9-620B9F1514F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E3EDB3-6833-4F17-BEE9-80402F2AADC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B6D0788-D956-4399-8E6E-A35137A35E9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660DCC5-1454-4F82-A4BF-C8D978C90C9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B6D4BB-77E4-4724-8F16-5B5BBB8B4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DA82E65-DC32-4C91-BC82-CF1495073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C5FAE36-3711-4FDB-AFF6-3E68A22B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0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ADD9C9C-3852-400A-8D3A-AD7E9254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0989012-2D65-4F54-B5D0-D9097EDB3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E280B4C-E75F-4E52-8FE7-3362A1A3F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1FF9D8-FD70-49B6-812B-506871ECC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08C31BE-07EF-4A40-A141-2B28FD13D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smtClean="0"/>
            </a:lvl1pPr>
          </a:lstStyle>
          <a:p>
            <a:pPr>
              <a:defRPr/>
            </a:pPr>
            <a:fld id="{838C9E66-4EC4-401B-BEC3-EDAB7EB4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5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14.6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Amides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609600" y="54102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b="1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2400" b="1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sz="2400">
                <a:latin typeface="Times" pitchFamily="-84" charset="0"/>
              </a:rPr>
              <a:t>Write the common and IUPAC names for amides and the products of formation and hydrolysis.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42938" y="1524000"/>
            <a:ext cx="46434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latin typeface="Times" pitchFamily="-84" charset="0"/>
              </a:rPr>
              <a:t>Tylenol, an aspirin substitute, contains acetaminophen. Acetaminophen is an amide. It acts to reduce fever and pain; however, it has little anti-inflammatory effect.</a:t>
            </a: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289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65288"/>
            <a:ext cx="31813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1"/>
            <a:ext cx="7770813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Naming Amides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Give the IUPAC and common names for the following amide: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</a:rPr>
              <a:t>STEP 2 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Name each substituent on the N atom using the 	   prefix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N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-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and the alkyl name.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                          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						      N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-methyl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butan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amide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4648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648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0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Give the IUPAC and common names for the following amides: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                          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127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4648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1"/>
            <a:ext cx="7770813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820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Give the IUPAC and common names for the following amides.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                          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			      	formamide (IUPAC)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ethanamide (common)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          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					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					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-ethylpropionamide (IUPAC)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-ethylpropanamide (common)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127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4648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6689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Amides and Medicine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0713" y="1577975"/>
            <a:ext cx="7989887" cy="4594225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Urea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end product of protein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metabolism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emoved from the blood by the kidneys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xcreted in the urine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If the kidneys malfunction, urea is </a:t>
            </a:r>
            <a:r>
              <a:rPr lang="en-US" dirty="0" smtClean="0"/>
              <a:t>not removed </a:t>
            </a:r>
            <a:r>
              <a:rPr lang="en-US" dirty="0"/>
              <a:t>and builds to a toxic level, a condition called </a:t>
            </a:r>
            <a:r>
              <a:rPr lang="en-US" dirty="0" smtClean="0"/>
              <a:t>uremia.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>
            <a:fillRect/>
          </a:stretch>
        </p:blipFill>
        <p:spPr bwMode="auto">
          <a:xfrm>
            <a:off x="3252788" y="3605213"/>
            <a:ext cx="2181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6687"/>
            <a:ext cx="7770813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Amides and Medicine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0713" y="1577975"/>
            <a:ext cx="8218487" cy="4594225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Many</a:t>
            </a:r>
            <a:r>
              <a:rPr lang="en-US" b="1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barbiturates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re cyclic </a:t>
            </a:r>
            <a:r>
              <a:rPr lang="en-US" dirty="0"/>
              <a:t>amides of </a:t>
            </a:r>
            <a:r>
              <a:rPr lang="en-US" dirty="0" err="1"/>
              <a:t>barbituric</a:t>
            </a:r>
            <a:r>
              <a:rPr lang="en-US" dirty="0"/>
              <a:t> acid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act as sedatives </a:t>
            </a:r>
            <a:r>
              <a:rPr lang="en-US" dirty="0"/>
              <a:t>in small </a:t>
            </a:r>
            <a:r>
              <a:rPr lang="en-US" dirty="0" smtClean="0"/>
              <a:t>doses </a:t>
            </a:r>
            <a:r>
              <a:rPr lang="en-US" dirty="0"/>
              <a:t>or sleep inducers in </a:t>
            </a:r>
            <a:r>
              <a:rPr lang="en-US" dirty="0" smtClean="0"/>
              <a:t>large doses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re habit forming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/>
              <a:t>Barbiturate </a:t>
            </a:r>
            <a:r>
              <a:rPr lang="en-US" dirty="0"/>
              <a:t>drugs include </a:t>
            </a:r>
            <a:r>
              <a:rPr lang="en-US" dirty="0" smtClean="0"/>
              <a:t>phenobarbital (Luminal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and pentobarbital (</a:t>
            </a:r>
            <a:r>
              <a:rPr lang="en-US" dirty="0" smtClean="0"/>
              <a:t>Nembutal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"/>
          <a:stretch>
            <a:fillRect/>
          </a:stretch>
        </p:blipFill>
        <p:spPr bwMode="auto">
          <a:xfrm>
            <a:off x="1362075" y="3438525"/>
            <a:ext cx="5962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6688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Amides and Medicine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0713" y="1577975"/>
            <a:ext cx="8218487" cy="4594225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Aspirin substitutes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ontain </a:t>
            </a:r>
            <a:r>
              <a:rPr lang="en-US" dirty="0" err="1" smtClean="0"/>
              <a:t>phenacetin</a:t>
            </a:r>
            <a:r>
              <a:rPr lang="en-US" dirty="0" smtClean="0"/>
              <a:t> or acetaminophen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act to reduce fever and pain but have little anti-inflammatory effect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dirty="0"/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"/>
          <a:stretch>
            <a:fillRect/>
          </a:stretch>
        </p:blipFill>
        <p:spPr bwMode="auto">
          <a:xfrm>
            <a:off x="2038350" y="3263900"/>
            <a:ext cx="4610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"/>
          <a:stretch>
            <a:fillRect/>
          </a:stretch>
        </p:blipFill>
        <p:spPr bwMode="auto">
          <a:xfrm>
            <a:off x="2851150" y="4845050"/>
            <a:ext cx="29845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19079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Hydrolysis of Amides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76375"/>
            <a:ext cx="7543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Amides undergo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50000"/>
              </a:spcBef>
              <a:buSzTx/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 hydrolysis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to produce a carboxylic acid and an ammonium salt</a:t>
            </a:r>
          </a:p>
          <a:p>
            <a:pPr eaLnBrk="1" hangingPunct="1">
              <a:spcBef>
                <a:spcPts val="0"/>
              </a:spcBef>
              <a:buSzTx/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 hydrolysis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heat to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produce the salt of a carboxylic acid and an amine or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ammonia</a:t>
            </a:r>
          </a:p>
          <a:p>
            <a:pPr marL="0" indent="0" eaLnBrk="1" hangingPunct="1">
              <a:spcBef>
                <a:spcPct val="50000"/>
              </a:spcBef>
              <a:buSzTx/>
              <a:buFont typeface="Arial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50000"/>
              </a:spcBef>
              <a:buSzTx/>
              <a:buFont typeface="Arial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6"/>
          <a:stretch>
            <a:fillRect/>
          </a:stretch>
        </p:blipFill>
        <p:spPr bwMode="auto">
          <a:xfrm>
            <a:off x="2124075" y="3538538"/>
            <a:ext cx="44386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>
            <a:fillRect/>
          </a:stretch>
        </p:blipFill>
        <p:spPr bwMode="auto">
          <a:xfrm>
            <a:off x="1951038" y="5121275"/>
            <a:ext cx="47847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Base Hydrolysis of Amides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5720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SzTx/>
              <a:buFont typeface="Arial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Draw the condensed structural formulas for the products from the hydrolysis of 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N-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methylpentanamide with NaOH.</a:t>
            </a:r>
          </a:p>
          <a:p>
            <a:pPr marL="0" indent="0" eaLnBrk="1" hangingPunct="1">
              <a:spcBef>
                <a:spcPct val="50000"/>
              </a:spcBef>
              <a:buSzTx/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50000"/>
              </a:spcBef>
              <a:buSzTx/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SOLUTION:</a:t>
            </a:r>
          </a:p>
          <a:p>
            <a:pPr marL="0" indent="0" eaLnBrk="1" hangingPunct="1">
              <a:spcBef>
                <a:spcPct val="50000"/>
              </a:spcBef>
              <a:buSzTx/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3743512"/>
            <a:ext cx="8534400" cy="1295400"/>
            <a:chOff x="304800" y="3743512"/>
            <a:chExt cx="8534400" cy="1295400"/>
          </a:xfrm>
        </p:grpSpPr>
        <p:sp>
          <p:nvSpPr>
            <p:cNvPr id="28676" name="Rounded Rectangle 4"/>
            <p:cNvSpPr>
              <a:spLocks noChangeArrowheads="1"/>
            </p:cNvSpPr>
            <p:nvPr/>
          </p:nvSpPr>
          <p:spPr bwMode="auto">
            <a:xfrm>
              <a:off x="304800" y="3743512"/>
              <a:ext cx="8534400" cy="1295400"/>
            </a:xfrm>
            <a:prstGeom prst="roundRect">
              <a:avLst>
                <a:gd name="adj" fmla="val 16667"/>
              </a:avLst>
            </a:prstGeom>
            <a:solidFill>
              <a:srgbClr val="A992FF">
                <a:alpha val="25098"/>
              </a:srgbClr>
            </a:solidFill>
            <a:ln w="10000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altLang="en-US" sz="2000" b="1" smtClean="0">
                  <a:latin typeface="Times" pitchFamily="-84" charset="0"/>
                </a:rPr>
                <a:t>ANALYZE    </a:t>
              </a:r>
              <a:r>
                <a:rPr lang="en-US" altLang="en-US" sz="2000" b="1">
                  <a:latin typeface="Times" pitchFamily="-84" charset="0"/>
                </a:rPr>
                <a:t>Reaction Type        Reactants </a:t>
              </a:r>
              <a:r>
                <a:rPr lang="en-US" altLang="en-US" sz="2000" b="1" i="1">
                  <a:latin typeface="Times" pitchFamily="-84" charset="0"/>
                </a:rPr>
                <a:t>                       </a:t>
              </a:r>
              <a:r>
                <a:rPr lang="en-US" altLang="en-US" sz="2000" b="1">
                  <a:latin typeface="Times" pitchFamily="-84" charset="0"/>
                </a:rPr>
                <a:t>Products</a:t>
              </a:r>
            </a:p>
            <a:p>
              <a:r>
                <a:rPr lang="en-US" altLang="en-US" sz="2000" b="1">
                  <a:latin typeface="Times" pitchFamily="-84" charset="0"/>
                </a:rPr>
                <a:t>THE	         </a:t>
              </a:r>
              <a:r>
                <a:rPr lang="en-US" altLang="en-US" sz="2000">
                  <a:latin typeface="Times" pitchFamily="-84" charset="0"/>
                </a:rPr>
                <a:t>base hydrolysis    	</a:t>
              </a:r>
            </a:p>
            <a:p>
              <a:r>
                <a:rPr lang="en-US" altLang="en-US" sz="2000" b="1">
                  <a:latin typeface="Times" pitchFamily="-84" charset="0"/>
                </a:rPr>
                <a:t>PROBLEM</a:t>
              </a:r>
              <a:r>
                <a:rPr lang="en-US" altLang="en-US" sz="2000">
                  <a:latin typeface="Times" pitchFamily="-8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Times" pitchFamily="-84" charset="0"/>
                </a:rPr>
                <a:t>			</a:t>
              </a:r>
            </a:p>
          </p:txBody>
        </p:sp>
        <p:sp>
          <p:nvSpPr>
            <p:cNvPr id="28677" name="TextBox 1"/>
            <p:cNvSpPr txBox="1">
              <a:spLocks noChangeArrowheads="1"/>
            </p:cNvSpPr>
            <p:nvPr/>
          </p:nvSpPr>
          <p:spPr bwMode="auto">
            <a:xfrm>
              <a:off x="3943350" y="4191000"/>
              <a:ext cx="24780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latin typeface="Times" pitchFamily="-84" charset="0"/>
                </a:rPr>
                <a:t>N</a:t>
              </a:r>
              <a:r>
                <a:rPr lang="en-US" sz="2000">
                  <a:latin typeface="Times" pitchFamily="-84" charset="0"/>
                </a:rPr>
                <a:t>-methylpentanamide</a:t>
              </a:r>
            </a:p>
            <a:p>
              <a:r>
                <a:rPr lang="en-US" sz="2000">
                  <a:latin typeface="Times" pitchFamily="-84" charset="0"/>
                </a:rPr>
                <a:t>NaOH</a:t>
              </a:r>
            </a:p>
          </p:txBody>
        </p:sp>
        <p:sp>
          <p:nvSpPr>
            <p:cNvPr id="28678" name="TextBox 2"/>
            <p:cNvSpPr txBox="1">
              <a:spLocks noChangeArrowheads="1"/>
            </p:cNvSpPr>
            <p:nvPr/>
          </p:nvSpPr>
          <p:spPr bwMode="auto">
            <a:xfrm>
              <a:off x="6513513" y="4191000"/>
              <a:ext cx="21145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latin typeface="Times" pitchFamily="-84" charset="0"/>
                </a:rPr>
                <a:t>sodium pentanoate</a:t>
              </a:r>
            </a:p>
            <a:p>
              <a:r>
                <a:rPr lang="en-US" sz="2000">
                  <a:latin typeface="Times" pitchFamily="-84" charset="0"/>
                </a:rPr>
                <a:t>methylamine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7770813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Base Hydrolysis of Amides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SzTx/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Draw the condensed structural formulas for the products from the hydrolysis of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N-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methylpentanamide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with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ts val="1200"/>
              </a:spcBef>
              <a:buFont typeface="Arial"/>
              <a:buNone/>
              <a:defRPr/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base hydrolysis </a:t>
            </a:r>
            <a:r>
              <a:rPr lang="en-US" dirty="0"/>
              <a:t>of the amide,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amide bond is broken between the carboxyl </a:t>
            </a:r>
            <a:r>
              <a:rPr lang="en-US" dirty="0" smtClean="0"/>
              <a:t>carbon atom </a:t>
            </a:r>
            <a:r>
              <a:rPr lang="en-US" dirty="0"/>
              <a:t>and the nitrogen </a:t>
            </a:r>
            <a:r>
              <a:rPr lang="en-US" dirty="0" smtClean="0"/>
              <a:t>atom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products are </a:t>
            </a:r>
            <a:r>
              <a:rPr lang="en-US" dirty="0" smtClean="0"/>
              <a:t>the carboxylate </a:t>
            </a:r>
            <a:r>
              <a:rPr lang="en-US" dirty="0"/>
              <a:t>salt and an </a:t>
            </a:r>
            <a:r>
              <a:rPr lang="en-US" dirty="0" smtClean="0"/>
              <a:t>amine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50000"/>
              </a:spcBef>
              <a:buSzTx/>
              <a:buFont typeface="Arial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>
            <a:fillRect/>
          </a:stretch>
        </p:blipFill>
        <p:spPr bwMode="auto">
          <a:xfrm>
            <a:off x="914400" y="4467225"/>
            <a:ext cx="6858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structures of the following: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pentanamide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  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-ethylbenzamide</a:t>
            </a:r>
            <a:endParaRPr lang="en-US" i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399" y="257182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Amides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29575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Amides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are derivatives of carboxylic acids in which a nitrogen group (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—NH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) replaces the hydroxyl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—OH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group of carboxylic acids.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                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609600" y="58483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Core Chemistry Skill  </a:t>
            </a:r>
            <a:r>
              <a:rPr lang="en-US" sz="2400">
                <a:latin typeface="Times" pitchFamily="-84" charset="0"/>
              </a:rPr>
              <a:t>Forming Amides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670175"/>
            <a:ext cx="42259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>
            <a:fillRect/>
          </a:stretch>
        </p:blipFill>
        <p:spPr bwMode="auto">
          <a:xfrm>
            <a:off x="2316163" y="3667125"/>
            <a:ext cx="4054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80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  <a:r>
              <a:rPr lang="en-US" sz="36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structures of the following: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pentanamide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i="1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		</a:t>
            </a:r>
          </a:p>
          <a:p>
            <a:pPr marL="609600" indent="-6096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.  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-ethylbenzamide     </a:t>
            </a:r>
            <a:endParaRPr lang="en-US" i="1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</a:t>
            </a:r>
            <a:endParaRPr lang="en-US" i="1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449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9718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6690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Carboxylic Acids, Esters, Amines, and Amides—Concept Map</a:t>
            </a: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>
            <a:fillRect/>
          </a:stretch>
        </p:blipFill>
        <p:spPr bwMode="auto">
          <a:xfrm>
            <a:off x="715963" y="1654175"/>
            <a:ext cx="725487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0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Preparation of Amides: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Amidation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Amides are produced by reacting a carboxylic acid with ammonia, or a primary or secondary amine,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and heat.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"/>
          <a:stretch>
            <a:fillRect/>
          </a:stretch>
        </p:blipFill>
        <p:spPr bwMode="auto">
          <a:xfrm>
            <a:off x="609600" y="2697163"/>
            <a:ext cx="7678738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7180"/>
            <a:ext cx="7770813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Predict the product of the following amidation reaction: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886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7180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Predict the product of the following amidation reaction: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886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425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57181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Naming Amides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both the common and IUPAC names, amides are named by dropping the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oic acid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(IUPAC) or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ic acid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(common) from the carboxylic acid name and adding the suffix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amide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Alkyl groups attached to the nitrogen of an amide are named with the prefix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followed by the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alkyl name.</a:t>
            </a:r>
            <a:endParaRPr lang="en-US" i="1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    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"/>
          <a:stretch>
            <a:fillRect/>
          </a:stretch>
        </p:blipFill>
        <p:spPr bwMode="auto">
          <a:xfrm>
            <a:off x="304800" y="4006850"/>
            <a:ext cx="8534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57181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Guide to Naming Amides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    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000250"/>
            <a:ext cx="4238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2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Naming Amides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Give the IUPAC and common names for the following amide: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                          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SOLUTION: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             </a:t>
            </a:r>
          </a:p>
        </p:txBody>
      </p:sp>
      <p:sp>
        <p:nvSpPr>
          <p:cNvPr id="19460" name="Rounded Rectangle 6"/>
          <p:cNvSpPr>
            <a:spLocks noChangeArrowheads="1"/>
          </p:cNvSpPr>
          <p:nvPr/>
        </p:nvSpPr>
        <p:spPr bwMode="auto">
          <a:xfrm>
            <a:off x="609600" y="4038600"/>
            <a:ext cx="8229600" cy="1905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 altLang="en-US" sz="2000" b="1">
              <a:latin typeface="Times" pitchFamily="-84" charset="0"/>
            </a:endParaRPr>
          </a:p>
          <a:p>
            <a:r>
              <a:rPr lang="en-US" altLang="en-US" sz="2000" b="1">
                <a:latin typeface="Times" pitchFamily="-84" charset="0"/>
              </a:rPr>
              <a:t>ANALYZE     Functional Group     Naming the Amide      </a:t>
            </a:r>
            <a:r>
              <a:rPr lang="en-US" altLang="en-US" sz="2000" b="1" i="1">
                <a:latin typeface="Times" pitchFamily="-84" charset="0"/>
              </a:rPr>
              <a:t>N-</a:t>
            </a:r>
            <a:r>
              <a:rPr lang="en-US" altLang="en-US" sz="2000" b="1">
                <a:latin typeface="Times" pitchFamily="-84" charset="0"/>
              </a:rPr>
              <a:t>Substituent             </a:t>
            </a:r>
          </a:p>
          <a:p>
            <a:r>
              <a:rPr lang="en-US" altLang="en-US" sz="2000" b="1">
                <a:latin typeface="Times" pitchFamily="-84" charset="0"/>
              </a:rPr>
              <a:t>THE	          </a:t>
            </a:r>
            <a:r>
              <a:rPr lang="en-US" altLang="en-US" sz="2000">
                <a:latin typeface="Times" pitchFamily="-84" charset="0"/>
              </a:rPr>
              <a:t>amide</a:t>
            </a:r>
            <a:endParaRPr lang="en-US" altLang="en-US" sz="2000" i="1">
              <a:latin typeface="Times" pitchFamily="-84" charset="0"/>
            </a:endParaRPr>
          </a:p>
          <a:p>
            <a:r>
              <a:rPr lang="en-US" altLang="en-US" sz="2000" b="1">
                <a:latin typeface="Times" pitchFamily="-84" charset="0"/>
              </a:rPr>
              <a:t>PROBLEM</a:t>
            </a:r>
            <a:r>
              <a:rPr lang="en-US" altLang="en-US" sz="2000">
                <a:latin typeface="Times" pitchFamily="-84" charset="0"/>
              </a:rPr>
              <a:t>               </a:t>
            </a:r>
            <a:r>
              <a:rPr lang="en-US" altLang="en-US" sz="2000">
                <a:solidFill>
                  <a:srgbClr val="000000"/>
                </a:solidFill>
                <a:latin typeface="Times" pitchFamily="-84" charset="0"/>
              </a:rPr>
              <a:t>		  			         	  	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" pitchFamily="-84" charset="0"/>
              </a:rPr>
              <a:t>				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" pitchFamily="-84" charset="0"/>
              </a:rPr>
              <a:t>			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" pitchFamily="-84" charset="0"/>
              </a:rPr>
              <a:t>				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648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4495800" y="4343400"/>
            <a:ext cx="342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latin typeface="Times" pitchFamily="-84" charset="0"/>
              </a:rPr>
              <a:t>Replace the </a:t>
            </a:r>
            <a:r>
              <a:rPr lang="en-US" sz="2000" i="1">
                <a:latin typeface="Times" pitchFamily="-84" charset="0"/>
              </a:rPr>
              <a:t>oic acid</a:t>
            </a:r>
            <a:r>
              <a:rPr lang="en-US" sz="2000">
                <a:latin typeface="Times" pitchFamily="-84" charset="0"/>
              </a:rPr>
              <a:t>     methyl   </a:t>
            </a:r>
          </a:p>
          <a:p>
            <a:r>
              <a:rPr lang="en-US" sz="2000">
                <a:latin typeface="Times" pitchFamily="-84" charset="0"/>
              </a:rPr>
              <a:t>(IUPAC) or</a:t>
            </a:r>
            <a:r>
              <a:rPr lang="en-US" sz="2000" i="1">
                <a:latin typeface="Times" pitchFamily="-84" charset="0"/>
              </a:rPr>
              <a:t> ic acid</a:t>
            </a:r>
          </a:p>
          <a:p>
            <a:r>
              <a:rPr lang="en-US" sz="2000">
                <a:latin typeface="Times" pitchFamily="-84" charset="0"/>
              </a:rPr>
              <a:t>(common) in the </a:t>
            </a:r>
          </a:p>
          <a:p>
            <a:r>
              <a:rPr lang="en-US" sz="2000">
                <a:latin typeface="Times" pitchFamily="-84" charset="0"/>
              </a:rPr>
              <a:t>carbonyl name with </a:t>
            </a:r>
          </a:p>
          <a:p>
            <a:r>
              <a:rPr lang="en-US" sz="2000" i="1">
                <a:latin typeface="Times" pitchFamily="-84" charset="0"/>
              </a:rPr>
              <a:t>amide</a:t>
            </a:r>
            <a:r>
              <a:rPr lang="en-US" sz="2000">
                <a:latin typeface="Times" pitchFamily="-8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2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Naming Amides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Give the IUPAC and common names for the following amide: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0090"/>
                </a:solidFill>
                <a:latin typeface="Times New Roman" pitchFamily="18" charset="0"/>
                <a:ea typeface="ＭＳ Ｐゴシック" pitchFamily="34" charset="-128"/>
              </a:rPr>
              <a:t>STEP 1 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Replace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oic acid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(IUPAC) or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ic acid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(common) in 	   the carboxyl name with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amide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                             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butan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amide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648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4724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1185</TotalTime>
  <Words>595</Words>
  <Application>Microsoft Office PowerPoint</Application>
  <PresentationFormat>On-screen Show (4:3)</PresentationFormat>
  <Paragraphs>174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12th ed GOB Timberlake</vt:lpstr>
      <vt:lpstr>14.6  Amides</vt:lpstr>
      <vt:lpstr>Amides</vt:lpstr>
      <vt:lpstr>Preparation of Amides: Amidation</vt:lpstr>
      <vt:lpstr>Study Check</vt:lpstr>
      <vt:lpstr>Solution</vt:lpstr>
      <vt:lpstr>Naming Amides</vt:lpstr>
      <vt:lpstr>Guide to Naming Amides</vt:lpstr>
      <vt:lpstr>Naming Amides</vt:lpstr>
      <vt:lpstr>Naming Amides</vt:lpstr>
      <vt:lpstr>Naming Amides</vt:lpstr>
      <vt:lpstr>Study Check </vt:lpstr>
      <vt:lpstr>Solution</vt:lpstr>
      <vt:lpstr>Chemistry Link to Health: Amides and Medicine</vt:lpstr>
      <vt:lpstr>Chemistry Link to Health: Amides and Medicine</vt:lpstr>
      <vt:lpstr>Chemistry Link to Health: Amides and Medicine</vt:lpstr>
      <vt:lpstr>Hydrolysis of Amides</vt:lpstr>
      <vt:lpstr>Base Hydrolysis of Amides</vt:lpstr>
      <vt:lpstr>Base Hydrolysis of Amides</vt:lpstr>
      <vt:lpstr>Study Check</vt:lpstr>
      <vt:lpstr>Solution </vt:lpstr>
      <vt:lpstr>Carboxylic Acids, Esters, Amines, and Amides—Concept Map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Carboxylic Acids Esters, Amines and Amides</dc:title>
  <dc:creator>Timberlake</dc:creator>
  <cp:lastModifiedBy>windows</cp:lastModifiedBy>
  <cp:revision>146</cp:revision>
  <dcterms:created xsi:type="dcterms:W3CDTF">2011-02-03T19:31:05Z</dcterms:created>
  <dcterms:modified xsi:type="dcterms:W3CDTF">2014-04-24T20:15:41Z</dcterms:modified>
</cp:coreProperties>
</file>