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1" r:id="rId3"/>
    <p:sldId id="297" r:id="rId4"/>
    <p:sldId id="299" r:id="rId5"/>
    <p:sldId id="298" r:id="rId6"/>
    <p:sldId id="306" r:id="rId7"/>
    <p:sldId id="307" r:id="rId8"/>
    <p:sldId id="308" r:id="rId9"/>
    <p:sldId id="30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CC00"/>
    <a:srgbClr val="CC0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576" y="-96"/>
      </p:cViewPr>
      <p:guideLst>
        <p:guide orient="horz" pos="57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36"/>
    </p:cViewPr>
  </p:sorterViewPr>
  <p:notesViewPr>
    <p:cSldViewPr showGuides="1">
      <p:cViewPr varScale="1">
        <p:scale>
          <a:sx n="110" d="100"/>
          <a:sy n="110" d="100"/>
        </p:scale>
        <p:origin x="-1616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5FD0BD-FD6E-43AC-A790-250E059BE458}" type="datetimeFigureOut">
              <a:rPr lang="en-US"/>
              <a:pPr/>
              <a:t>4/24/14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8D8975-F907-4236-BD38-F05A8B67E2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4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6201CD0-1D63-4731-A769-897CD5113E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304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B12278D-4530-40B5-9548-740BEA816B62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CE77AA2-BA55-4870-A210-204AFCF281D9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0EFC940-A94F-4F0F-B4ED-56101C3A28EB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3D3B33C-F470-4752-9110-063EAE3785AF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E841BD2-B67F-4D82-91F6-8240B3E170A5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BFA711-EBA1-4BE7-B0C9-056A23C449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95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F0AC09-1531-4EE7-A85B-652C21D33D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7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2E1F427-614A-4C9F-8966-E7ABFACE04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1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42D534-5E6A-43CA-922F-0908782E79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5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17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8F5BE4-5E91-4B36-83EA-C3DD9EAA5D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0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609930-FBC4-49D0-A1F3-3B20BC59EF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5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D0D92CC-D2DE-4FA0-8CAD-B2A498877E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0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271B91-AF91-44EF-BA8B-46DD57B2AF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0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385B2CE-CF5A-46C3-843B-82B44AAA5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7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C70B3789-788C-4903-98AA-868C2B7728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27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4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6872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Chapter 15  Lipids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114800" cy="44196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Susan, the geriatric nurse, explains to the patient that the lipid panel measures the total cholesterol in his blood. 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HDL, or high-density lipoprotein cholesterol, helps to clear plaque from the arteries, while LDL, or low-density lipoprotein cholesterol, deposits plaque in the arteries.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175" y="1905000"/>
            <a:ext cx="3429000" cy="4194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2564"/>
            <a:ext cx="7600950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Chapter 15 Readiness</a:t>
            </a:r>
          </a:p>
        </p:txBody>
      </p:sp>
      <p:sp>
        <p:nvSpPr>
          <p:cNvPr id="30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848600" cy="44196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rgbClr val="800000"/>
                </a:solidFill>
                <a:ea typeface="ＭＳ Ｐゴシック" charset="0"/>
                <a:cs typeface="ＭＳ Ｐゴシック" charset="0"/>
              </a:rPr>
              <a:t>Core </a:t>
            </a:r>
            <a:r>
              <a:rPr lang="en-US" b="1" dirty="0">
                <a:solidFill>
                  <a:srgbClr val="800000"/>
                </a:solidFill>
                <a:ea typeface="ＭＳ Ｐゴシック" charset="0"/>
                <a:cs typeface="ＭＳ Ｐゴシック" charset="0"/>
              </a:rPr>
              <a:t>Chemistry Skills</a:t>
            </a:r>
          </a:p>
          <a:p>
            <a:pPr eaLnBrk="1" hangingPunct="1">
              <a:spcBef>
                <a:spcPts val="1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Writing Equations for Hydrogenation and Hydration (11.7) </a:t>
            </a:r>
          </a:p>
          <a:p>
            <a:pPr eaLnBrk="1" hangingPunct="1">
              <a:spcBef>
                <a:spcPts val="1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 smtClean="0"/>
              <a:t>Naming Alcohols and Phenols (12.1)</a:t>
            </a:r>
          </a:p>
          <a:p>
            <a:pPr eaLnBrk="1" hangingPunct="1">
              <a:spcBef>
                <a:spcPts val="1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Naming Carboxylic Acids (14.1)</a:t>
            </a:r>
          </a:p>
          <a:p>
            <a:pPr eaLnBrk="1" hangingPunct="1">
              <a:spcBef>
                <a:spcPts val="1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Hydrolyzing Esters (14.4)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algn="ctr" eaLnBrk="1" hangingPunct="1">
              <a:buFont typeface="Wingdings" charset="0"/>
              <a:buNone/>
              <a:defRPr/>
            </a:pPr>
            <a:endParaRPr lang="en-US" b="1" dirty="0">
              <a:ea typeface="ＭＳ Ｐゴシック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0672"/>
            <a:ext cx="7734300" cy="1066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15.1  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</a:rPr>
              <a:t>Lipids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5029200" cy="4151313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ea typeface="ＭＳ Ｐゴシック" pitchFamily="34" charset="-128"/>
              </a:rPr>
              <a:t>Lipids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are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biomolecules that contain fatty acids or a steroid nucleus</a:t>
            </a:r>
          </a:p>
          <a:p>
            <a:pPr eaLnBrk="1" hangingPunct="1">
              <a:spcBef>
                <a:spcPts val="125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soluble in organic solvents but not 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in water</a:t>
            </a:r>
          </a:p>
          <a:p>
            <a:pPr eaLnBrk="1" hangingPunct="1">
              <a:spcBef>
                <a:spcPts val="125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named for the Greek word </a:t>
            </a:r>
            <a:r>
              <a:rPr lang="en-US" i="1" smtClean="0">
                <a:latin typeface="Times New Roman" pitchFamily="18" charset="0"/>
                <a:ea typeface="ＭＳ Ｐゴシック" pitchFamily="34" charset="-128"/>
              </a:rPr>
              <a:t>lipos</a:t>
            </a: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, </a:t>
            </a:r>
          </a:p>
          <a:p>
            <a:pPr eaLnBrk="1" hangingPunct="1">
              <a:spcBef>
                <a:spcPts val="125"/>
              </a:spcBef>
              <a:buSzTx/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    which means </a:t>
            </a:r>
            <a:r>
              <a:rPr lang="en-US" altLang="ja-JP" smtClean="0">
                <a:latin typeface="Times New Roman" pitchFamily="18" charset="0"/>
                <a:ea typeface="ＭＳ Ｐゴシック" pitchFamily="34" charset="-128"/>
              </a:rPr>
              <a:t>“fat”</a:t>
            </a:r>
          </a:p>
          <a:p>
            <a:pPr eaLnBrk="1" hangingPunct="1">
              <a:spcBef>
                <a:spcPct val="250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an important feature in cell membranes, fat-soluble vitamins,     and steroid hormones</a:t>
            </a:r>
            <a:endParaRPr lang="en-US" b="1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609600" y="5715000"/>
            <a:ext cx="807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>
                <a:latin typeface="Times" pitchFamily="-84" charset="0"/>
              </a:rPr>
              <a:t>Describe the classes of lipids.</a:t>
            </a:r>
          </a:p>
        </p:txBody>
      </p:sp>
      <p:sp>
        <p:nvSpPr>
          <p:cNvPr id="2" name="Regular Pentagon 1"/>
          <p:cNvSpPr>
            <a:spLocks noChangeArrowheads="1"/>
          </p:cNvSpPr>
          <p:nvPr/>
        </p:nvSpPr>
        <p:spPr bwMode="auto">
          <a:xfrm rot="974042">
            <a:off x="7789863" y="2387600"/>
            <a:ext cx="836612" cy="787400"/>
          </a:xfrm>
          <a:prstGeom prst="pentagon">
            <a:avLst/>
          </a:prstGeom>
          <a:solidFill>
            <a:srgbClr val="9FCFE4"/>
          </a:solidFill>
          <a:ln w="10000">
            <a:solidFill>
              <a:schemeClr val="tx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" name="Hexagon 2"/>
          <p:cNvSpPr>
            <a:spLocks noChangeArrowheads="1"/>
          </p:cNvSpPr>
          <p:nvPr/>
        </p:nvSpPr>
        <p:spPr bwMode="auto">
          <a:xfrm rot="1408258">
            <a:off x="6843713" y="2382838"/>
            <a:ext cx="1060450" cy="914400"/>
          </a:xfrm>
          <a:prstGeom prst="hexagon">
            <a:avLst>
              <a:gd name="adj" fmla="val 24998"/>
              <a:gd name="vf" fmla="val 115470"/>
            </a:avLst>
          </a:prstGeom>
          <a:solidFill>
            <a:srgbClr val="91C1D2"/>
          </a:solidFill>
          <a:ln w="10000">
            <a:solidFill>
              <a:schemeClr val="tx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Hexagon 6"/>
          <p:cNvSpPr>
            <a:spLocks noChangeArrowheads="1"/>
          </p:cNvSpPr>
          <p:nvPr/>
        </p:nvSpPr>
        <p:spPr bwMode="auto">
          <a:xfrm rot="1408258">
            <a:off x="6462713" y="3221038"/>
            <a:ext cx="1060450" cy="914400"/>
          </a:xfrm>
          <a:prstGeom prst="hexagon">
            <a:avLst>
              <a:gd name="adj" fmla="val 24998"/>
              <a:gd name="vf" fmla="val 115470"/>
            </a:avLst>
          </a:prstGeom>
          <a:solidFill>
            <a:srgbClr val="91C1D2"/>
          </a:solidFill>
          <a:ln w="10000">
            <a:solidFill>
              <a:schemeClr val="tx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Hexagon 7"/>
          <p:cNvSpPr>
            <a:spLocks noChangeArrowheads="1"/>
          </p:cNvSpPr>
          <p:nvPr/>
        </p:nvSpPr>
        <p:spPr bwMode="auto">
          <a:xfrm rot="1408258">
            <a:off x="5507038" y="3297238"/>
            <a:ext cx="1060450" cy="914400"/>
          </a:xfrm>
          <a:prstGeom prst="hexagon">
            <a:avLst>
              <a:gd name="adj" fmla="val 24998"/>
              <a:gd name="vf" fmla="val 115470"/>
            </a:avLst>
          </a:prstGeom>
          <a:solidFill>
            <a:srgbClr val="91C1D2"/>
          </a:solidFill>
          <a:ln w="10000">
            <a:solidFill>
              <a:schemeClr val="tx1"/>
            </a:solidFill>
            <a:miter lim="800000"/>
            <a:headEnd/>
            <a:tailEnd/>
          </a:ln>
          <a:effectLst>
            <a:outerShdw blurRad="38100" dist="30000" dir="5400000" rotWithShape="0">
              <a:srgbClr val="80808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464" name="TextBox 4"/>
          <p:cNvSpPr txBox="1">
            <a:spLocks noChangeArrowheads="1"/>
          </p:cNvSpPr>
          <p:nvPr/>
        </p:nvSpPr>
        <p:spPr bwMode="auto">
          <a:xfrm>
            <a:off x="6248400" y="4419600"/>
            <a:ext cx="2257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latin typeface="Times" pitchFamily="-84" charset="0"/>
              </a:rPr>
              <a:t>Steroid Nucleus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3430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Types of Lipids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Lipids are characterized by their structures.  </a:t>
            </a:r>
          </a:p>
          <a:p>
            <a:pPr eaLnBrk="1" hangingPunct="1">
              <a:spcBef>
                <a:spcPct val="0"/>
              </a:spcBef>
              <a:buClr>
                <a:schemeClr val="bg2"/>
              </a:buClr>
              <a:buSzTx/>
              <a:buFontTx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1. Lipids such as waxes, fats, oils, and phospholipids are esters that can be hydrolyzed to give fatty acids and other molecules.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2. Steroids, also lipids, do not contain fatty acids and cannot be hydrolyzed. They are characterized by the steroid nucleus of four fused carbon rings.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143000" y="3962400"/>
            <a:ext cx="6935482" cy="2209800"/>
            <a:chOff x="1143000" y="3962400"/>
            <a:chExt cx="6935482" cy="2209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04" r="20593" b="53146"/>
            <a:stretch/>
          </p:blipFill>
          <p:spPr>
            <a:xfrm>
              <a:off x="1143000" y="3962400"/>
              <a:ext cx="6935482" cy="2148191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3048000" y="5036495"/>
              <a:ext cx="1981200" cy="689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800600" y="5036495"/>
              <a:ext cx="228600" cy="1135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General Structure of Lipids</a:t>
            </a: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5486400"/>
            <a:ext cx="8077200" cy="53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Lipids are naturally occurring compounds that are soluble in organic solvents but not in water.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4"/>
          <a:stretch/>
        </p:blipFill>
        <p:spPr>
          <a:xfrm>
            <a:off x="381000" y="1572196"/>
            <a:ext cx="8534400" cy="3713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00950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5602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Lipids are characterized by the presence of fatty acids or a steroid nucleus. Which type is described by the following?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A.  contains a fused four-membered ring system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B.  contains long carbon chains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C.  includes carbonyl groups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09600" y="250977"/>
            <a:ext cx="7596188" cy="91598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26626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Lipids are characterized by the presence of fatty acids or a steroid nucleus. Which type is described by the following? </a:t>
            </a: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ea typeface="ＭＳ Ｐゴシック" charset="0"/>
                <a:cs typeface="ＭＳ Ｐゴシック" charset="0"/>
              </a:rPr>
              <a:t>.  contains a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fused four</a:t>
            </a:r>
            <a:r>
              <a:rPr lang="en-US" dirty="0">
                <a:ea typeface="ＭＳ Ｐゴシック" charset="0"/>
                <a:cs typeface="ＭＳ Ｐゴシック" charset="0"/>
              </a:rPr>
              <a:t>-membered ring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system</a:t>
            </a: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  <a:r>
              <a:rPr lang="en-US" b="1" dirty="0" smtClean="0">
                <a:solidFill>
                  <a:srgbClr val="227A8F"/>
                </a:solidFill>
                <a:ea typeface="ＭＳ Ｐゴシック" charset="0"/>
                <a:cs typeface="ＭＳ Ｐゴシック" charset="0"/>
              </a:rPr>
              <a:t>steroid</a:t>
            </a:r>
            <a:endParaRPr lang="en-US" b="1" dirty="0">
              <a:solidFill>
                <a:srgbClr val="227A8F"/>
              </a:solidFill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B.  contains long carbon chains			</a:t>
            </a:r>
            <a:r>
              <a:rPr lang="en-US" b="1" dirty="0">
                <a:solidFill>
                  <a:srgbClr val="227A8F"/>
                </a:solidFill>
                <a:ea typeface="ＭＳ Ｐゴシック" charset="0"/>
                <a:cs typeface="ＭＳ Ｐゴシック" charset="0"/>
              </a:rPr>
              <a:t>fatty </a:t>
            </a:r>
            <a:r>
              <a:rPr lang="en-US" b="1" dirty="0" smtClean="0">
                <a:solidFill>
                  <a:srgbClr val="227A8F"/>
                </a:solidFill>
                <a:ea typeface="ＭＳ Ｐゴシック" charset="0"/>
                <a:cs typeface="ＭＳ Ｐゴシック" charset="0"/>
              </a:rPr>
              <a:t>acid</a:t>
            </a:r>
            <a:endParaRPr lang="en-US" b="1" dirty="0">
              <a:solidFill>
                <a:srgbClr val="227A8F"/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spcBef>
                <a:spcPct val="50000"/>
              </a:spcBef>
              <a:buClrTx/>
              <a:buFont typeface="Arial" pitchFamily="34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C.  includes carbonyl groups				</a:t>
            </a:r>
            <a:r>
              <a:rPr lang="en-US" b="1" dirty="0" smtClean="0">
                <a:solidFill>
                  <a:srgbClr val="227A8F"/>
                </a:solidFill>
                <a:ea typeface="ＭＳ Ｐゴシック" charset="0"/>
                <a:cs typeface="ＭＳ Ｐゴシック" charset="0"/>
              </a:rPr>
              <a:t>fatty acid</a:t>
            </a:r>
            <a:endParaRPr lang="en-US" b="1" dirty="0">
              <a:solidFill>
                <a:srgbClr val="227A8F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09600" y="250977"/>
            <a:ext cx="7596188" cy="91598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Study Check</a:t>
            </a:r>
          </a:p>
        </p:txBody>
      </p:sp>
      <p:sp>
        <p:nvSpPr>
          <p:cNvPr id="27650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Which of the following is NOT a characteristic of lipids?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A.  may contain a carboxylic acid group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B.  may contain a four-ring structure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C.  soluble in water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D.  mostly nonpolar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09600" y="250977"/>
            <a:ext cx="7596188" cy="91598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Solution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001000" cy="4648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Which of the following is NOT a characteristic of lipids?</a:t>
            </a: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A.  may contain a carboxylic acid group</a:t>
            </a: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B.  may contain a four-ring structure</a:t>
            </a:r>
          </a:p>
          <a:p>
            <a:pPr eaLnBrk="1" hangingPunct="1">
              <a:spcBef>
                <a:spcPct val="5000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C.  soluble in water</a:t>
            </a:r>
          </a:p>
          <a:p>
            <a:pPr marL="0" indent="0" eaLnBrk="1" hangingPunct="1">
              <a:spcBef>
                <a:spcPct val="50000"/>
              </a:spcBef>
              <a:buClrTx/>
              <a:buFont typeface="Arial" pitchFamily="34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D.  mostly nonpolar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answer is C. 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Lipids </a:t>
            </a:r>
            <a:r>
              <a:rPr lang="en-US" dirty="0">
                <a:ea typeface="ＭＳ Ｐゴシック" charset="0"/>
                <a:cs typeface="ＭＳ Ｐゴシック" charset="0"/>
              </a:rPr>
              <a:t>are nonpolar and therefore are NOT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soluble </a:t>
            </a:r>
            <a:r>
              <a:rPr lang="en-US" dirty="0">
                <a:ea typeface="ＭＳ Ｐゴシック" charset="0"/>
                <a:cs typeface="ＭＳ Ｐゴシック" charset="0"/>
              </a:rPr>
              <a:t>in water</a:t>
            </a:r>
            <a:r>
              <a:rPr lang="en-US">
                <a:ea typeface="ＭＳ Ｐゴシック" charset="0"/>
                <a:cs typeface="ＭＳ Ｐゴシック" charset="0"/>
              </a:rPr>
              <a:t>. </a:t>
            </a:r>
            <a:r>
              <a:rPr lang="en-US" smtClean="0">
                <a:ea typeface="ＭＳ Ｐゴシック" charset="0"/>
                <a:cs typeface="ＭＳ Ｐゴシック" charset="0"/>
              </a:rPr>
              <a:t>   </a:t>
            </a: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1158</TotalTime>
  <Words>383</Words>
  <Application>Microsoft Macintosh PowerPoint</Application>
  <PresentationFormat>On-screen Show (4:3)</PresentationFormat>
  <Paragraphs>55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12th ed GOB Timberlake</vt:lpstr>
      <vt:lpstr>Chapter 15  Lipids</vt:lpstr>
      <vt:lpstr>Chapter 15 Readiness</vt:lpstr>
      <vt:lpstr>15.1  Lipids</vt:lpstr>
      <vt:lpstr>Types of Lipids</vt:lpstr>
      <vt:lpstr>General Structure of Lipids</vt:lpstr>
      <vt:lpstr>Study Check</vt:lpstr>
      <vt:lpstr>Solution</vt:lpstr>
      <vt:lpstr>Study Check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Lipids</dc:title>
  <dc:creator>Timberlake</dc:creator>
  <cp:lastModifiedBy>Admin Admin</cp:lastModifiedBy>
  <cp:revision>104</cp:revision>
  <dcterms:created xsi:type="dcterms:W3CDTF">2011-01-14T03:15:12Z</dcterms:created>
  <dcterms:modified xsi:type="dcterms:W3CDTF">2014-04-24T18:56:38Z</dcterms:modified>
</cp:coreProperties>
</file>