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319" r:id="rId4"/>
    <p:sldId id="300" r:id="rId5"/>
    <p:sldId id="321" r:id="rId6"/>
    <p:sldId id="322" r:id="rId7"/>
    <p:sldId id="320" r:id="rId8"/>
    <p:sldId id="323" r:id="rId9"/>
    <p:sldId id="262" r:id="rId10"/>
    <p:sldId id="308" r:id="rId11"/>
    <p:sldId id="263" r:id="rId12"/>
    <p:sldId id="324" r:id="rId13"/>
    <p:sldId id="325" r:id="rId14"/>
    <p:sldId id="311" r:id="rId15"/>
    <p:sldId id="310" r:id="rId16"/>
    <p:sldId id="313" r:id="rId17"/>
    <p:sldId id="314" r:id="rId18"/>
    <p:sldId id="315" r:id="rId19"/>
    <p:sldId id="327" r:id="rId20"/>
    <p:sldId id="317" r:id="rId21"/>
    <p:sldId id="31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00"/>
    <a:srgbClr val="CC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576" y="-96"/>
      </p:cViewPr>
      <p:guideLst>
        <p:guide orient="horz" pos="57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-1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237A4-8C30-45BF-8619-42AB656E5AD5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FD67ED-FABB-447C-B645-07B046F2D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0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D60BFE-FCA9-48C5-97C6-F40ED15C7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5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ヒラギノ角ゴ Pro W3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F4343F-617A-47B5-8234-71A053C97404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3EBFF8-26CF-4C14-8988-A787F03D2E11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29A06B-A234-42EE-8BF6-69EC6D4086C2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11A0130-E6FD-4D4A-9B6D-05432BE2B6CB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D8564F-E891-4AB4-83B9-5456543C25B7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B29CB1-CE77-4F82-BB75-1A3B63E3A812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367A4C-FA8D-43B1-B4DE-A9E1D0211934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88706A-1DE1-460C-BA1B-5F5998B2B977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984A9A-3AE1-4A31-94F3-61A33FAA55B8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51C042-4031-47C9-9650-4FF42C3A27EE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1912D6-5CAF-4C19-A791-78CEC1513041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433954-B755-4A7F-B9C5-6E94C0096B4D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EFD0BE6-D826-4E04-AAAC-0135E1034C48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678A27-BAAE-4712-B075-44B3BD8AD49F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B4179-0BF1-42E3-82B2-03894524F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84ADD7-8569-4AF1-BE49-A373FB7A50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D91EF2-706C-4CDB-B756-8D41DD8AE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B6ECFD-3D14-4173-838D-A6818C4D0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A54487-5ED3-4825-BBE6-28E1A32671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B6745B-A836-4265-9712-ED2DB9AA41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8D3F85-78F8-4099-A10E-19B76B338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778DBC-5661-4DA8-B507-0E403A675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E0730A-4945-471C-B8C6-BF3E3ED55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CAFABE01-6293-4824-ABA3-22A5A20A39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1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2583" y="252564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15.2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Fatty Acids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62400" cy="4419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We might think of saturated fatty acids as chips with regular shapes that stack closely together in a can.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Similarly, irregularly shaped chips would be like unsaturated fatty acids that do not fit closely together.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>
                <a:latin typeface="Times" pitchFamily="-84" charset="0"/>
              </a:rPr>
              <a:t>Draw the condensed structural formula for a fatty acid and identify it as saturated or unsaturated.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t="74770" r="65158" b="2546"/>
          <a:stretch/>
        </p:blipFill>
        <p:spPr>
          <a:xfrm>
            <a:off x="6357769" y="1581374"/>
            <a:ext cx="1742739" cy="1822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7" t="75869" r="4148" b="3031"/>
          <a:stretch/>
        </p:blipFill>
        <p:spPr>
          <a:xfrm>
            <a:off x="6018271" y="3743661"/>
            <a:ext cx="2421733" cy="159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1661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Properties of Saturated Fatty Acids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768725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 unsaturated fatty acids, the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cis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double bonds cause the carbon chain to bend or kink, giving the molecules an irregular shape and allowing fewer interactions between molecules.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85800" y="5505450"/>
            <a:ext cx="76621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" pitchFamily="-84" charset="0"/>
              </a:rPr>
              <a:t>The reduced interactions in fatty acids with </a:t>
            </a:r>
            <a:r>
              <a:rPr lang="en-US" sz="2000" dirty="0" err="1">
                <a:solidFill>
                  <a:srgbClr val="FF0000"/>
                </a:solidFill>
                <a:latin typeface="Times" pitchFamily="-84" charset="0"/>
              </a:rPr>
              <a:t>cis</a:t>
            </a:r>
            <a:r>
              <a:rPr lang="en-US" sz="2000" dirty="0">
                <a:solidFill>
                  <a:srgbClr val="FF0000"/>
                </a:solidFill>
                <a:latin typeface="Times" pitchFamily="-84" charset="0"/>
              </a:rPr>
              <a:t> bonds reduces the melting point of the molecules.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540624" y="1535430"/>
            <a:ext cx="4319986" cy="381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620000" cy="4343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Consider the condensed structural formula for oleic acid.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ClrTx/>
              <a:buFont typeface="Wingdings" charset="0"/>
              <a:buAutoNum type="alphaU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Why is this molecule an acid?</a:t>
            </a:r>
          </a:p>
          <a:p>
            <a:pPr marL="457200" indent="-457200" eaLnBrk="1" hangingPunct="1">
              <a:buClrTx/>
              <a:buFont typeface="Wingdings" charset="0"/>
              <a:buAutoNum type="alphaU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How many total carbon atoms are in oleic acid?</a:t>
            </a:r>
          </a:p>
          <a:p>
            <a:pPr marL="457200" indent="-457200" eaLnBrk="1" hangingPunct="1">
              <a:buClrTx/>
              <a:buFont typeface="Wingdings" charset="0"/>
              <a:buAutoNum type="alphaU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Is this a saturated, monounsaturated, or polyunsaturated fatty acid?</a:t>
            </a:r>
          </a:p>
          <a:p>
            <a:pPr marL="457200" indent="-457200" eaLnBrk="1" hangingPunct="1">
              <a:buClrTx/>
              <a:buFont typeface="Wingdings" charset="0"/>
              <a:buAutoNum type="alphaU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Is it likely to be a solid or liquid at room temperature?</a:t>
            </a:r>
          </a:p>
          <a:p>
            <a:pPr marL="457200" indent="-457200" eaLnBrk="1" hangingPunct="1">
              <a:buClrTx/>
              <a:buFont typeface="Wingdings" charset="0"/>
              <a:buAutoNum type="alphaU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Would it be soluble in water?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ClrTx/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/>
        </p:blipFill>
        <p:spPr>
          <a:xfrm>
            <a:off x="1548661" y="2183891"/>
            <a:ext cx="6297041" cy="9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620000" cy="434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Consider the condensed structural formula for oleic acid.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300"/>
              </a:spcBef>
              <a:buClrTx/>
              <a:buFont typeface="Wingdings" pitchFamily="2" charset="2"/>
              <a:buAutoNum type="alphaUcPeriod"/>
              <a:tabLst>
                <a:tab pos="457200" algn="l"/>
              </a:tabLst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  Why is this molecule an acid?                                            	It contains a carboxylic acid functional group.</a:t>
            </a:r>
          </a:p>
          <a:p>
            <a:pPr marL="0" indent="0" eaLnBrk="1" hangingPunct="1">
              <a:spcBef>
                <a:spcPts val="1300"/>
              </a:spcBef>
              <a:buClrTx/>
              <a:buFont typeface="Arial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lphaUcPeriod" startAt="2"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How many total carbon atoms are in oleic acid?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      Oleic acid contains 18 carbon atoms.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/>
        </p:blipFill>
        <p:spPr>
          <a:xfrm>
            <a:off x="1548661" y="2183891"/>
            <a:ext cx="6297041" cy="9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620000" cy="4343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Consider the condensed structural formula for oleic acid.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ClrTx/>
              <a:buFont typeface="Arial"/>
              <a:buAutoNum type="alphaUcPeriod" startAt="3"/>
              <a:tabLst>
                <a:tab pos="465138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Is this a saturated, monounsaturated, or polyunsaturated     	fatty acid?</a:t>
            </a:r>
          </a:p>
          <a:p>
            <a:pPr marL="0" indent="0" eaLnBrk="1" hangingPunct="1">
              <a:buClrTx/>
              <a:buFont typeface="Arial"/>
              <a:buNone/>
              <a:tabLst>
                <a:tab pos="465138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Oleic acid is a monounsaturated fatty acid.</a:t>
            </a:r>
          </a:p>
          <a:p>
            <a:pPr marL="457200" indent="-457200" eaLnBrk="1" hangingPunct="1">
              <a:buClrTx/>
              <a:buFont typeface="Arial"/>
              <a:buAutoNum type="alphaUcPeriod" startAt="4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Is it likely to be a solid or liquid at room temperature?</a:t>
            </a:r>
          </a:p>
          <a:p>
            <a:pPr marL="0" indent="0" eaLnBrk="1" hangingPunct="1">
              <a:buClrTx/>
              <a:buFont typeface="Arial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It is a liquid at room temperature.</a:t>
            </a:r>
          </a:p>
          <a:p>
            <a:pPr marL="457200" indent="-457200" eaLnBrk="1" hangingPunct="1">
              <a:buClrTx/>
              <a:buFont typeface="Arial"/>
              <a:buAutoNum type="alphaUcPeriod" startAt="5"/>
              <a:tabLst>
                <a:tab pos="465138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Would it be soluble in water?   </a:t>
            </a:r>
          </a:p>
          <a:p>
            <a:pPr marL="0" indent="0" eaLnBrk="1" hangingPunct="1">
              <a:buClrTx/>
              <a:buFont typeface="Arial"/>
              <a:buNone/>
              <a:tabLst>
                <a:tab pos="465138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  The long carbon chain makes it insoluble in water.</a:t>
            </a:r>
          </a:p>
          <a:p>
            <a:pPr marL="0" indent="0" eaLnBrk="1" hangingPunct="1">
              <a:buClrTx/>
              <a:buFont typeface="Arial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ClrTx/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09600" y="21661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Prostaglandins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Prostaglandins 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are hormone-like substances produced in cells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are also known as eicosanoids, formed from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arachidonic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acid, a polyunsaturated fatty acid with 20 carbon atoms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differ by the substituents attached to the five-carbon ring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have many functions, such as lowering or raising blood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pressure and stimulating contraction and relaxation of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smooth muscle of the uterus</a:t>
            </a:r>
          </a:p>
          <a:p>
            <a:pPr eaLnBrk="1" hangingPunct="1">
              <a:spcBef>
                <a:spcPct val="25000"/>
              </a:spcBef>
              <a:buSzTx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09600" y="21661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Prostaglandins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When tissues are injured,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arachidonic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 is converted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to prostaglandins that produce inflammation and pain in the area.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Nonsteroidal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anti-inflammatory drugs (NSAIDs), such as aspirin, block the production of prostaglandins.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"/>
          <a:stretch/>
        </p:blipFill>
        <p:spPr>
          <a:xfrm>
            <a:off x="1376979" y="2497245"/>
            <a:ext cx="6626710" cy="269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09600" y="21661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Prostaglandins: NSAIDs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Wingdings" pitchFamily="2" charset="2"/>
              <a:buNone/>
            </a:pP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Nonsteroidal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anti-inflammatory drugs (NSAIDs) block production of prostaglandins, decreasing pain and inflammation.</a:t>
            </a:r>
          </a:p>
          <a:p>
            <a:pPr marL="0" indent="0" eaLnBrk="1" hangingPunct="1">
              <a:spcBef>
                <a:spcPts val="10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NSAIDs include naproxen (Aleve and Naprosyn),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ketoprofen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 (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Actron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), and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nabumetone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(Relafen).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0"/>
          <a:stretch/>
        </p:blipFill>
        <p:spPr>
          <a:xfrm>
            <a:off x="1022349" y="2558941"/>
            <a:ext cx="7222663" cy="255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Omega-6 Fatty Acids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Unsaturated </a:t>
            </a:r>
            <a:r>
              <a:rPr lang="en-US" dirty="0">
                <a:ea typeface="ＭＳ Ｐゴシック" charset="0"/>
                <a:cs typeface="ＭＳ Ｐゴシック" charset="0"/>
              </a:rPr>
              <a:t>fats such as those in vegetable oils and fish are recognized as more beneficial to health than saturated fats.   </a:t>
            </a:r>
          </a:p>
          <a:p>
            <a:pPr eaLnBrk="1" hangingPunct="1">
              <a:spcBef>
                <a:spcPts val="720"/>
              </a:spcBef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Vegetables </a:t>
            </a:r>
            <a:r>
              <a:rPr lang="en-US" dirty="0">
                <a:ea typeface="ＭＳ Ｐゴシック" charset="0"/>
                <a:cs typeface="ＭＳ Ｐゴシック" charset="0"/>
              </a:rPr>
              <a:t>contain omega-6 acids, meaning </a:t>
            </a:r>
            <a:r>
              <a:rPr lang="en-US" dirty="0" smtClean="0"/>
              <a:t>the first double </a:t>
            </a:r>
            <a:r>
              <a:rPr lang="en-US" dirty="0"/>
              <a:t>bond occurs at carbon 6 counting from the methyl end of </a:t>
            </a:r>
            <a:r>
              <a:rPr lang="en-US" dirty="0" smtClean="0"/>
              <a:t>the carbon </a:t>
            </a:r>
            <a:r>
              <a:rPr lang="en-US" dirty="0"/>
              <a:t>chain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 </a:t>
            </a:r>
            <a:r>
              <a:rPr lang="en-US" dirty="0">
                <a:ea typeface="ＭＳ Ｐゴシック" charset="0"/>
                <a:cs typeface="ＭＳ Ｐゴシック" charset="0"/>
              </a:rPr>
              <a:t>Examples of omega-6 acids are linoleic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arachidonic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acids.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75"/>
          <a:stretch/>
        </p:blipFill>
        <p:spPr>
          <a:xfrm>
            <a:off x="1190994" y="4133850"/>
            <a:ext cx="713757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Omega-3 Fatty Acids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Fish has high levels of omega-3 acids, meaning the first double bond occurs at carbon 3, counting from the methyl end of the chain. Examples of omega-3 acids include linolenic, eicosapentaenoic, and docosahexaenoic acids.</a:t>
            </a:r>
          </a:p>
        </p:txBody>
      </p:sp>
      <p:sp>
        <p:nvSpPr>
          <p:cNvPr id="79879" name="Rectangle 1031"/>
          <p:cNvSpPr>
            <a:spLocks noChangeArrowheads="1"/>
          </p:cNvSpPr>
          <p:nvPr/>
        </p:nvSpPr>
        <p:spPr bwMode="auto">
          <a:xfrm>
            <a:off x="2057400" y="5715000"/>
            <a:ext cx="441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Cold-water fish are a source of omega-3 fatty 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95" y="3242310"/>
            <a:ext cx="3701655" cy="245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Omega-3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In atherosclerosis and heart disease,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cholesterol </a:t>
            </a:r>
            <a:r>
              <a:rPr lang="en-US" dirty="0"/>
              <a:t>forms plaques </a:t>
            </a:r>
            <a:r>
              <a:rPr lang="en-US" dirty="0" smtClean="0"/>
              <a:t>that adhere </a:t>
            </a:r>
            <a:r>
              <a:rPr lang="en-US" dirty="0"/>
              <a:t>to the walls of </a:t>
            </a:r>
            <a:r>
              <a:rPr lang="en-US"/>
              <a:t>the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blood </a:t>
            </a:r>
            <a:r>
              <a:rPr lang="en-US" dirty="0" smtClean="0"/>
              <a:t>vessels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lood </a:t>
            </a:r>
            <a:r>
              <a:rPr lang="en-US" dirty="0"/>
              <a:t>pressure rises as </a:t>
            </a:r>
            <a:r>
              <a:rPr lang="en-US" dirty="0" smtClean="0"/>
              <a:t>blood has </a:t>
            </a:r>
            <a:r>
              <a:rPr lang="en-US" dirty="0"/>
              <a:t>to squeeze through a smaller opening in the blood </a:t>
            </a:r>
            <a:r>
              <a:rPr lang="en-US" dirty="0" smtClean="0"/>
              <a:t>vessel 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m</a:t>
            </a:r>
            <a:r>
              <a:rPr lang="en-US" dirty="0" smtClean="0"/>
              <a:t>ore plaque forms; </a:t>
            </a:r>
            <a:r>
              <a:rPr lang="en-US" dirty="0"/>
              <a:t>there is also a possibility of blood clots blocking the </a:t>
            </a:r>
            <a:r>
              <a:rPr lang="en-US" dirty="0" smtClean="0"/>
              <a:t>blood vessels and causing a heart attack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Omega</a:t>
            </a:r>
            <a:r>
              <a:rPr lang="en-US" dirty="0"/>
              <a:t>-3 fatty acids lower the </a:t>
            </a:r>
            <a:r>
              <a:rPr lang="en-US" dirty="0" smtClean="0"/>
              <a:t>tendency of </a:t>
            </a:r>
            <a:r>
              <a:rPr lang="en-US" dirty="0"/>
              <a:t>blood platelets to stick together</a:t>
            </a:r>
            <a:r>
              <a:rPr lang="en-US" dirty="0" smtClean="0"/>
              <a:t>, reducing the possibility of blood clots.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300" y="252564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Fatty Acids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3962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Fatty acids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are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long,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unbranched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carbon chains with a carboxylic acid group at the end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typically 12– to 18–carbon atoms long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insoluble in water because of the long carbon chain</a:t>
            </a:r>
          </a:p>
          <a:p>
            <a:pPr eaLnBrk="1" hangingPunct="1">
              <a:buSzTx/>
              <a:buFontTx/>
              <a:buChar char="•"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saturated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when they do not contain C   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double bonds in the carbon chain</a:t>
            </a:r>
          </a:p>
          <a:p>
            <a:pPr eaLnBrk="1" hangingPunct="1">
              <a:buSzTx/>
              <a:buFontTx/>
              <a:buChar char="•"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unsaturated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when they contain C   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double bonds in the carbon chain</a:t>
            </a:r>
          </a:p>
          <a:p>
            <a:pPr eaLnBrk="1" hangingPunct="1">
              <a:buClr>
                <a:schemeClr val="accent2"/>
              </a:buClr>
              <a:buSzTx/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609600" y="5638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Core Chemistry Skill  </a:t>
            </a:r>
            <a:r>
              <a:rPr lang="en-US">
                <a:latin typeface="Times" pitchFamily="-84" charset="0"/>
              </a:rPr>
              <a:t>Identifying Fatty Acids</a:t>
            </a: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5724525" y="3986213"/>
            <a:ext cx="307975" cy="58737"/>
            <a:chOff x="3063240" y="2532888"/>
            <a:chExt cx="307848" cy="579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66414" y="25908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63240" y="2532888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5208588" y="4806950"/>
            <a:ext cx="307975" cy="57150"/>
            <a:chOff x="3063240" y="2532888"/>
            <a:chExt cx="307848" cy="579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066414" y="25908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63240" y="2532888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Label each of the following fatty acids as saturated,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monounsaturated, or polyunsaturated.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linolenic acid		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palmitoleic acid		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stearic acid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Label each of the following fatty acids as saturated,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monounsaturated, or polyunsaturated.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linolenic acid		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polyunsaturated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palmitoleic acid		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monounsaturated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stearic acid		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saturated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5280" y="252564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Drawing Fatty Acids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 a skeletal formula of a fatty acid, the ends and bends of the line are the carbon atoms.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structural formula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lauric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 can be drawn in several forms.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>
          <a:xfrm>
            <a:off x="1266825" y="3352800"/>
            <a:ext cx="6991350" cy="281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Saturated Fatty Acids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Fatty acids can be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saturated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 with only C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—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 single bonds in the carbon chain.</a:t>
            </a:r>
          </a:p>
          <a:p>
            <a:pPr marL="0" indent="0" eaLnBrk="1" hangingPunct="1">
              <a:buSzTx/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SzTx/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4"/>
          <a:stretch/>
        </p:blipFill>
        <p:spPr>
          <a:xfrm>
            <a:off x="946404" y="2527935"/>
            <a:ext cx="7337352" cy="363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Monounsaturated Fatty Acids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Font typeface="Arial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Fatty acids can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monounsaturated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with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only one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double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C    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 bond in the carbon chain.</a:t>
            </a: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941388" y="2157413"/>
            <a:ext cx="307975" cy="58737"/>
            <a:chOff x="3063240" y="2532888"/>
            <a:chExt cx="307848" cy="5791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66414" y="25908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63240" y="2532888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3552" y="2870834"/>
            <a:ext cx="8368498" cy="2555540"/>
            <a:chOff x="413552" y="2870834"/>
            <a:chExt cx="8368498" cy="2555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902"/>
            <a:stretch/>
          </p:blipFill>
          <p:spPr>
            <a:xfrm>
              <a:off x="413552" y="2870834"/>
              <a:ext cx="8368497" cy="71265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34" b="32350"/>
            <a:stretch/>
          </p:blipFill>
          <p:spPr>
            <a:xfrm>
              <a:off x="413554" y="3612060"/>
              <a:ext cx="8368496" cy="18143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Polyunsaturated Fatty Acids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 marL="0" indent="0" eaLnBrk="1" hangingPunct="1">
              <a:spcBef>
                <a:spcPts val="1000"/>
              </a:spcBef>
              <a:buClr>
                <a:schemeClr val="bg2"/>
              </a:buClr>
              <a:buFont typeface="Arial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Fatty acids can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polyunsaturated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at least two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double C    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 bonds in the carbon chain.</a:t>
            </a: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941388" y="2157413"/>
            <a:ext cx="307975" cy="58737"/>
            <a:chOff x="3063240" y="2532888"/>
            <a:chExt cx="307848" cy="5791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66414" y="25908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63240" y="2532888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61175" y="2619283"/>
            <a:ext cx="8368498" cy="3367229"/>
            <a:chOff x="461175" y="2619283"/>
            <a:chExt cx="8368498" cy="33672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902"/>
            <a:stretch/>
          </p:blipFill>
          <p:spPr>
            <a:xfrm>
              <a:off x="461176" y="2619283"/>
              <a:ext cx="8368497" cy="71265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07" b="2546"/>
            <a:stretch/>
          </p:blipFill>
          <p:spPr>
            <a:xfrm>
              <a:off x="461175" y="3350984"/>
              <a:ext cx="8368497" cy="26355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Cis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and Trans Unsaturated Fatty Acids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Unsaturated fatty acids can be drawn as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cis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trans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isomers.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Oleic acid is a monounsaturated fatty acid found in olives, with one double bond at carbon 9.</a:t>
            </a:r>
          </a:p>
          <a:p>
            <a:pPr eaLnBrk="1" hangingPunct="1">
              <a:buClr>
                <a:schemeClr val="bg2"/>
              </a:buClr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buClr>
                <a:schemeClr val="bg2"/>
              </a:buClr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85800" y="5257800"/>
            <a:ext cx="751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" pitchFamily="-84" charset="0"/>
              </a:rPr>
              <a:t>Almost all naturally occurring unsaturated fatty acids have one or more 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Times" pitchFamily="-84" charset="0"/>
              </a:rPr>
              <a:t>cis</a:t>
            </a:r>
            <a:r>
              <a:rPr lang="en-US" sz="2000" dirty="0">
                <a:solidFill>
                  <a:srgbClr val="FF0000"/>
                </a:solidFill>
                <a:latin typeface="Times" pitchFamily="-84" charset="0"/>
              </a:rPr>
              <a:t> double bonds.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1"/>
          <a:stretch/>
        </p:blipFill>
        <p:spPr>
          <a:xfrm>
            <a:off x="304800" y="2964561"/>
            <a:ext cx="8534400" cy="222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Essential Fatty Acids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29600" cy="44196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Humans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are </a:t>
            </a:r>
            <a:r>
              <a:rPr lang="en-US" dirty="0"/>
              <a:t>capable of synthesizing some fatty acids </a:t>
            </a:r>
            <a:r>
              <a:rPr lang="en-US" dirty="0" smtClean="0"/>
              <a:t>from carbohydrates or other </a:t>
            </a:r>
            <a:r>
              <a:rPr lang="en-US" dirty="0"/>
              <a:t>fatty </a:t>
            </a:r>
            <a:r>
              <a:rPr lang="en-US" dirty="0" smtClean="0"/>
              <a:t>acids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annot synthesize sufficient </a:t>
            </a:r>
            <a:r>
              <a:rPr lang="en-US" dirty="0"/>
              <a:t>amounts of </a:t>
            </a:r>
            <a:r>
              <a:rPr lang="en-US" dirty="0" smtClean="0"/>
              <a:t>polyunsaturated fatty </a:t>
            </a:r>
            <a:r>
              <a:rPr lang="en-US" dirty="0"/>
              <a:t>acids such as linoleic acid, </a:t>
            </a:r>
            <a:r>
              <a:rPr lang="en-US" dirty="0" err="1"/>
              <a:t>linolenic</a:t>
            </a:r>
            <a:r>
              <a:rPr lang="en-US" dirty="0"/>
              <a:t> acid, and </a:t>
            </a:r>
            <a:r>
              <a:rPr lang="en-US" dirty="0" err="1"/>
              <a:t>arachidonic</a:t>
            </a:r>
            <a:r>
              <a:rPr lang="en-US" dirty="0"/>
              <a:t> </a:t>
            </a:r>
            <a:r>
              <a:rPr lang="en-US" dirty="0" smtClean="0"/>
              <a:t>acid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Because these polyunsaturated fatty acids must </a:t>
            </a:r>
            <a:r>
              <a:rPr lang="en-US" dirty="0"/>
              <a:t>be obtained from the diet, they are known as essential fatty </a:t>
            </a:r>
            <a:r>
              <a:rPr lang="en-US" dirty="0" smtClean="0"/>
              <a:t>acids.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Properties of Saturated Fatty Acids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772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Saturated fatty acids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contain only single C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—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 bonds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and fit close together in a regular pattern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have strong dispersion forces between long carbon chains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have higher melting points and are usually solids at </a:t>
            </a:r>
            <a:b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room temperature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174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76"/>
            <a:ext cx="76882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1163</TotalTime>
  <Words>831</Words>
  <Application>Microsoft Macintosh PowerPoint</Application>
  <PresentationFormat>On-screen Show (4:3)</PresentationFormat>
  <Paragraphs>139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12th ed GOB Timberlake</vt:lpstr>
      <vt:lpstr>15.2  Fatty Acids</vt:lpstr>
      <vt:lpstr>Fatty Acids</vt:lpstr>
      <vt:lpstr>Drawing Fatty Acids</vt:lpstr>
      <vt:lpstr>Saturated Fatty Acids</vt:lpstr>
      <vt:lpstr>Monounsaturated Fatty Acids</vt:lpstr>
      <vt:lpstr>Polyunsaturated Fatty Acids</vt:lpstr>
      <vt:lpstr>Cis and Trans Unsaturated Fatty Acids</vt:lpstr>
      <vt:lpstr>Essential Fatty Acids</vt:lpstr>
      <vt:lpstr>Properties of Saturated Fatty Acids</vt:lpstr>
      <vt:lpstr>Properties of Saturated Fatty Acids</vt:lpstr>
      <vt:lpstr>Study Check </vt:lpstr>
      <vt:lpstr>Solution</vt:lpstr>
      <vt:lpstr>Solution</vt:lpstr>
      <vt:lpstr>Prostaglandins</vt:lpstr>
      <vt:lpstr>Prostaglandins</vt:lpstr>
      <vt:lpstr>Prostaglandins: NSAIDs</vt:lpstr>
      <vt:lpstr>Chemistry Link to Health: Omega-6 Fatty Acids</vt:lpstr>
      <vt:lpstr>Chemistry Link to Health: Omega-3 Fatty Acids</vt:lpstr>
      <vt:lpstr>Chemistry Link to Health: Omega-3 Fatty Acids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Admin Admin</cp:lastModifiedBy>
  <cp:revision>142</cp:revision>
  <dcterms:created xsi:type="dcterms:W3CDTF">2011-01-14T03:15:12Z</dcterms:created>
  <dcterms:modified xsi:type="dcterms:W3CDTF">2014-04-24T19:12:32Z</dcterms:modified>
</cp:coreProperties>
</file>