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2" r:id="rId3"/>
    <p:sldId id="312" r:id="rId4"/>
    <p:sldId id="301" r:id="rId5"/>
    <p:sldId id="303" r:id="rId6"/>
    <p:sldId id="309" r:id="rId7"/>
    <p:sldId id="313" r:id="rId8"/>
    <p:sldId id="314" r:id="rId9"/>
    <p:sldId id="275" r:id="rId10"/>
    <p:sldId id="279" r:id="rId11"/>
    <p:sldId id="305" r:id="rId12"/>
    <p:sldId id="316" r:id="rId13"/>
    <p:sldId id="310" r:id="rId14"/>
    <p:sldId id="311" r:id="rId15"/>
    <p:sldId id="315" r:id="rId16"/>
    <p:sldId id="307" r:id="rId17"/>
    <p:sldId id="317" r:id="rId18"/>
    <p:sldId id="28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5EBC00"/>
    <a:srgbClr val="FFD699"/>
    <a:srgbClr val="FF3300"/>
    <a:srgbClr val="99CC00"/>
    <a:srgbClr val="CC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576" y="-96"/>
      </p:cViewPr>
      <p:guideLst>
        <p:guide orient="horz" pos="57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notesViewPr>
    <p:cSldViewPr showGuides="1">
      <p:cViewPr varScale="1">
        <p:scale>
          <a:sx n="110" d="100"/>
          <a:sy n="110" d="100"/>
        </p:scale>
        <p:origin x="-1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4867B-564C-4A65-AA9C-F973ECB5555E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5D4C57-C0AA-493E-8F4E-462840279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60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D7E2892-1C07-4A31-94E3-04572D437E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9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B3F487-A035-4695-97CD-E62782EDB8A8}" type="slidenum">
              <a:rPr lang="en-US" sz="1200" b="0"/>
              <a:pPr/>
              <a:t>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AD1E9A3-44F0-439B-A47D-9247EC7CF584}" type="slidenum">
              <a:rPr lang="en-US" sz="1200" b="0"/>
              <a:pPr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8B2CA43-FA44-49EC-9ECD-1097B8AA001A}" type="slidenum">
              <a:rPr lang="en-US" sz="1200" b="0"/>
              <a:pPr/>
              <a:t>11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92F2A1B-8310-48DA-A24B-D52F00939D8C}" type="slidenum">
              <a:rPr lang="en-US" sz="1200" b="0"/>
              <a:pPr/>
              <a:t>12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462CA6-1E7A-4E88-A5BF-104F70D14600}" type="slidenum">
              <a:rPr lang="en-US" sz="1200" b="0"/>
              <a:pPr/>
              <a:t>13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854FD52-DE56-4812-8C79-7FBBD7743233}" type="slidenum">
              <a:rPr lang="en-US" sz="1200" b="0"/>
              <a:pPr/>
              <a:t>14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9AADCDB-3D34-4E90-9374-1F9DA5760A74}" type="slidenum">
              <a:rPr lang="en-US" sz="1200" b="0"/>
              <a:pPr/>
              <a:t>15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DD70CAF-D01F-4007-BBF1-1A8EF6AA4BA9}" type="slidenum">
              <a:rPr lang="en-US" sz="1200" b="0"/>
              <a:pPr/>
              <a:t>16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865FCD-F389-4A52-B8B2-B51F8A9CCD6C}" type="slidenum">
              <a:rPr lang="en-US" sz="1200" b="0"/>
              <a:pPr/>
              <a:t>17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5BDBBB-7442-4F09-BFCD-AAC8D295A7C6}" type="slidenum">
              <a:rPr lang="en-US" sz="1200" b="0"/>
              <a:pPr/>
              <a:t>18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5DE621-35B5-47BF-BA36-BBBEA83ED86C}" type="slidenum">
              <a:rPr lang="en-US" sz="1200" b="0"/>
              <a:pPr/>
              <a:t>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8120CFD-5187-4BA0-9BEE-3E7D63CE2481}" type="slidenum">
              <a:rPr lang="en-US" sz="1200" b="0"/>
              <a:pPr/>
              <a:t>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FD13B84-F232-446D-B517-1BC5A8A0E058}" type="slidenum">
              <a:rPr lang="en-US" sz="1200" b="0"/>
              <a:pPr/>
              <a:t>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9372239-3525-4C77-ABE5-598781C717C1}" type="slidenum">
              <a:rPr lang="en-US" sz="1200" b="0"/>
              <a:pPr/>
              <a:t>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F8CBF49-F03A-4638-91F7-5B5AED81BEFC}" type="slidenum">
              <a:rPr lang="en-US" sz="1200" b="0"/>
              <a:pPr/>
              <a:t>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34924A0-3188-42B3-991B-65C17EF5EF8F}" type="slidenum">
              <a:rPr lang="en-US" sz="1200" b="0"/>
              <a:pPr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B6869CA-0086-4F09-8AAA-EE9464BFE521}" type="slidenum">
              <a:rPr lang="en-US" sz="1200" b="0"/>
              <a:pPr/>
              <a:t>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F99B32-4C70-4C5E-81A8-B3AA3477B733}" type="slidenum">
              <a:rPr lang="en-US" sz="1200" b="0"/>
              <a:pPr/>
              <a:t>9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9AFECE-416C-4E1D-B609-6377708BC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0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0270D4-14E8-4445-955F-22F54B8E9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292EC8-5585-458E-B030-0A0C44F60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7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7C2364-BD52-443F-9EE6-BA771E151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539400-842A-4F1B-B37C-38FE55BAF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4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1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3D8DDB-9156-42E5-97DD-E77BC207EB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5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69AD6A-A63B-4C8F-8678-112DE8CA57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43ADAF-6B1B-495D-B0E8-D0B56247E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11552C-E4E4-4B4E-9107-C59B41590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5DD1A8-D986-463E-A984-1D8838D57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6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056D2268-155F-49CB-8097-0FD43A633D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1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1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6618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15.3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Waxes and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Triacylglycerols</a:t>
            </a:r>
            <a:endParaRPr lang="en-US" dirty="0" smtClean="0">
              <a:solidFill>
                <a:srgbClr val="8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724400" cy="36576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Natural waxes are found on the surface of fruits and on the leaves and stems of plants, where they help prevent loss of water and damage from pests.</a:t>
            </a:r>
          </a:p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Waxes on the skin, fur, and feathers of animals provide a waterproof coating.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609600" y="51816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b="0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3D9D1E"/>
                </a:solidFill>
                <a:latin typeface="Times" pitchFamily="-84" charset="0"/>
              </a:rPr>
              <a:t>Goal </a:t>
            </a:r>
            <a:r>
              <a:rPr lang="en-US" b="0">
                <a:solidFill>
                  <a:srgbClr val="3D9D1E"/>
                </a:solidFill>
                <a:latin typeface="Times" pitchFamily="-84" charset="0"/>
              </a:rPr>
              <a:t> </a:t>
            </a:r>
            <a:r>
              <a:rPr lang="en-US" b="0">
                <a:latin typeface="Times" pitchFamily="-84" charset="0"/>
              </a:rPr>
              <a:t>Draw the condensed structural formula for a wax or triacylglycerol produced by the reaction of a fatty acid and an alcohol or glycerol.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344803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  <a:r>
              <a:rPr lang="en-US" sz="36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4818" name="Rectangle 1029"/>
          <p:cNvSpPr>
            <a:spLocks noChangeArrowheads="1"/>
          </p:cNvSpPr>
          <p:nvPr/>
        </p:nvSpPr>
        <p:spPr bwMode="auto">
          <a:xfrm>
            <a:off x="4714875" y="2438400"/>
            <a:ext cx="248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folHlink"/>
                </a:solidFill>
                <a:latin typeface="Times New Roman" pitchFamily="18" charset="0"/>
              </a:rPr>
              <a:t>stearic acid</a:t>
            </a:r>
          </a:p>
        </p:txBody>
      </p:sp>
      <p:sp>
        <p:nvSpPr>
          <p:cNvPr id="34819" name="Rectangle 1030"/>
          <p:cNvSpPr>
            <a:spLocks noChangeArrowheads="1"/>
          </p:cNvSpPr>
          <p:nvPr/>
        </p:nvSpPr>
        <p:spPr bwMode="auto">
          <a:xfrm>
            <a:off x="6291263" y="3479800"/>
            <a:ext cx="1404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5EBC00"/>
                </a:solidFill>
                <a:latin typeface="Times New Roman" pitchFamily="18" charset="0"/>
              </a:rPr>
              <a:t>oleic acid</a:t>
            </a:r>
          </a:p>
        </p:txBody>
      </p:sp>
      <p:sp>
        <p:nvSpPr>
          <p:cNvPr id="34820" name="Rectangle 1031"/>
          <p:cNvSpPr>
            <a:spLocks noChangeArrowheads="1"/>
          </p:cNvSpPr>
          <p:nvPr/>
        </p:nvSpPr>
        <p:spPr bwMode="auto">
          <a:xfrm>
            <a:off x="4714875" y="4267200"/>
            <a:ext cx="190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myristic acid</a:t>
            </a:r>
          </a:p>
        </p:txBody>
      </p:sp>
      <p:sp>
        <p:nvSpPr>
          <p:cNvPr id="34821" name="Rectangle 1035"/>
          <p:cNvSpPr>
            <a:spLocks noChangeArrowheads="1"/>
          </p:cNvSpPr>
          <p:nvPr/>
        </p:nvSpPr>
        <p:spPr bwMode="auto">
          <a:xfrm>
            <a:off x="2200275" y="2166938"/>
            <a:ext cx="2438400" cy="1066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4822" name="Rectangle 1036"/>
          <p:cNvSpPr>
            <a:spLocks noChangeArrowheads="1"/>
          </p:cNvSpPr>
          <p:nvPr/>
        </p:nvSpPr>
        <p:spPr bwMode="auto">
          <a:xfrm>
            <a:off x="2200275" y="3233738"/>
            <a:ext cx="3962400" cy="838200"/>
          </a:xfrm>
          <a:prstGeom prst="rect">
            <a:avLst/>
          </a:prstGeom>
          <a:noFill/>
          <a:ln w="9525">
            <a:solidFill>
              <a:srgbClr val="5EB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4823" name="Rectangle 1037"/>
          <p:cNvSpPr>
            <a:spLocks noChangeArrowheads="1"/>
          </p:cNvSpPr>
          <p:nvPr/>
        </p:nvSpPr>
        <p:spPr bwMode="auto">
          <a:xfrm>
            <a:off x="2200275" y="4070350"/>
            <a:ext cx="2438400" cy="762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609600" y="16002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What are the fatty acids in the following triacylglycerol?</a:t>
            </a:r>
          </a:p>
        </p:txBody>
      </p:sp>
      <p:pic>
        <p:nvPicPr>
          <p:cNvPr id="34825" name="Picture 3" descr="153_slide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286000"/>
            <a:ext cx="54133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Drawing the Structure of a Triacylglycerol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condensed structural formula for glyceryl tripalmitoleate (tripalmitolein).</a:t>
            </a:r>
          </a:p>
          <a:p>
            <a:pPr marL="0" indent="0" eaLnBrk="1" hangingPunct="1">
              <a:buClr>
                <a:schemeClr val="bg2"/>
              </a:buClr>
              <a:buFont typeface="Arial" pitchFamily="34" charset="0"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Clr>
                <a:schemeClr val="bg2"/>
              </a:buClr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SOLUTION: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Glyceryl tripalmitoleate (tripalmitolein) is the triacylglycerol that contains ester bonds between glycerol and three palmitoleic acids acid molecules.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2140"/>
            <a:ext cx="7696200" cy="153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Drawing the Structure of a Triacylglycerol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condensed structural formula for glyceryl tripalmitoleate (tripalmitolein).</a:t>
            </a:r>
          </a:p>
          <a:p>
            <a:pPr marL="0" indent="0" eaLnBrk="1" hangingPunct="1">
              <a:buClr>
                <a:schemeClr val="bg2"/>
              </a:buClr>
              <a:buFont typeface="Arial" pitchFamily="34" charset="0"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"/>
          <a:stretch/>
        </p:blipFill>
        <p:spPr>
          <a:xfrm>
            <a:off x="1217032" y="2609850"/>
            <a:ext cx="670993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0">
                <a:latin typeface="Times New Roman" pitchFamily="18" charset="0"/>
                <a:cs typeface="Times New Roman" pitchFamily="18" charset="0"/>
              </a:rPr>
              <a:t>Draw the condensed structural </a:t>
            </a:r>
            <a:r>
              <a:rPr lang="en-US" b="0">
                <a:latin typeface="Times" pitchFamily="-84" charset="0"/>
              </a:rPr>
              <a:t>formula for the triacylglycerol containing three molecules of myristic acid (14:0).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0">
                <a:latin typeface="Times New Roman" pitchFamily="18" charset="0"/>
                <a:cs typeface="Times New Roman" pitchFamily="18" charset="0"/>
              </a:rPr>
              <a:t>Draw the condensed structural </a:t>
            </a:r>
            <a:r>
              <a:rPr lang="en-US" b="0">
                <a:latin typeface="Times" pitchFamily="-84" charset="0"/>
              </a:rPr>
              <a:t>formula for the triacylglycerol containing three molecules of myristic acid (14:0).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3784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0672"/>
            <a:ext cx="7737475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Melting Points of Fats and Oils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fat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usually solid at room temperature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usually </a:t>
            </a:r>
            <a:r>
              <a:rPr lang="en-US" dirty="0"/>
              <a:t>comes from </a:t>
            </a:r>
            <a:r>
              <a:rPr lang="en-US" dirty="0" smtClean="0"/>
              <a:t>animal sources </a:t>
            </a:r>
            <a:r>
              <a:rPr lang="en-US" dirty="0"/>
              <a:t>such as meat, whole milk, butter, and </a:t>
            </a:r>
            <a:r>
              <a:rPr lang="en-US" dirty="0" smtClean="0"/>
              <a:t>cheese</a:t>
            </a:r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oil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usually liquid at room temperature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is usually obtained from </a:t>
            </a:r>
            <a:r>
              <a:rPr lang="en-US" dirty="0"/>
              <a:t>a plant </a:t>
            </a:r>
            <a:r>
              <a:rPr lang="en-US" dirty="0" smtClean="0"/>
              <a:t>source such as palm oil and coconut </a:t>
            </a:r>
            <a:r>
              <a:rPr lang="en-US" dirty="0"/>
              <a:t>oil </a:t>
            </a: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Oils with Unsaturated Fatty Acids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Oils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from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olive and peanut are monounsaturated; they contain large amounts of oleic acid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corn, cottonseed, safflower seed, and sunflower seed are polyunsaturated because they contain large amounts of fatty acids with two or more double bonds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palm and coconut are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solids at room temperature because they consist mostly of saturated fatty acids</a:t>
            </a:r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8001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Saturated and Unsaturated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Melting Points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581400" cy="45720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Saturated </a:t>
            </a:r>
            <a:r>
              <a:rPr lang="en-US" dirty="0"/>
              <a:t>fatty acids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have </a:t>
            </a:r>
            <a:r>
              <a:rPr lang="en-US" dirty="0"/>
              <a:t>higher melting points than unsaturated fatty acids </a:t>
            </a:r>
            <a:r>
              <a:rPr lang="en-US" dirty="0" smtClean="0"/>
              <a:t>because they </a:t>
            </a:r>
            <a:r>
              <a:rPr lang="en-US" dirty="0"/>
              <a:t>pack together more </a:t>
            </a:r>
            <a:r>
              <a:rPr lang="en-US" dirty="0" smtClean="0"/>
              <a:t>tightly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re usually found in animal fats and in coconut and palm oils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3961675" y="1676400"/>
            <a:ext cx="512874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Percent Saturated and Unsaturated Fatty Acids in Fats and Oils</a:t>
            </a:r>
          </a:p>
        </p:txBody>
      </p:sp>
      <p:sp>
        <p:nvSpPr>
          <p:cNvPr id="51202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0">
                <a:latin typeface="Times New Roman" pitchFamily="18" charset="0"/>
                <a:cs typeface="Times New Roman" pitchFamily="18" charset="0"/>
              </a:rPr>
              <a:t>Vegetable oils have low melting points because they have a higher percentage of unsaturated fatty acids than do animal fats.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"/>
          <a:stretch/>
        </p:blipFill>
        <p:spPr>
          <a:xfrm>
            <a:off x="1676400" y="2438400"/>
            <a:ext cx="5791200" cy="3956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Waxes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Waxes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are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esters of satu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rated fatty acids and long-chain alcohols, each containing from 14 to 30 carbon atoms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coatings that prevent loss of water by leaves of plants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4"/>
          <a:stretch/>
        </p:blipFill>
        <p:spPr>
          <a:xfrm>
            <a:off x="685800" y="3886200"/>
            <a:ext cx="4116246" cy="1703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25596"/>
            <a:ext cx="3379380" cy="254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Typical Waxes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"/>
          <a:stretch/>
        </p:blipFill>
        <p:spPr>
          <a:xfrm>
            <a:off x="839878" y="1981200"/>
            <a:ext cx="7464244" cy="391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454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Triacylglycerols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the body, fatty acids are stored as </a:t>
            </a:r>
            <a:r>
              <a:rPr lang="en-US" b="1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triacylglycerols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(triglycerides), which are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esters </a:t>
            </a:r>
            <a:r>
              <a:rPr lang="en-US" dirty="0"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glycerol (a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trihydroxy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alcohol) and fatty acids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formed </a:t>
            </a:r>
            <a:r>
              <a:rPr lang="en-US" dirty="0">
                <a:ea typeface="ＭＳ Ｐゴシック" charset="0"/>
                <a:cs typeface="ＭＳ Ｐゴシック" charset="0"/>
              </a:rPr>
              <a:t>when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three </a:t>
            </a:r>
            <a:r>
              <a:rPr lang="en-US" dirty="0">
                <a:ea typeface="ＭＳ Ｐゴシック" charset="0"/>
                <a:cs typeface="ＭＳ Ｐゴシック" charset="0"/>
              </a:rPr>
              <a:t>hydroxyl groups of glycerol react with the carboxyl groups 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three fatty acids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amed by changing</a:t>
            </a:r>
            <a:r>
              <a:rPr lang="en-US" dirty="0" smtClean="0"/>
              <a:t> </a:t>
            </a:r>
            <a:r>
              <a:rPr lang="en-US" i="1" dirty="0"/>
              <a:t>glycerol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i="1" dirty="0" err="1" smtClean="0"/>
              <a:t>glyceryl</a:t>
            </a:r>
            <a:r>
              <a:rPr lang="en-US" dirty="0" smtClean="0"/>
              <a:t> and naming the fatty </a:t>
            </a:r>
            <a:r>
              <a:rPr lang="en-US" dirty="0"/>
              <a:t>acids </a:t>
            </a:r>
            <a:r>
              <a:rPr lang="en-US" dirty="0" smtClean="0"/>
              <a:t>as carboxylates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609600" y="55626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Core Chemistry Skill </a:t>
            </a:r>
            <a:r>
              <a:rPr lang="en-US" b="0">
                <a:solidFill>
                  <a:srgbClr val="800000"/>
                </a:solidFill>
                <a:latin typeface="Times" pitchFamily="-84" charset="0"/>
              </a:rPr>
              <a:t> </a:t>
            </a:r>
            <a:r>
              <a:rPr lang="en-US" b="0">
                <a:latin typeface="Times" pitchFamily="-84" charset="0"/>
              </a:rPr>
              <a:t>Drawing Structures for Triacylglycerols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28764"/>
            <a:ext cx="8534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Triacylglycerol: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Glyceryl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Tristearate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620000" cy="1600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name of the fatty acid formed with three stearic acids becomes glyceryl tristearate.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common name of this compound is tristearin.</a:t>
            </a:r>
            <a:endParaRPr lang="en-US" b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/>
        </p:blipFill>
        <p:spPr>
          <a:xfrm>
            <a:off x="457200" y="3048000"/>
            <a:ext cx="8534400" cy="2590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52564"/>
            <a:ext cx="75247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Mixed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Triacylglycerols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89088"/>
            <a:ext cx="7620000" cy="441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Triacylglycerol may contain different fatty acids, such as the triacylglycerol made from stearic, oleic, and palmetic acids.</a:t>
            </a:r>
            <a:endParaRPr lang="en-US" b="1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838200" y="2752725"/>
            <a:ext cx="7400925" cy="310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64546"/>
            <a:ext cx="752475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Triacylglycerols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: Energy Storage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89088"/>
            <a:ext cx="80772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err="1" smtClean="0"/>
              <a:t>Triacylglycerols</a:t>
            </a:r>
            <a:r>
              <a:rPr lang="en-US" dirty="0" smtClean="0"/>
              <a:t> are the major form of energy storage for animals.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Animals that hibernate eat </a:t>
            </a:r>
            <a:r>
              <a:rPr lang="en-US" dirty="0"/>
              <a:t>large quantities of plants, seeds, and nuts that are high in calories.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As </a:t>
            </a:r>
            <a:r>
              <a:rPr lang="en-US" dirty="0"/>
              <a:t>the </a:t>
            </a:r>
            <a:r>
              <a:rPr lang="en-US" dirty="0" smtClean="0"/>
              <a:t>external temperature </a:t>
            </a:r>
            <a:r>
              <a:rPr lang="en-US" dirty="0"/>
              <a:t>drops, the animal goes into </a:t>
            </a:r>
            <a:r>
              <a:rPr lang="en-US" dirty="0" smtClean="0"/>
              <a:t>hibernation and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body temperature drops to </a:t>
            </a:r>
            <a:r>
              <a:rPr lang="en-US" dirty="0" smtClean="0"/>
              <a:t>nearly freezing</a:t>
            </a:r>
            <a:r>
              <a:rPr lang="en-US" dirty="0"/>
              <a:t>, </a:t>
            </a:r>
            <a:r>
              <a:rPr lang="en-US" dirty="0" smtClean="0"/>
              <a:t>reducing cellular </a:t>
            </a:r>
            <a:r>
              <a:rPr lang="en-US" dirty="0"/>
              <a:t>activity, respiration, and heart </a:t>
            </a:r>
            <a:r>
              <a:rPr lang="en-US" dirty="0" smtClean="0"/>
              <a:t>rate.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64546"/>
            <a:ext cx="752475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Triacylglycerols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: Energy Storage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89088"/>
            <a:ext cx="3962400" cy="16875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During hibernation, the animal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 stored fat in the form of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triacylglycerols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is its only source of energy.</a:t>
            </a:r>
            <a:endParaRPr lang="en-US" b="1" dirty="0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5334000" y="5540514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b="0" dirty="0">
                <a:latin typeface="Times" pitchFamily="-84" charset="0"/>
              </a:rPr>
              <a:t>Prior to hibernation, a polar bear</a:t>
            </a:r>
          </a:p>
          <a:p>
            <a:r>
              <a:rPr lang="en-US" sz="1400" b="0" dirty="0">
                <a:latin typeface="Times" pitchFamily="-84" charset="0"/>
              </a:rPr>
              <a:t>eats food with a high </a:t>
            </a:r>
            <a:r>
              <a:rPr lang="en-US" sz="1400" b="0" dirty="0" smtClean="0">
                <a:latin typeface="Times" pitchFamily="-84" charset="0"/>
              </a:rPr>
              <a:t>caloric content</a:t>
            </a:r>
            <a:r>
              <a:rPr lang="en-US" sz="1400" b="0" dirty="0">
                <a:latin typeface="Times" pitchFamily="-8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199"/>
            <a:ext cx="2620547" cy="3876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8153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What are the fatty acids in the following triacylglycerol?</a:t>
            </a:r>
          </a:p>
        </p:txBody>
      </p:sp>
      <p:pic>
        <p:nvPicPr>
          <p:cNvPr id="32771" name="Picture 2" descr="153_slide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6388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1551</TotalTime>
  <Words>653</Words>
  <Application>Microsoft Macintosh PowerPoint</Application>
  <PresentationFormat>On-screen Show (4:3)</PresentationFormat>
  <Paragraphs>83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12th ed GOB Timberlake</vt:lpstr>
      <vt:lpstr>15.3  Waxes and Triacylglycerols</vt:lpstr>
      <vt:lpstr>Waxes</vt:lpstr>
      <vt:lpstr>Typical Waxes</vt:lpstr>
      <vt:lpstr>Triacylglycerols</vt:lpstr>
      <vt:lpstr>Triacylglycerol: Glyceryl Tristearate</vt:lpstr>
      <vt:lpstr>Mixed Triacylglycerols</vt:lpstr>
      <vt:lpstr>Triacylglycerols: Energy Storage</vt:lpstr>
      <vt:lpstr>Triacylglycerols: Energy Storage</vt:lpstr>
      <vt:lpstr>Study Check</vt:lpstr>
      <vt:lpstr>Solution </vt:lpstr>
      <vt:lpstr>Drawing the Structure of a Triacylglycerol</vt:lpstr>
      <vt:lpstr>Drawing the Structure of a Triacylglycerol</vt:lpstr>
      <vt:lpstr>Study Check</vt:lpstr>
      <vt:lpstr>Solution</vt:lpstr>
      <vt:lpstr>Melting Points of Fats and Oils</vt:lpstr>
      <vt:lpstr>Oils with Unsaturated Fatty Acids</vt:lpstr>
      <vt:lpstr>Saturated and Unsaturated  Melting Points</vt:lpstr>
      <vt:lpstr>Percent Saturated and Unsaturated Fatty Acids in Fats and Oils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Timberlake</dc:creator>
  <cp:lastModifiedBy>Admin Admin</cp:lastModifiedBy>
  <cp:revision>108</cp:revision>
  <dcterms:created xsi:type="dcterms:W3CDTF">2011-01-14T05:17:36Z</dcterms:created>
  <dcterms:modified xsi:type="dcterms:W3CDTF">2014-04-24T19:19:28Z</dcterms:modified>
</cp:coreProperties>
</file>