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1" r:id="rId3"/>
    <p:sldId id="302" r:id="rId4"/>
    <p:sldId id="312" r:id="rId5"/>
    <p:sldId id="277" r:id="rId6"/>
    <p:sldId id="299" r:id="rId7"/>
    <p:sldId id="298" r:id="rId8"/>
    <p:sldId id="281" r:id="rId9"/>
    <p:sldId id="314" r:id="rId10"/>
    <p:sldId id="313" r:id="rId11"/>
    <p:sldId id="285" r:id="rId12"/>
    <p:sldId id="286" r:id="rId13"/>
    <p:sldId id="315" r:id="rId14"/>
    <p:sldId id="316" r:id="rId15"/>
    <p:sldId id="303" r:id="rId16"/>
    <p:sldId id="270" r:id="rId17"/>
    <p:sldId id="317" r:id="rId18"/>
    <p:sldId id="318" r:id="rId19"/>
    <p:sldId id="305" r:id="rId20"/>
    <p:sldId id="31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004"/>
    <a:srgbClr val="FF3300"/>
    <a:srgbClr val="99CC00"/>
    <a:srgbClr val="CC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576" y="-96"/>
      </p:cViewPr>
      <p:guideLst>
        <p:guide orient="horz" pos="575"/>
        <p:guide pos="4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-16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118EB6-E346-4720-AA43-2BFE43F95961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288FFB-3EE3-4277-860B-52A98EA3C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6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DF7224D-B879-4A95-86C1-1571AE433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0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75F5556-82DC-4CD5-8DB5-A2E0727DC421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C864A91-B1EF-4B4C-9D24-5C74173B5DE3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FC494D-7FD7-41D4-A5F3-3141C05C5E26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10AA837-FFE8-4AA5-9A0E-910CA4961DAD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8C611E-E97E-48D8-8BD9-BD5D12223F89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0E07B11-89F2-4101-9F28-049AC87B2C7D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1EB6F05-AA5B-40B1-9954-1A20368EE08C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310C1AD-3C6E-4A1C-90B3-411E4DB3253B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71FFF0-1104-4FF7-8817-17E5B4C5D075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D940F47-E6DB-45AE-9253-6015DF5F2375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0C3514-5A7F-4403-8DDE-7D11439F21B1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90E50C7-ADBC-4EFF-9823-4120B288FDEF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19CEEEB-21D7-489C-A4A8-0FAC3915C9B5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EC115D3-59B4-4767-95EF-41D244DCD6B4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FFC08D4-E235-41A0-8D5C-38572E584C1E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491F91-22C8-44AE-A54B-33FC3CAD72CA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130456A-F33C-442E-A9F6-313C4827CD6A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B97386D-E32C-4B0A-877C-C0355B542570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172916-74FA-4930-AC58-33D616BF6CAB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2F535D-F6AF-406B-85BD-B290EE349DC8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ADAD1-FF74-49D8-B815-B60761F4F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95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185A43-727F-42BA-9454-DD677568A3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537A2F-6AFD-48F3-85B5-3B43D4A037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33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890340-9E1A-4027-8E5B-429CB84214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1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6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C02EB8-EB5F-4394-888C-7C5B472D9A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BB2B43-27A7-4554-8B54-5C19FCAD79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370073-A278-44B9-BA4A-2C1CF42D0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43CE9A-1A59-420B-8860-02AA2D9C9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2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2618C8-DFB2-4528-92FD-88E3EB5A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1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A3A6A506-7E5F-4D97-B34D-21CF4646D8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50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2015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9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80772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15.4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Chemical Properties of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Triacylglycerols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</a:br>
            <a:endParaRPr lang="en-US" dirty="0" smtClean="0">
              <a:solidFill>
                <a:srgbClr val="8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8486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Many soft margarines, stick margarines, and solid shortenings are produced by the partial hydrogenation of vegetable oils.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609600" y="48768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3D9D1E"/>
                </a:solidFill>
                <a:latin typeface="Times" pitchFamily="-84" charset="0"/>
              </a:rPr>
              <a:t>Learning Goal  </a:t>
            </a:r>
            <a:r>
              <a:rPr lang="en-US">
                <a:latin typeface="Times" pitchFamily="-84" charset="0"/>
              </a:rPr>
              <a:t>Draw the condensed structural formula for the product of a triacylglycerol that undergoes hydrogenation, hydrolysis, or saponification.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2286000" y="2370312"/>
            <a:ext cx="4333875" cy="25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Trans Fatty Acids in Foods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Foods containing naturally occurring trans fatty acids include milk, eggs, and beef.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Foods that contain trans fatty acids from the </a:t>
            </a:r>
            <a:r>
              <a:rPr lang="en-US" dirty="0" smtClean="0"/>
              <a:t>hydrogenation process </a:t>
            </a:r>
            <a:r>
              <a:rPr lang="en-US" dirty="0"/>
              <a:t>include 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deep</a:t>
            </a:r>
            <a:r>
              <a:rPr lang="en-US" dirty="0"/>
              <a:t>-fried </a:t>
            </a:r>
            <a:r>
              <a:rPr lang="en-US" dirty="0" smtClean="0"/>
              <a:t>foods</a:t>
            </a:r>
            <a:endParaRPr lang="en-US" dirty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bread</a:t>
            </a:r>
            <a:r>
              <a:rPr lang="en-US" dirty="0"/>
              <a:t>, baked goods, </a:t>
            </a:r>
            <a:r>
              <a:rPr lang="en-US" dirty="0" smtClean="0"/>
              <a:t>and cookies</a:t>
            </a:r>
            <a:endParaRPr lang="en-US" dirty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crackers</a:t>
            </a:r>
            <a:r>
              <a:rPr lang="en-US" dirty="0"/>
              <a:t> </a:t>
            </a:r>
            <a:r>
              <a:rPr lang="en-US" dirty="0" smtClean="0"/>
              <a:t>and chips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stick </a:t>
            </a:r>
            <a:r>
              <a:rPr lang="en-US" dirty="0"/>
              <a:t>and soft </a:t>
            </a:r>
            <a:r>
              <a:rPr lang="en-US" dirty="0" smtClean="0"/>
              <a:t>margarines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vegetable shortening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400050" indent="-40005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Which of the following statements are true and which are false?</a:t>
            </a:r>
          </a:p>
          <a:p>
            <a:pPr marL="400050" indent="-40005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400050" indent="-40005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There are more unsaturated fats in vegetable oils.</a:t>
            </a:r>
          </a:p>
          <a:p>
            <a:pPr marL="400050" indent="-40005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Vegetable oils have higher melting points than fats. </a:t>
            </a:r>
          </a:p>
          <a:p>
            <a:pPr marL="400050" indent="-40005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Hydrogenation of oils converts some cis double bonds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to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trans double bonds.</a:t>
            </a:r>
          </a:p>
          <a:p>
            <a:pPr marL="400050" indent="-40005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D.  Animal fats have more saturated fats.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628650" indent="-62865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Which of the following statements are true and which are false?</a:t>
            </a:r>
          </a:p>
          <a:p>
            <a:pPr marL="628650" indent="-62865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628650" indent="-62865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True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There are more unsaturated fats in vegetable oils.</a:t>
            </a:r>
          </a:p>
          <a:p>
            <a:pPr marL="628650" indent="-62865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False</a:t>
            </a:r>
            <a:r>
              <a:rPr lang="en-US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Vegetable oils have higher melting points than fats. </a:t>
            </a:r>
          </a:p>
          <a:p>
            <a:pPr marL="628650" indent="-62865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True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Hydrogenation of oils converts some cis double bonds   	    to trans double bonds.</a:t>
            </a:r>
          </a:p>
          <a:p>
            <a:pPr marL="628650" indent="-628650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D.</a:t>
            </a:r>
            <a:r>
              <a:rPr lang="en-US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 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True</a:t>
            </a:r>
            <a:r>
              <a:rPr lang="en-US" b="1" smtClean="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Animal fats have more saturated fats.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Draw the condensed structural formula for the product of a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glyceryl tripalmitoleate that undergoes hydrogenation.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3627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78300"/>
            <a:ext cx="1549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Draw the condensed structural formula for the product of a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glyceryl tripalmitoleate that undergoes hydrogenation.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glyceryl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tripalmitoleate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0386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1549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Hydrolysis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305800" cy="4419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hydrolysis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 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triacylglycerols split into glycerol and three fatty acids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strong acid, HCl or 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4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 or digestive enzymes called lipases are required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3"/>
          <a:stretch/>
        </p:blipFill>
        <p:spPr>
          <a:xfrm>
            <a:off x="542924" y="3348609"/>
            <a:ext cx="8179303" cy="285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Saponification and Soap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Saponification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the reaction of a fat with a strong base such as NaOH in </a:t>
            </a:r>
            <a:b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presence of heat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splits triacylglycerols into glycerol and the sodium salts of fatty acids 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the process of forming </a:t>
            </a:r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“soaps” (salts of fatty acids)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with NaOH gives solid soaps that can be molded into </a:t>
            </a:r>
            <a:b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different shapes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with KOH gives softer, liquid soaps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Saponification and Soap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"/>
          <a:stretch/>
        </p:blipFill>
        <p:spPr>
          <a:xfrm>
            <a:off x="304800" y="2510409"/>
            <a:ext cx="8534400" cy="2995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Organic and Lipid Reactions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2"/>
          <a:stretch/>
        </p:blipFill>
        <p:spPr>
          <a:xfrm>
            <a:off x="352425" y="2473071"/>
            <a:ext cx="8534400" cy="2403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8153400" cy="41148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Write </a:t>
            </a:r>
            <a:r>
              <a:rPr lang="en-US" dirty="0"/>
              <a:t>the equation for the reaction catalyzed by the enzyme lipase that </a:t>
            </a:r>
            <a:r>
              <a:rPr lang="en-US" dirty="0" smtClean="0"/>
              <a:t>hydrolyzes </a:t>
            </a:r>
            <a:r>
              <a:rPr lang="en-US" dirty="0" err="1" smtClean="0"/>
              <a:t>glyceryl</a:t>
            </a:r>
            <a:r>
              <a:rPr lang="en-US" dirty="0" smtClean="0"/>
              <a:t> </a:t>
            </a:r>
            <a:r>
              <a:rPr lang="en-US" dirty="0" err="1"/>
              <a:t>trilaurate</a:t>
            </a:r>
            <a:r>
              <a:rPr lang="en-US" dirty="0"/>
              <a:t> (</a:t>
            </a:r>
            <a:r>
              <a:rPr lang="en-US" dirty="0" err="1" smtClean="0"/>
              <a:t>trilaurin</a:t>
            </a:r>
            <a:r>
              <a:rPr lang="en-US" dirty="0" smtClean="0"/>
              <a:t>) </a:t>
            </a:r>
            <a:r>
              <a:rPr lang="en-US" dirty="0"/>
              <a:t>during the digestion process.</a:t>
            </a: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5000"/>
              </a:spcBef>
              <a:buFont typeface="Wingdings" charset="0"/>
              <a:buNone/>
              <a:defRPr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	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222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48117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Triacylglycerols: Hydrogenation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63575" y="1557338"/>
            <a:ext cx="7947025" cy="45720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In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hydrogenation reactions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, </a:t>
            </a:r>
          </a:p>
          <a:p>
            <a:pPr marL="320040" indent="-320040"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double bonds in unsaturated fatty acids react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with hydrogen gas to produce carbon–carbon single bonds</a:t>
            </a:r>
          </a:p>
          <a:p>
            <a:pPr marL="320040" indent="-320040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hydrogen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gas is bubbled through the heated oil, typically in the presence of a nickel catalyst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85799" y="4953000"/>
            <a:ext cx="811395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800000"/>
                </a:solidFill>
                <a:latin typeface="Times" pitchFamily="-84" charset="0"/>
              </a:rPr>
              <a:t>Core Chemistry Skill  </a:t>
            </a:r>
            <a:r>
              <a:rPr lang="en-US">
                <a:latin typeface="Times" pitchFamily="-84" charset="0"/>
              </a:rPr>
              <a:t>Identifying the Products for the Hydrogenation, Hydrolysis, and Saponification of a </a:t>
            </a:r>
            <a:r>
              <a:rPr lang="en-US" smtClean="0">
                <a:latin typeface="Times" pitchFamily="-84" charset="0"/>
              </a:rPr>
              <a:t>Triacylglycerol  </a:t>
            </a:r>
            <a:endParaRPr lang="en-US">
              <a:latin typeface="Times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8153400" cy="41148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Write </a:t>
            </a:r>
            <a:r>
              <a:rPr lang="en-US" dirty="0"/>
              <a:t>the equation for the reaction catalyzed by the enzyme lipase that </a:t>
            </a:r>
            <a:r>
              <a:rPr lang="en-US" dirty="0" smtClean="0"/>
              <a:t>hydrolyzes </a:t>
            </a:r>
            <a:r>
              <a:rPr lang="en-US" dirty="0" err="1" smtClean="0"/>
              <a:t>glyceryl</a:t>
            </a:r>
            <a:r>
              <a:rPr lang="en-US" dirty="0" smtClean="0"/>
              <a:t> </a:t>
            </a:r>
            <a:r>
              <a:rPr lang="en-US" dirty="0" err="1"/>
              <a:t>trilaurate</a:t>
            </a:r>
            <a:r>
              <a:rPr lang="en-US" dirty="0"/>
              <a:t> (</a:t>
            </a:r>
            <a:r>
              <a:rPr lang="en-US" dirty="0" err="1" smtClean="0"/>
              <a:t>trilaurin</a:t>
            </a:r>
            <a:r>
              <a:rPr lang="en-US" dirty="0" smtClean="0"/>
              <a:t>) </a:t>
            </a:r>
            <a:r>
              <a:rPr lang="en-US" dirty="0"/>
              <a:t>during the digestion process.</a:t>
            </a: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err="1" smtClean="0"/>
              <a:t>glyceryl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0"/>
              </a:spcBef>
              <a:buFont typeface="Arial"/>
              <a:buNone/>
              <a:defRPr/>
            </a:pPr>
            <a:r>
              <a:rPr lang="en-US" dirty="0" err="1" smtClean="0"/>
              <a:t>trilaurate</a:t>
            </a:r>
            <a:r>
              <a:rPr lang="en-US" dirty="0" smtClean="0"/>
              <a:t> </a:t>
            </a:r>
            <a:endParaRPr lang="en-US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5000"/>
              </a:spcBef>
              <a:buFont typeface="Wingdings" charset="0"/>
              <a:buNone/>
              <a:defRPr/>
            </a:pP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	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4584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78136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Hydrogenation Reactions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4676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When hydrogen adds to all of the double bonds of glyceryl trioleate (triolein)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using a nickel catalyst, the product is the saturated fat glyceryl tristearate (tristearin).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b="1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>
          <a:xfrm>
            <a:off x="304800" y="3248630"/>
            <a:ext cx="8534400" cy="2614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78136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Hydrogenation Reactions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4448175" cy="4419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In commercial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hydrogenation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,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addition of hydrogen is stopped before all the double bonds in a liquid vegetable oil become completely saturated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partial hydrogenation of a liquid vegetable oil changes it to a soft, semisolid fat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more saturated product has a higher melting point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5167616" y="1817861"/>
            <a:ext cx="3922142" cy="226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What products are obtained from the complete hydrogenation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of glyceryl trioleate?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glycerol and three oleic acids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glyceryltristearate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glycerol and three stearic acids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7845425" cy="4495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What products are obtained from the complete hydrogenation of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glyceryl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trioleate</a:t>
            </a:r>
            <a:r>
              <a:rPr lang="en-US" dirty="0"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B.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glyceryltristearate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83058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Trans Fatty Acids</a:t>
            </a:r>
            <a:endParaRPr lang="en-US" i="1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7924800" cy="44196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Unsaturated fatty acids can be 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cis, with bulky groups on the same side of C     C</a:t>
            </a:r>
          </a:p>
          <a:p>
            <a:pPr eaLnBrk="1" hangingPunct="1">
              <a:buSzTx/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SzTx/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SzTx/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ct val="10000"/>
              </a:spcAft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trans, with bulky groups on opposite sides of C     C</a:t>
            </a:r>
          </a:p>
          <a:p>
            <a:pPr eaLnBrk="1" hangingPunct="1">
              <a:lnSpc>
                <a:spcPct val="110000"/>
              </a:lnSpc>
              <a:spcAft>
                <a:spcPct val="10000"/>
              </a:spcAft>
              <a:buSzTx/>
              <a:buFontTx/>
              <a:buChar char="•"/>
            </a:pPr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ct val="10000"/>
              </a:spcAft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          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endParaRPr lang="en-US" b="1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765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6465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6096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/>
          <p:cNvSpPr>
            <a:spLocks/>
          </p:cNvSpPr>
          <p:nvPr/>
        </p:nvSpPr>
        <p:spPr bwMode="auto">
          <a:xfrm>
            <a:off x="3581400" y="2743200"/>
            <a:ext cx="1219200" cy="685800"/>
          </a:xfrm>
          <a:custGeom>
            <a:avLst/>
            <a:gdLst>
              <a:gd name="T0" fmla="*/ 0 w 1219200"/>
              <a:gd name="T1" fmla="*/ 0 h 685800"/>
              <a:gd name="T2" fmla="*/ 1219200 w 1219200"/>
              <a:gd name="T3" fmla="*/ 0 h 685800"/>
              <a:gd name="T4" fmla="*/ 1219200 w 1219200"/>
              <a:gd name="T5" fmla="*/ 685800 h 685800"/>
              <a:gd name="T6" fmla="*/ 0 w 1219200"/>
              <a:gd name="T7" fmla="*/ 685800 h 685800"/>
              <a:gd name="T8" fmla="*/ 0 w 1219200"/>
              <a:gd name="T9" fmla="*/ 0 h 685800"/>
              <a:gd name="T10" fmla="*/ 85725 w 1219200"/>
              <a:gd name="T11" fmla="*/ 85725 h 685800"/>
              <a:gd name="T12" fmla="*/ 85725 w 1219200"/>
              <a:gd name="T13" fmla="*/ 600075 h 685800"/>
              <a:gd name="T14" fmla="*/ 1133475 w 1219200"/>
              <a:gd name="T15" fmla="*/ 600075 h 685800"/>
              <a:gd name="T16" fmla="*/ 1133475 w 1219200"/>
              <a:gd name="T17" fmla="*/ 85725 h 685800"/>
              <a:gd name="T18" fmla="*/ 85725 w 1219200"/>
              <a:gd name="T19" fmla="*/ 85725 h 685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" h="685800">
                <a:moveTo>
                  <a:pt x="0" y="0"/>
                </a:moveTo>
                <a:lnTo>
                  <a:pt x="1219200" y="0"/>
                </a:lnTo>
                <a:lnTo>
                  <a:pt x="1219200" y="685800"/>
                </a:lnTo>
                <a:lnTo>
                  <a:pt x="0" y="685800"/>
                </a:lnTo>
                <a:lnTo>
                  <a:pt x="0" y="0"/>
                </a:lnTo>
                <a:close/>
                <a:moveTo>
                  <a:pt x="85725" y="85725"/>
                </a:moveTo>
                <a:lnTo>
                  <a:pt x="85725" y="600075"/>
                </a:lnTo>
                <a:lnTo>
                  <a:pt x="1133475" y="600075"/>
                </a:lnTo>
                <a:lnTo>
                  <a:pt x="1133475" y="85725"/>
                </a:lnTo>
                <a:lnTo>
                  <a:pt x="85725" y="85725"/>
                </a:lnTo>
                <a:close/>
              </a:path>
            </a:pathLst>
          </a:custGeom>
          <a:solidFill>
            <a:srgbClr val="FF0000"/>
          </a:solidFill>
          <a:ln w="100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8" name="Frame 7"/>
          <p:cNvSpPr>
            <a:spLocks/>
          </p:cNvSpPr>
          <p:nvPr/>
        </p:nvSpPr>
        <p:spPr bwMode="auto">
          <a:xfrm>
            <a:off x="2895600" y="5029200"/>
            <a:ext cx="1371600" cy="685800"/>
          </a:xfrm>
          <a:custGeom>
            <a:avLst/>
            <a:gdLst>
              <a:gd name="T0" fmla="*/ 0 w 1371600"/>
              <a:gd name="T1" fmla="*/ 0 h 685800"/>
              <a:gd name="T2" fmla="*/ 1371600 w 1371600"/>
              <a:gd name="T3" fmla="*/ 0 h 685800"/>
              <a:gd name="T4" fmla="*/ 1371600 w 1371600"/>
              <a:gd name="T5" fmla="*/ 685800 h 685800"/>
              <a:gd name="T6" fmla="*/ 0 w 1371600"/>
              <a:gd name="T7" fmla="*/ 685800 h 685800"/>
              <a:gd name="T8" fmla="*/ 0 w 1371600"/>
              <a:gd name="T9" fmla="*/ 0 h 685800"/>
              <a:gd name="T10" fmla="*/ 85725 w 1371600"/>
              <a:gd name="T11" fmla="*/ 85725 h 685800"/>
              <a:gd name="T12" fmla="*/ 85725 w 1371600"/>
              <a:gd name="T13" fmla="*/ 600075 h 685800"/>
              <a:gd name="T14" fmla="*/ 1285875 w 1371600"/>
              <a:gd name="T15" fmla="*/ 600075 h 685800"/>
              <a:gd name="T16" fmla="*/ 1285875 w 1371600"/>
              <a:gd name="T17" fmla="*/ 85725 h 685800"/>
              <a:gd name="T18" fmla="*/ 85725 w 1371600"/>
              <a:gd name="T19" fmla="*/ 85725 h 685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71600" h="685800">
                <a:moveTo>
                  <a:pt x="0" y="0"/>
                </a:moveTo>
                <a:lnTo>
                  <a:pt x="1371600" y="0"/>
                </a:lnTo>
                <a:lnTo>
                  <a:pt x="1371600" y="685800"/>
                </a:lnTo>
                <a:lnTo>
                  <a:pt x="0" y="685800"/>
                </a:lnTo>
                <a:lnTo>
                  <a:pt x="0" y="0"/>
                </a:lnTo>
                <a:close/>
                <a:moveTo>
                  <a:pt x="85725" y="85725"/>
                </a:moveTo>
                <a:lnTo>
                  <a:pt x="85725" y="600075"/>
                </a:lnTo>
                <a:lnTo>
                  <a:pt x="1285875" y="600075"/>
                </a:lnTo>
                <a:lnTo>
                  <a:pt x="1285875" y="85725"/>
                </a:lnTo>
                <a:lnTo>
                  <a:pt x="85725" y="85725"/>
                </a:lnTo>
                <a:close/>
              </a:path>
            </a:pathLst>
          </a:custGeom>
          <a:solidFill>
            <a:srgbClr val="FF0000"/>
          </a:solidFill>
          <a:ln w="100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grpSp>
        <p:nvGrpSpPr>
          <p:cNvPr id="27655" name="Group 5"/>
          <p:cNvGrpSpPr>
            <a:grpSpLocks/>
          </p:cNvGrpSpPr>
          <p:nvPr/>
        </p:nvGrpSpPr>
        <p:grpSpPr bwMode="auto">
          <a:xfrm>
            <a:off x="6400800" y="2182813"/>
            <a:ext cx="307975" cy="58737"/>
            <a:chOff x="3063239" y="2532888"/>
            <a:chExt cx="307849" cy="579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066413" y="2590800"/>
              <a:ext cx="304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63239" y="2532888"/>
              <a:ext cx="304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6" name="Group 5"/>
          <p:cNvGrpSpPr>
            <a:grpSpLocks/>
          </p:cNvGrpSpPr>
          <p:nvPr/>
        </p:nvGrpSpPr>
        <p:grpSpPr bwMode="auto">
          <a:xfrm>
            <a:off x="6726238" y="4008438"/>
            <a:ext cx="307975" cy="58737"/>
            <a:chOff x="3063239" y="2532888"/>
            <a:chExt cx="307849" cy="5791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066413" y="2590800"/>
              <a:ext cx="304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63239" y="2532888"/>
              <a:ext cx="3046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Hydrogenation: Trans Fatty Acids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During hydrogenation, </a:t>
            </a:r>
          </a:p>
          <a:p>
            <a:pPr marL="320040" indent="-320040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double bonds are converted to C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 single bonds </a:t>
            </a:r>
          </a:p>
          <a:p>
            <a:pPr marL="320040" indent="-320040"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 small number of the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cis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double bonds are converted to more stable trans double bonds, causing a change in the overall structure of the fatty acids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Aft>
                <a:spcPct val="10000"/>
              </a:spcAft>
              <a:buSzTx/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In the body, trans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fatty acids </a:t>
            </a:r>
          </a:p>
          <a:p>
            <a:pPr marL="320040" indent="-320040" eaLnBrk="1" hangingPunct="1">
              <a:spcAft>
                <a:spcPct val="10000"/>
              </a:spcAft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behave like saturated fatty acids</a:t>
            </a:r>
          </a:p>
          <a:p>
            <a:pPr marL="320040" indent="-320040" eaLnBrk="1" hangingPunct="1">
              <a:spcAft>
                <a:spcPct val="10000"/>
              </a:spcAft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are estimated to be 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4% of our total calories </a:t>
            </a:r>
          </a:p>
          <a:p>
            <a:pPr marL="320040" indent="-320040" eaLnBrk="1" hangingPunct="1">
              <a:spcAft>
                <a:spcPct val="10000"/>
              </a:spcAft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raise LDL-cholesterol and lower HDL-cholesterol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Hydrogenation: Trans Fatty Acids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/>
        </p:blipFill>
        <p:spPr>
          <a:xfrm>
            <a:off x="333375" y="1779140"/>
            <a:ext cx="8534400" cy="4226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2212</TotalTime>
  <Words>653</Words>
  <Application>Microsoft Macintosh PowerPoint</Application>
  <PresentationFormat>On-screen Show (4:3)</PresentationFormat>
  <Paragraphs>130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12th ed GOB Timberlake</vt:lpstr>
      <vt:lpstr> 15.4  Chemical Properties of Triacylglycerols </vt:lpstr>
      <vt:lpstr>Triacylglycerols: Hydrogenation</vt:lpstr>
      <vt:lpstr>Hydrogenation Reactions</vt:lpstr>
      <vt:lpstr>Hydrogenation Reactions</vt:lpstr>
      <vt:lpstr>Study Check</vt:lpstr>
      <vt:lpstr>Solution</vt:lpstr>
      <vt:lpstr>Chemistry Link to Health: Trans Fatty Acids</vt:lpstr>
      <vt:lpstr>Hydrogenation: Trans Fatty Acids</vt:lpstr>
      <vt:lpstr>Hydrogenation: Trans Fatty Acids</vt:lpstr>
      <vt:lpstr>Trans Fatty Acids in Foods</vt:lpstr>
      <vt:lpstr>Study Check</vt:lpstr>
      <vt:lpstr>Solution</vt:lpstr>
      <vt:lpstr>Study Check</vt:lpstr>
      <vt:lpstr>Solution</vt:lpstr>
      <vt:lpstr>Hydrolysis</vt:lpstr>
      <vt:lpstr>Saponification and Soap</vt:lpstr>
      <vt:lpstr>Saponification and Soap</vt:lpstr>
      <vt:lpstr>Organic and Lipid Reactions</vt:lpstr>
      <vt:lpstr>Study Check</vt:lpstr>
      <vt:lpstr>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Timberlake</dc:creator>
  <cp:lastModifiedBy>Admin Admin</cp:lastModifiedBy>
  <cp:revision>129</cp:revision>
  <dcterms:created xsi:type="dcterms:W3CDTF">2011-01-14T20:03:18Z</dcterms:created>
  <dcterms:modified xsi:type="dcterms:W3CDTF">2014-04-24T19:26:52Z</dcterms:modified>
</cp:coreProperties>
</file>