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56" r:id="rId3"/>
    <p:sldId id="301" r:id="rId4"/>
    <p:sldId id="276" r:id="rId5"/>
    <p:sldId id="257" r:id="rId6"/>
    <p:sldId id="295" r:id="rId7"/>
    <p:sldId id="298" r:id="rId8"/>
    <p:sldId id="302" r:id="rId9"/>
    <p:sldId id="297" r:id="rId10"/>
    <p:sldId id="296" r:id="rId11"/>
    <p:sldId id="299" r:id="rId12"/>
    <p:sldId id="300" r:id="rId13"/>
    <p:sldId id="303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FF9900"/>
    <a:srgbClr val="66FF66"/>
    <a:srgbClr val="CC66FF"/>
    <a:srgbClr val="99CCFF"/>
    <a:srgbClr val="FF33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576" y="-96"/>
      </p:cViewPr>
      <p:guideLst>
        <p:guide orient="horz" pos="576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"/>
    </p:cViewPr>
  </p:sorterViewPr>
  <p:notesViewPr>
    <p:cSldViewPr showGuides="1">
      <p:cViewPr varScale="1">
        <p:scale>
          <a:sx n="110" d="100"/>
          <a:sy n="110" d="100"/>
        </p:scale>
        <p:origin x="-1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C4C105-64E5-42D1-A5D1-A0D8AD7D0760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8FFEC-2A1D-4890-9350-F515FFC7F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6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C9FD0D-C523-4A7D-A606-BEFCF120BD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D521706-0378-459E-9F73-00391747C11E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D396A2-C0F6-45A7-AD3D-AADD6192DDCD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1B3980-5948-447F-BC56-203F4D14DEA0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654FAD-09EB-4DB4-BBAE-A3D078C76EB9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F784F2-4802-4B66-BE2F-830809FB640C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E3DF74D-F792-433F-A7A7-CD773EBDB2AB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83F3A3-F5BD-44AB-9087-6D4F605FCF6B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06BE0A4-B1C6-4F7B-987F-862BAAA4DDF7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99D65C4-A9C8-4DBB-A897-C29C3D31EEB3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BD604D1-5E06-4F96-B473-A760502C433B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5AE7883-94EC-4D1B-A86E-3B62EB6BB19E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673532-7B7A-441F-8913-E54511076422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6768FA4-7638-48D3-AAFF-1EE6182408DC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21B38E-47C9-483C-9348-191832550845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5AC2EE-14DB-4FA8-BEEB-0979A65F9C78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2EEB47-E714-427A-B394-016A8633EA8F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68CBC0-261F-4161-8E2D-AB63C15BD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6633F6-1C01-4E29-AF66-A9DBC09F5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714E09-83E8-4138-8CCF-25A8E2461B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C92734-DF12-4785-83FE-4256D7BB3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7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46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8B4BFE-C5A0-4A31-927E-A42F951937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4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A8B71E-9142-410F-B699-31F07E91FE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FE4EE6-CAE4-4F6F-9DDE-98A4A6E0E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0783CF-78C0-467F-B764-EB996BC12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5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F5B68A-AF72-49D8-8AF1-318DA602B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D9222AE0-1769-4055-A781-0744C7BD99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09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2015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0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15.5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Phospholipids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3528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The </a:t>
            </a:r>
            <a:r>
              <a:rPr lang="en-US" b="1" dirty="0"/>
              <a:t>phospholipids </a:t>
            </a:r>
            <a:r>
              <a:rPr lang="en-US" dirty="0" smtClean="0"/>
              <a:t>are </a:t>
            </a:r>
            <a:r>
              <a:rPr lang="en-US" dirty="0"/>
              <a:t>a family of lipids similar in structure to </a:t>
            </a:r>
            <a:r>
              <a:rPr lang="en-US" dirty="0" err="1"/>
              <a:t>triacylglycerols</a:t>
            </a:r>
            <a:r>
              <a:rPr lang="en-US" dirty="0"/>
              <a:t>; they</a:t>
            </a:r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include </a:t>
            </a:r>
            <a:r>
              <a:rPr lang="en-US" b="1" dirty="0" err="1">
                <a:solidFill>
                  <a:srgbClr val="CC66FF"/>
                </a:solidFill>
              </a:rPr>
              <a:t>glycerophospholipids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sphingomyelin</a:t>
            </a:r>
            <a:r>
              <a:rPr lang="en-US" dirty="0"/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4495800" y="1752600"/>
            <a:ext cx="609600" cy="2438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eaLnBrk="1" hangingPunct="1">
              <a:defRPr/>
            </a:pPr>
            <a:r>
              <a:rPr lang="en-US" b="1" spc="-1000" smtClean="0">
                <a:latin typeface="Times New Roman" charset="0"/>
                <a:ea typeface="ＭＳ Ｐゴシック" charset="0"/>
                <a:cs typeface="ＭＳ Ｐゴシック" charset="0"/>
              </a:rPr>
              <a:t>Glycerol</a:t>
            </a:r>
            <a:endParaRPr lang="en-US" b="1" spc="-1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Line 11"/>
          <p:cNvSpPr>
            <a:spLocks noChangeShapeType="1"/>
          </p:cNvSpPr>
          <p:nvPr/>
        </p:nvSpPr>
        <p:spPr bwMode="auto">
          <a:xfrm>
            <a:off x="5105400" y="3657600"/>
            <a:ext cx="809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Oval 12"/>
          <p:cNvSpPr>
            <a:spLocks noChangeArrowheads="1"/>
          </p:cNvSpPr>
          <p:nvPr/>
        </p:nvSpPr>
        <p:spPr bwMode="auto">
          <a:xfrm>
            <a:off x="5943600" y="3276600"/>
            <a:ext cx="762000" cy="735013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PO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Line 13"/>
          <p:cNvSpPr>
            <a:spLocks noChangeShapeType="1"/>
          </p:cNvSpPr>
          <p:nvPr/>
        </p:nvSpPr>
        <p:spPr bwMode="auto">
          <a:xfrm flipV="1">
            <a:off x="6705600" y="3657600"/>
            <a:ext cx="666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7315200" y="3276600"/>
            <a:ext cx="1295400" cy="735013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Amino </a:t>
            </a:r>
          </a:p>
          <a:p>
            <a:pPr algn="ctr" eaLnBrk="1" hangingPunct="1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alcohol</a:t>
            </a:r>
          </a:p>
        </p:txBody>
      </p:sp>
      <p:sp>
        <p:nvSpPr>
          <p:cNvPr id="15368" name="Line 15"/>
          <p:cNvSpPr>
            <a:spLocks noChangeShapeType="1"/>
          </p:cNvSpPr>
          <p:nvPr/>
        </p:nvSpPr>
        <p:spPr bwMode="auto">
          <a:xfrm>
            <a:off x="5105400" y="2895600"/>
            <a:ext cx="809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6"/>
          <p:cNvSpPr>
            <a:spLocks noChangeShapeType="1"/>
          </p:cNvSpPr>
          <p:nvPr/>
        </p:nvSpPr>
        <p:spPr bwMode="auto">
          <a:xfrm>
            <a:off x="5105400" y="2057400"/>
            <a:ext cx="809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5943600" y="1828800"/>
            <a:ext cx="1905000" cy="466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Fatty acid</a:t>
            </a:r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5943600" y="2667000"/>
            <a:ext cx="1905000" cy="466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Fatty acid</a:t>
            </a:r>
          </a:p>
        </p:txBody>
      </p:sp>
      <p:sp>
        <p:nvSpPr>
          <p:cNvPr id="15372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3D9D1E"/>
                </a:solidFill>
                <a:latin typeface="Times" pitchFamily="-84" charset="0"/>
              </a:rPr>
              <a:t>Learning Goal  </a:t>
            </a:r>
            <a:r>
              <a:rPr lang="en-US">
                <a:latin typeface="Times" pitchFamily="-84" charset="0"/>
              </a:rPr>
              <a:t>Describe the structure of a phospholipid containing glycerol or sphingosine.</a:t>
            </a:r>
          </a:p>
        </p:txBody>
      </p:sp>
      <p:sp>
        <p:nvSpPr>
          <p:cNvPr id="15373" name="TextBox 1"/>
          <p:cNvSpPr txBox="1">
            <a:spLocks noChangeArrowheads="1"/>
          </p:cNvSpPr>
          <p:nvPr/>
        </p:nvSpPr>
        <p:spPr bwMode="auto">
          <a:xfrm>
            <a:off x="5029200" y="4572000"/>
            <a:ext cx="293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Times" pitchFamily="-84" charset="0"/>
              </a:rPr>
              <a:t>Glycerophospholipid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69288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Identify each of the following as a fatty acid,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 triacylglycerol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an amino </a:t>
            </a:r>
            <a:r>
              <a:rPr lang="en-US" dirty="0">
                <a:ea typeface="ＭＳ Ｐゴシック" charset="0"/>
                <a:cs typeface="ＭＳ Ｐゴシック" charset="0"/>
              </a:rPr>
              <a:t>alcohol, or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glycerophospholipid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A.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glyceryl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trioleate</a:t>
            </a: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	triacylglycerol</a:t>
            </a:r>
            <a:r>
              <a:rPr lang="en-US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</a:t>
            </a:r>
          </a:p>
          <a:p>
            <a:pPr marL="0" indent="0" eaLnBrk="1" hangingPunct="1">
              <a:spcBef>
                <a:spcPct val="2500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B. 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cephalin</a:t>
            </a:r>
            <a:r>
              <a:rPr lang="en-US" dirty="0">
                <a:ea typeface="ＭＳ Ｐゴシック" charset="0"/>
                <a:cs typeface="ＭＳ Ｐゴシック" charset="0"/>
              </a:rPr>
              <a:t>		         </a:t>
            </a:r>
            <a:r>
              <a:rPr lang="en-US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glycerophospholipid</a:t>
            </a:r>
            <a:r>
              <a:rPr lang="en-US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</a:t>
            </a:r>
          </a:p>
          <a:p>
            <a:pPr marL="0" indent="0" eaLnBrk="1" hangingPunct="1">
              <a:spcBef>
                <a:spcPct val="2500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C.  choline</a:t>
            </a:r>
            <a:r>
              <a:rPr lang="en-US" dirty="0">
                <a:ea typeface="ＭＳ Ｐゴシック" charset="0"/>
                <a:cs typeface="ＭＳ Ｐゴシック" charset="0"/>
              </a:rPr>
              <a:t>			</a:t>
            </a: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amino alcohol</a:t>
            </a:r>
            <a:r>
              <a:rPr lang="en-US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</a:t>
            </a:r>
          </a:p>
          <a:p>
            <a:pPr marL="0" indent="0" eaLnBrk="1" hangingPunct="1">
              <a:spcBef>
                <a:spcPct val="2500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</a:t>
            </a:r>
            <a:r>
              <a:rPr lang="en-US" dirty="0">
                <a:ea typeface="ＭＳ Ｐゴシック" charset="0"/>
                <a:cs typeface="ＭＳ Ｐゴシック" charset="0"/>
              </a:rPr>
              <a:t>.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palmitic</a:t>
            </a:r>
            <a:r>
              <a:rPr lang="en-US" dirty="0">
                <a:ea typeface="ＭＳ Ｐゴシック" charset="0"/>
                <a:cs typeface="ＭＳ Ｐゴシック" charset="0"/>
              </a:rPr>
              <a:t> acid		</a:t>
            </a: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fatty acid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69288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Draw the condensed structural formula of 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cephalin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that contains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stearic acid and serine.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69288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condensed structural formula of a cephalin that contains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stearic acid and serine.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"/>
          <a:stretch/>
        </p:blipFill>
        <p:spPr>
          <a:xfrm>
            <a:off x="2154025" y="2590800"/>
            <a:ext cx="483595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Sphingomyelin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82000" cy="45720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dirty="0" err="1" smtClean="0"/>
              <a:t>sphingomyelin</a:t>
            </a:r>
            <a:r>
              <a:rPr lang="en-US" dirty="0" smtClean="0"/>
              <a:t>,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amine group of </a:t>
            </a:r>
            <a:r>
              <a:rPr lang="en-US" dirty="0" err="1"/>
              <a:t>sphingosine</a:t>
            </a:r>
            <a:r>
              <a:rPr lang="en-US" dirty="0"/>
              <a:t> forms an amide bond 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fatty acid </a:t>
            </a:r>
            <a:endParaRPr lang="en-US" dirty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hydroxyl group forms an ester bond with phosphate, which forms another </a:t>
            </a:r>
            <a:r>
              <a:rPr lang="en-US" dirty="0" err="1" smtClean="0"/>
              <a:t>phosphoester</a:t>
            </a:r>
            <a:r>
              <a:rPr lang="en-US" dirty="0"/>
              <a:t> </a:t>
            </a:r>
            <a:r>
              <a:rPr lang="en-US" dirty="0" smtClean="0"/>
              <a:t>bond </a:t>
            </a:r>
            <a:r>
              <a:rPr lang="en-US" dirty="0"/>
              <a:t>to choline or </a:t>
            </a:r>
            <a:r>
              <a:rPr lang="en-US" dirty="0" smtClean="0"/>
              <a:t>ethanolamine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 err="1" smtClean="0"/>
              <a:t>Sphingomyelins</a:t>
            </a:r>
            <a:r>
              <a:rPr lang="en-US" dirty="0" smtClean="0"/>
              <a:t> are abundant </a:t>
            </a:r>
            <a:r>
              <a:rPr lang="en-US" dirty="0"/>
              <a:t>in the white matter of the myelin sheath, a coating </a:t>
            </a:r>
            <a:r>
              <a:rPr lang="en-US" dirty="0" smtClean="0"/>
              <a:t>surrounding the </a:t>
            </a:r>
            <a:r>
              <a:rPr lang="en-US" dirty="0"/>
              <a:t>nerve cells that increases the speed of nerve impulses and </a:t>
            </a:r>
            <a:r>
              <a:rPr lang="en-US" dirty="0" smtClean="0"/>
              <a:t>insulates and </a:t>
            </a:r>
            <a:r>
              <a:rPr lang="en-US" dirty="0"/>
              <a:t>protects the nerve cells.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Sphingomyelin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80010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Structure of 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sphingomyelin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containing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myristic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acid and choline.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8"/>
          <a:stretch/>
        </p:blipFill>
        <p:spPr>
          <a:xfrm>
            <a:off x="1600200" y="1828800"/>
            <a:ext cx="6096000" cy="339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Palmitic acid, the 16-carbon saturated fatty acid, is the most common fatty acid found along with the ionized amino alcohol choline in the sphingomyelin of eggs.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condensed structural formula for this sphingomyelin.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Palmitic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acid, the 16-carbon saturated fatty acid, is the most common fatty acid found along with the ionized amino alcohol choline in the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sphingomyelin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of eggs.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Draw the condensed structural formula for this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sphingomyelin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/>
        </p:blipFill>
        <p:spPr>
          <a:xfrm>
            <a:off x="1905000" y="3810000"/>
            <a:ext cx="5257800" cy="188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Glycerophospholipids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4114800" cy="4114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Glycerophospholipids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contain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two fatty acids that form ester bonds with the first and second hydroxyl groups of glycerol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hydroxyl group that forms an ester with phosphoric acid, which forms another phosphoester bond with an amino alcohol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1" name="Line 8"/>
          <p:cNvSpPr>
            <a:spLocks noChangeShapeType="1"/>
          </p:cNvSpPr>
          <p:nvPr/>
        </p:nvSpPr>
        <p:spPr bwMode="auto">
          <a:xfrm>
            <a:off x="6096000" y="3657600"/>
            <a:ext cx="809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Oval 9"/>
          <p:cNvSpPr>
            <a:spLocks noChangeArrowheads="1"/>
          </p:cNvSpPr>
          <p:nvPr/>
        </p:nvSpPr>
        <p:spPr bwMode="auto">
          <a:xfrm>
            <a:off x="6553200" y="3276600"/>
            <a:ext cx="762000" cy="735013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PO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Line 10"/>
          <p:cNvSpPr>
            <a:spLocks noChangeShapeType="1"/>
          </p:cNvSpPr>
          <p:nvPr/>
        </p:nvSpPr>
        <p:spPr bwMode="auto">
          <a:xfrm flipV="1">
            <a:off x="7315200" y="3657600"/>
            <a:ext cx="666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7543800" y="3276600"/>
            <a:ext cx="1281113" cy="735013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Amino </a:t>
            </a:r>
          </a:p>
          <a:p>
            <a:pPr algn="ctr" eaLnBrk="1" hangingPunct="1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alcohol</a:t>
            </a:r>
          </a:p>
        </p:txBody>
      </p:sp>
      <p:sp>
        <p:nvSpPr>
          <p:cNvPr id="17415" name="Line 13"/>
          <p:cNvSpPr>
            <a:spLocks noChangeShapeType="1"/>
          </p:cNvSpPr>
          <p:nvPr/>
        </p:nvSpPr>
        <p:spPr bwMode="auto">
          <a:xfrm>
            <a:off x="6096000" y="2819400"/>
            <a:ext cx="809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14"/>
          <p:cNvSpPr>
            <a:spLocks noChangeShapeType="1"/>
          </p:cNvSpPr>
          <p:nvPr/>
        </p:nvSpPr>
        <p:spPr bwMode="auto">
          <a:xfrm>
            <a:off x="6096000" y="1981200"/>
            <a:ext cx="809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17"/>
          <p:cNvSpPr txBox="1">
            <a:spLocks noChangeArrowheads="1"/>
          </p:cNvSpPr>
          <p:nvPr/>
        </p:nvSpPr>
        <p:spPr bwMode="auto">
          <a:xfrm>
            <a:off x="6553200" y="1752600"/>
            <a:ext cx="1905000" cy="466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Fatty acid</a:t>
            </a:r>
          </a:p>
        </p:txBody>
      </p:sp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6553200" y="2590800"/>
            <a:ext cx="1905000" cy="466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Fatty acid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86400" y="1752600"/>
            <a:ext cx="609600" cy="251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eaLnBrk="1" hangingPunct="1">
              <a:defRPr/>
            </a:pPr>
            <a:r>
              <a:rPr lang="en-US" b="1" spc="-1000" dirty="0">
                <a:latin typeface="Times New Roman" charset="0"/>
                <a:ea typeface="ＭＳ Ｐゴシック" charset="0"/>
                <a:cs typeface="ＭＳ Ｐゴシック" charset="0"/>
              </a:rPr>
              <a:t>Glycerol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Sphingomyelin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3429000" cy="4114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ts val="60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Sphingomyelin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contains sphingosine instead of glycerol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contains a fatty acid, phosphate, and an amino alcohol</a:t>
            </a:r>
          </a:p>
        </p:txBody>
      </p:sp>
      <p:sp>
        <p:nvSpPr>
          <p:cNvPr id="19459" name="Line 8"/>
          <p:cNvSpPr>
            <a:spLocks noChangeShapeType="1"/>
          </p:cNvSpPr>
          <p:nvPr/>
        </p:nvSpPr>
        <p:spPr bwMode="auto">
          <a:xfrm>
            <a:off x="5791200" y="3733800"/>
            <a:ext cx="809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Oval 9"/>
          <p:cNvSpPr>
            <a:spLocks noChangeArrowheads="1"/>
          </p:cNvSpPr>
          <p:nvPr/>
        </p:nvSpPr>
        <p:spPr bwMode="auto">
          <a:xfrm>
            <a:off x="6324600" y="3352800"/>
            <a:ext cx="762000" cy="735013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PO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 flipV="1">
            <a:off x="7086600" y="3733800"/>
            <a:ext cx="666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7391400" y="3429000"/>
            <a:ext cx="1281113" cy="735013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Amino </a:t>
            </a:r>
          </a:p>
          <a:p>
            <a:pPr algn="ctr" eaLnBrk="1" hangingPunct="1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alcohol</a:t>
            </a:r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5791200" y="2971800"/>
            <a:ext cx="809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6553200" y="2743200"/>
            <a:ext cx="1905000" cy="466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Fatty acid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81600" y="1905000"/>
            <a:ext cx="609600" cy="3657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wordArtVert" wrap="none" anchor="ctr"/>
          <a:lstStyle/>
          <a:p>
            <a:pPr algn="ctr" eaLnBrk="1" hangingPunct="1">
              <a:defRPr/>
            </a:pPr>
            <a:r>
              <a:rPr lang="en-US" b="1" spc="-700" dirty="0" err="1">
                <a:latin typeface="Times New Roman" charset="0"/>
                <a:ea typeface="ＭＳ Ｐゴシック" charset="0"/>
                <a:cs typeface="ＭＳ Ｐゴシック" charset="0"/>
              </a:rPr>
              <a:t>Sphingosine</a:t>
            </a:r>
            <a:endParaRPr lang="en-US" b="1" spc="-7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1200" y="1905000"/>
            <a:ext cx="1981200" cy="533400"/>
          </a:xfrm>
          <a:prstGeom prst="rect">
            <a:avLst/>
          </a:prstGeom>
          <a:solidFill>
            <a:srgbClr val="99CCFF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6872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Amino Alcohols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3888" y="1600200"/>
            <a:ext cx="8139112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Amino alcohols found in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glycerophospolipids 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ts val="6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are choline, erine, and ethanolamine </a:t>
            </a:r>
          </a:p>
          <a:p>
            <a:pPr eaLnBrk="1" hangingPunct="1">
              <a:spcBef>
                <a:spcPts val="6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are ionized at physiological pH of 7.4</a:t>
            </a:r>
          </a:p>
          <a:p>
            <a:pPr eaLnBrk="1" hangingPunct="1">
              <a:spcBef>
                <a:spcPct val="50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                      </a:t>
            </a:r>
            <a:endParaRPr lang="en-US" b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6"/>
          <a:stretch/>
        </p:blipFill>
        <p:spPr>
          <a:xfrm>
            <a:off x="352425" y="3581400"/>
            <a:ext cx="8534400" cy="176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Lecithin and Cephalin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6113" y="1600200"/>
            <a:ext cx="8193087" cy="49530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Lecithin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and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cephalin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are types of glycerophospholipids that are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abundant in brain and nerve tissues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found in egg yolk, wheat germ, and yeast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"/>
          <a:stretch/>
        </p:blipFill>
        <p:spPr>
          <a:xfrm>
            <a:off x="1109769" y="3124200"/>
            <a:ext cx="6924462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8497888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635000" y="1600200"/>
            <a:ext cx="81930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Glycerophospholipids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have both polar and nonpolar regions that allow them to interact with polar and nonpolar substances</a:t>
            </a:r>
          </a:p>
          <a:p>
            <a:pPr eaLnBrk="1" hangingPunct="1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have a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polar head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containing the ionized amino alcohol and phosphate portion, which is strongly attracted to water</a:t>
            </a:r>
          </a:p>
          <a:p>
            <a:pPr eaLnBrk="1" hangingPunct="1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have a nonpolar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hydrocarbon tail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portion soluble only in nonpolar substances such as lipids</a:t>
            </a:r>
          </a:p>
          <a:p>
            <a:pPr eaLnBrk="1" hangingPunct="1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are the most abundant lipids in cell membranes and play an important role in cellular permeability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Structure and Polarity of 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Glycerophospholipid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8497888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249972" y="1524000"/>
            <a:ext cx="5857526" cy="4724400"/>
          </a:xfrm>
          <a:prstGeom prst="rect">
            <a:avLst/>
          </a:prstGeom>
        </p:spPr>
      </p:pic>
      <p:sp>
        <p:nvSpPr>
          <p:cNvPr id="6" name="Rectangle 1035"/>
          <p:cNvSpPr>
            <a:spLocks noChangeArrowheads="1"/>
          </p:cNvSpPr>
          <p:nvPr/>
        </p:nvSpPr>
        <p:spPr bwMode="auto">
          <a:xfrm>
            <a:off x="5486400" y="4038600"/>
            <a:ext cx="3505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components of a typical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glycerophospholipid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an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amino alcohol, phosphoric acid, glycerol, and two fatty acids.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glycerophospholipid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 polar “head” contains the ionized amino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alcohol and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phosphate, while the hydrocarbon chains of two fatty acids make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up 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nonpolar “tails.”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simplified drawing indicates the polar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region and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nonpolar region.</a:t>
            </a:r>
            <a:endParaRPr lang="en-US" sz="1400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Structure and Polarity of 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Glycerophospholipid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Glycerophospholipid: Snake Venom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4114800" cy="51054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Snake venom is produced by the modified saliva glands of a poisonous snake and is ejected through the fang of the snake.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Poisonous snake venom contains phospholipases that hydrolyze phospholipids in red blood cells.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403302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69288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Identify each of the following as a fatty acid, a triacylglycerol, an amino alcohol, or a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</a:rPr>
              <a:t>glycerophospholipid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A. 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</a:rPr>
              <a:t>glyceryl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</a:rPr>
              <a:t>trioleate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         	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B. 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</a:rPr>
              <a:t>cephalin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	 	</a:t>
            </a:r>
            <a:endParaRPr lang="en-US" altLang="en-US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C.  choline			</a:t>
            </a:r>
            <a:endParaRPr lang="en-US" altLang="en-US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	D. 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</a:rPr>
              <a:t>palmitic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 acid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1207</TotalTime>
  <Words>569</Words>
  <Application>Microsoft Macintosh PowerPoint</Application>
  <PresentationFormat>On-screen Show (4:3)</PresentationFormat>
  <Paragraphs>117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12th ed GOB Timberlake</vt:lpstr>
      <vt:lpstr>15.5  Phospholipids</vt:lpstr>
      <vt:lpstr>Glycerophospholipids</vt:lpstr>
      <vt:lpstr>Sphingomyelin</vt:lpstr>
      <vt:lpstr>Amino Alcohols</vt:lpstr>
      <vt:lpstr>Lecithin and Cephalin</vt:lpstr>
      <vt:lpstr>Structure and Polarity of a Glycerophospholipid</vt:lpstr>
      <vt:lpstr>Structure and Polarity of a Glycerophospholipid</vt:lpstr>
      <vt:lpstr>Glycerophospholipid: Snake Venom</vt:lpstr>
      <vt:lpstr>Study Check</vt:lpstr>
      <vt:lpstr>Solution</vt:lpstr>
      <vt:lpstr>Study Check</vt:lpstr>
      <vt:lpstr>Solution</vt:lpstr>
      <vt:lpstr>Sphingomyelin</vt:lpstr>
      <vt:lpstr>Sphingomyelin</vt:lpstr>
      <vt:lpstr>Study Check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Timberlake</dc:creator>
  <cp:lastModifiedBy>Admin Admin</cp:lastModifiedBy>
  <cp:revision>113</cp:revision>
  <dcterms:created xsi:type="dcterms:W3CDTF">2011-01-14T20:36:25Z</dcterms:created>
  <dcterms:modified xsi:type="dcterms:W3CDTF">2014-04-24T19:30:39Z</dcterms:modified>
</cp:coreProperties>
</file>