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316" r:id="rId4"/>
    <p:sldId id="291" r:id="rId5"/>
    <p:sldId id="301" r:id="rId6"/>
    <p:sldId id="311" r:id="rId7"/>
    <p:sldId id="309" r:id="rId8"/>
    <p:sldId id="310" r:id="rId9"/>
    <p:sldId id="302" r:id="rId10"/>
    <p:sldId id="313" r:id="rId11"/>
    <p:sldId id="314" r:id="rId12"/>
    <p:sldId id="312" r:id="rId13"/>
    <p:sldId id="303" r:id="rId14"/>
    <p:sldId id="304" r:id="rId15"/>
    <p:sldId id="292" r:id="rId16"/>
    <p:sldId id="305" r:id="rId17"/>
    <p:sldId id="308" r:id="rId18"/>
    <p:sldId id="306" r:id="rId19"/>
    <p:sldId id="315" r:id="rId20"/>
    <p:sldId id="294" r:id="rId21"/>
    <p:sldId id="30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D699"/>
    <a:srgbClr val="FFCC66"/>
    <a:srgbClr val="FF3300"/>
    <a:srgbClr val="99CC00"/>
    <a:srgbClr val="FFD79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576" y="-96"/>
      </p:cViewPr>
      <p:guideLst>
        <p:guide orient="horz" pos="5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16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E1A9CC-7472-4538-A55F-33F285CC3FE3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32BA0-483D-451A-B25E-8E8932CDA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6121F0-A28B-46E7-A332-FBF45662B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35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E16680-79E7-480A-A357-ECD3E5698A68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4B27F63-955C-44F2-9918-90A77B3F7974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5C318E3-370C-4E51-9446-ECB173D1441A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B4CA838-3C43-4D2F-A515-CFFC248EAB40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CAD21B-A046-4A40-8FFA-09D0FD9C293F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7BCDEDC-8A16-48C1-83B7-024D8C399D39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EE1D246-39C2-4CE0-9348-334F3BCEDA29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82DDF39-8C70-4938-8188-5E91153E0901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988B709-E53E-4291-812F-9B3BFF49C7AD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FA6648-64EF-4BF2-A390-FA2498FBF02E}" type="slidenum">
              <a:rPr lang="en-US" sz="1200"/>
              <a:pPr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BBA833-48F8-4BE2-86D8-A97FB835C1CC}" type="slidenum">
              <a:rPr lang="en-US" sz="1200"/>
              <a:pPr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625A03F-36E8-471A-AA39-A466B818D7E6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85E391E-537B-4B32-8FEF-393A09EDC923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EA146F-34BB-42A5-93E8-F01E737A89F1}" type="slidenum">
              <a:rPr lang="en-US" sz="1200"/>
              <a:pPr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C8B13F3-FBAB-4B52-8640-55F48A354944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574BEB-DCDD-4B5D-9EBF-249DA876CAFE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612CC83-B21D-4D9B-848C-83512BA85AD2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5C19D81-E246-4731-8EC2-1A0F28DF4E4D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4D97DC-9B05-4598-8CD2-458206B37CE8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595DB87-6455-48D9-93D0-C696AD3047FF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6655A1-4CA4-4EF7-AC1F-8FD4B9C33636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AF8B16-1779-4FFC-BD33-E98E94503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65D913-997F-4C32-8D11-141260441E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B6E677-E8EF-4295-94AB-A68AB80CC6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2533A3-9069-4E58-8D53-288E6811B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0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54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5952756-CDBA-468B-8456-DBC121B556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5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7AADF3-D1AC-40CA-8B50-97A047B1A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8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728A40-1609-464E-8BB3-37AF95C77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9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5462A-10FA-42FA-9BD4-73462287D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7658AD-C114-4A68-BEE5-11AEF23EA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A3C3688E-79EB-4EB1-B2C2-1A7E288251C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7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 dirty="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155448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15.6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  <a:t>Steroids: Cholesterol, Bile Salts, and Steroid Hormones</a:t>
            </a:r>
            <a:b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</a:rPr>
            </a:br>
            <a:endParaRPr lang="en-US" dirty="0" smtClean="0">
              <a:solidFill>
                <a:srgbClr val="8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38862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High- and low-density lipoproteins transport cholesterol between the tissues and the liver. 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09600" y="5715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Learning Goal  </a:t>
            </a:r>
            <a:r>
              <a:rPr lang="en-US">
                <a:latin typeface="Times" pitchFamily="-84" charset="0"/>
              </a:rPr>
              <a:t>Describe the structures of steroids.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3"/>
          <a:stretch/>
        </p:blipFill>
        <p:spPr>
          <a:xfrm>
            <a:off x="1600200" y="2477697"/>
            <a:ext cx="5791200" cy="3218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Bile Salts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"/>
          <a:stretch/>
        </p:blipFill>
        <p:spPr>
          <a:xfrm>
            <a:off x="1324564" y="2286000"/>
            <a:ext cx="649487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Lipoproteins: Lipid Transport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Lipids are nonpolar and made more soluble by combining them with glycerophospholipids and proteins to form water-soluble complexes called lipoproteins.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>
          <a:xfrm>
            <a:off x="304800" y="3435477"/>
            <a:ext cx="8534400" cy="227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Lipoproteins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2895600" cy="4038600"/>
          </a:xfrm>
        </p:spPr>
        <p:txBody>
          <a:bodyPr/>
          <a:lstStyle/>
          <a:p>
            <a:pPr eaLnBrk="1" hangingPunct="1">
              <a:spcBef>
                <a:spcPct val="26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Lipoproteins</a:t>
            </a:r>
          </a:p>
          <a:p>
            <a:pPr eaLnBrk="1" hangingPunct="1">
              <a:spcBef>
                <a:spcPct val="26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surround nonpolar lipids with polar lipids and protein for transport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to cells</a:t>
            </a:r>
          </a:p>
          <a:p>
            <a:pPr eaLnBrk="1" hangingPunct="1">
              <a:spcBef>
                <a:spcPct val="26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soluble in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because the surface consists of polar lipids</a:t>
            </a: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4724400" y="5181600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latin typeface="Times" pitchFamily="-84" charset="0"/>
              </a:rPr>
              <a:t>A spherical lipoprotein particle surrounds nonpolar lipids with </a:t>
            </a:r>
            <a:r>
              <a:rPr lang="en-US" sz="1600" dirty="0" smtClean="0">
                <a:latin typeface="Times" pitchFamily="-84" charset="0"/>
              </a:rPr>
              <a:t>polar lipids </a:t>
            </a:r>
            <a:r>
              <a:rPr lang="en-US" sz="1600" dirty="0">
                <a:latin typeface="Times" pitchFamily="-84" charset="0"/>
              </a:rPr>
              <a:t>and protein for transport to body cells.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0"/>
          <a:stretch/>
        </p:blipFill>
        <p:spPr>
          <a:xfrm>
            <a:off x="3545306" y="1676400"/>
            <a:ext cx="555857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Types of Lipoproteins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524000"/>
            <a:ext cx="79248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Lipoproteins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differ in density, composition, and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function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include low-density lipoproteins (LDLs) and high-density lipoproteins (HDLs)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"/>
          <a:stretch/>
        </p:blipFill>
        <p:spPr>
          <a:xfrm>
            <a:off x="1024766" y="3390900"/>
            <a:ext cx="712863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6872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Transport of Lipoproteins in the Body</a:t>
            </a:r>
          </a:p>
        </p:txBody>
      </p:sp>
      <p:sp>
        <p:nvSpPr>
          <p:cNvPr id="79881" name="Rectangle 1033"/>
          <p:cNvSpPr>
            <a:spLocks noChangeArrowheads="1"/>
          </p:cNvSpPr>
          <p:nvPr/>
        </p:nvSpPr>
        <p:spPr bwMode="auto">
          <a:xfrm>
            <a:off x="609600" y="1600200"/>
            <a:ext cx="8153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Lipoproteins such as HDLs and LDLs transport nonpolar lipids and cholesterol to cells and the liver.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/>
        </p:blipFill>
        <p:spPr>
          <a:xfrm>
            <a:off x="1295399" y="2667000"/>
            <a:ext cx="632025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Steroid Hormones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4582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Steroid hormones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are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chemical messengers that serve as a communication system </a:t>
            </a:r>
            <a:b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for the body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produced from cholesterol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male sex hormones, testosterone and androsterone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female sex hormones, estrogens and progesterone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adrenal corticosteroids from adrenal glands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	– mineralocorticoids (electrolyte balance)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		– glucocorticoids (regulate glucose level)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Structures of Steroid Hormones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304800" y="3349752"/>
            <a:ext cx="8534400" cy="1682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5448"/>
            <a:ext cx="7737475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Chemistry Link to Health: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Anabolic Steroids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114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Anabolic steroids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derivatives of testosterone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are used illegally to increase muscle mass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Pct val="105000"/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have side effects including fluid retention, hair growth, sleep disturbance, and liver damage</a:t>
            </a: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09600" y="350520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"/>
          <a:stretch/>
        </p:blipFill>
        <p:spPr>
          <a:xfrm>
            <a:off x="304800" y="3857625"/>
            <a:ext cx="8534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Adrenal Corticosteroids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772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Steroid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hormones called </a:t>
            </a: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adrenal corticosteroids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produced by the adrenal glands located on the top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of each kidney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include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aldosterone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 which regulates electrolytes and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water balance by the kidneys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include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cortisone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,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glucocorticoid, which increases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blood glucose level and stimulates the synthesis of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glycogen in the liver</a:t>
            </a:r>
            <a:endParaRPr lang="en-US" b="1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Adrenal Corticosteroids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"/>
          <a:stretch/>
        </p:blipFill>
        <p:spPr>
          <a:xfrm>
            <a:off x="277449" y="2091523"/>
            <a:ext cx="5428035" cy="3775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9"/>
          <a:stretch/>
        </p:blipFill>
        <p:spPr>
          <a:xfrm>
            <a:off x="5867400" y="3130593"/>
            <a:ext cx="3065394" cy="1697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7126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Steroid Nucleus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495800" cy="39624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105000"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 </a:t>
            </a:r>
            <a:r>
              <a:rPr lang="en-US" b="1" smtClean="0">
                <a:latin typeface="Times New Roman" pitchFamily="18" charset="0"/>
                <a:ea typeface="ＭＳ Ｐゴシック" pitchFamily="34" charset="-128"/>
              </a:rPr>
              <a:t>steroid nucleus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consists of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three cyclohexane rings and one cylopentane ring, fused together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rings designated as A, B, C, </a:t>
            </a:r>
            <a:br>
              <a:rPr lang="en-US" smtClean="0">
                <a:latin typeface="Times New Roman" pitchFamily="18" charset="0"/>
                <a:ea typeface="ＭＳ Ｐゴシック" pitchFamily="34" charset="-128"/>
              </a:rPr>
            </a:b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and D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numbered carbon atoms beginning in ring A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two methyl groups at positions 18 and 19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SzPct val="105000"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105000"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105000"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		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6477000" y="44577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Steroid nucleus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609600" y="5715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800000"/>
                </a:solidFill>
                <a:latin typeface="Times" pitchFamily="-84" charset="0"/>
              </a:rPr>
              <a:t>Core Chemistry Skill </a:t>
            </a:r>
            <a:r>
              <a:rPr lang="en-US">
                <a:solidFill>
                  <a:srgbClr val="800000"/>
                </a:solidFill>
                <a:latin typeface="Times" pitchFamily="-84" charset="0"/>
              </a:rPr>
              <a:t> </a:t>
            </a:r>
            <a:r>
              <a:rPr lang="en-US">
                <a:latin typeface="Times" pitchFamily="-84" charset="0"/>
              </a:rPr>
              <a:t>Identifying the Steroid Nucleus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24" b="23661"/>
          <a:stretch/>
        </p:blipFill>
        <p:spPr>
          <a:xfrm>
            <a:off x="5406017" y="1905000"/>
            <a:ext cx="350880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Study Check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772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of the following as a fatty acid, steroid,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 triacylglycerol.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cholesterol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stearic acid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glyceryl tristearate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estradiol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E.  contains no fatty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Solution</a:t>
            </a:r>
            <a:r>
              <a:rPr lang="en-US" sz="360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8001000" cy="41148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Identify each of the following as a fatty acid, steroid,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or triacylglycerol.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	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A.  cholesterol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steroid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B.  stearic acid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fatty acid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C.  glyceryl tristearate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triacylglycerol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D.  estradiol		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steroid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E.  contains no fatty acids		</a:t>
            </a:r>
            <a:r>
              <a:rPr lang="en-US" b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</a:rPr>
              <a:t>steroid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8510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Cholesterol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495800" cy="3962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 typeface="Arial" pitchFamily="34" charset="0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Cholesterol</a:t>
            </a:r>
          </a:p>
          <a:p>
            <a:pPr eaLnBrk="1" hangingPunct="1">
              <a:buSzPct val="105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is the most important and abundant steroid in the body</a:t>
            </a:r>
          </a:p>
          <a:p>
            <a:pPr eaLnBrk="1" hangingPunct="1">
              <a:buSzPct val="105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an hydroxyl group (—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OH) on (carbon 3) </a:t>
            </a:r>
          </a:p>
          <a:p>
            <a:pPr eaLnBrk="1" hangingPunct="1">
              <a:buSzPct val="105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a double bond between carbons 5 and 6</a:t>
            </a:r>
          </a:p>
          <a:p>
            <a:pPr eaLnBrk="1" hangingPunct="1">
              <a:buSzPct val="105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methyl groups at carbons 10 and 13</a:t>
            </a:r>
          </a:p>
          <a:p>
            <a:pPr eaLnBrk="1" hangingPunct="1">
              <a:buSzPct val="105000"/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has an alkyl chain at carbon 17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			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5939116" y="4419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Cholesterol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6"/>
          <a:stretch/>
        </p:blipFill>
        <p:spPr>
          <a:xfrm>
            <a:off x="5334000" y="2533650"/>
            <a:ext cx="3686735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Cholesterol in the Body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572000" cy="44196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Cholesterol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Pct val="105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obtained from meats, milk, and eggs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Pct val="105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synthesized in the liver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Pct val="105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needed for cell membranes, brain and nerve tissue, steroid hormones, and vitamin D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Pct val="105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clogs arteries when high levels form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plaque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SzPct val="105000"/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Cross-sections of arteries show how plaque clogs the arteries.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6467475" y="3711412"/>
            <a:ext cx="243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An artery clogged by cholesterol plaque</a:t>
            </a: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6477000" y="1587162"/>
            <a:ext cx="2390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</a:rPr>
              <a:t>A normal, open artery</a:t>
            </a:r>
            <a:r>
              <a:rPr lang="en-US" sz="1600" b="1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84" y="1943100"/>
            <a:ext cx="2055142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4385662"/>
            <a:ext cx="1865620" cy="1843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Cholesterol in Foods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34400" cy="42672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Cholesterol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considered elevated if plasma cholesterol exceeds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200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mg/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dL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 synthesized in the liver and obtained from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foods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diet that is low in foods containing cholesterol and saturated </a:t>
            </a:r>
            <a:r>
              <a:rPr lang="en-US" dirty="0" smtClean="0"/>
              <a:t>fats appears </a:t>
            </a:r>
            <a:r>
              <a:rPr lang="en-US" dirty="0"/>
              <a:t>to be helpful in reducing the serum cholesterol level.</a:t>
            </a: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3747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Cholesterol in Foods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/>
        </p:blipFill>
        <p:spPr>
          <a:xfrm>
            <a:off x="549666" y="1905000"/>
            <a:ext cx="8044668" cy="42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Study Check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7975"/>
            <a:ext cx="7772400" cy="20034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Match the components of the cholesterol molecule with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following: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___ carbon chain		___ hydroxyl group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___ steroid nucleus		___ methyl group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2514600" y="4648200"/>
            <a:ext cx="2514600" cy="1524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4114800" y="3810000"/>
            <a:ext cx="2819400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676400" y="5486400"/>
            <a:ext cx="762000" cy="91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654" name="Rectangle 9"/>
          <p:cNvSpPr>
            <a:spLocks noChangeArrowheads="1"/>
          </p:cNvSpPr>
          <p:nvPr/>
        </p:nvSpPr>
        <p:spPr bwMode="auto">
          <a:xfrm>
            <a:off x="2971800" y="4572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1752600" y="548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4343400" y="5715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7657" name="Text Box 14"/>
          <p:cNvSpPr txBox="1">
            <a:spLocks noChangeArrowheads="1"/>
          </p:cNvSpPr>
          <p:nvPr/>
        </p:nvSpPr>
        <p:spPr bwMode="auto">
          <a:xfrm>
            <a:off x="3048000" y="4662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5334000" y="3733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7659" name="Rectangle 18"/>
          <p:cNvSpPr>
            <a:spLocks noChangeArrowheads="1"/>
          </p:cNvSpPr>
          <p:nvPr/>
        </p:nvSpPr>
        <p:spPr bwMode="auto">
          <a:xfrm>
            <a:off x="2994025" y="4495800"/>
            <a:ext cx="533400" cy="838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7660" name="Picture 1" descr="156_slide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1085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256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47800"/>
            <a:ext cx="7772400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Match the components of the cholesterol molecule with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the following: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u="sng" smtClean="0">
                <a:latin typeface="Times New Roman" pitchFamily="18" charset="0"/>
                <a:ea typeface="ＭＳ Ｐゴシック" pitchFamily="34" charset="-128"/>
              </a:rPr>
              <a:t>D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carbon chain		</a:t>
            </a:r>
            <a:r>
              <a:rPr lang="en-US" u="sng" smtClean="0">
                <a:latin typeface="Times New Roman" pitchFamily="18" charset="0"/>
                <a:ea typeface="ＭＳ Ｐゴシック" pitchFamily="34" charset="-128"/>
              </a:rPr>
              <a:t>A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hydroxyl group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u="sng" smtClean="0">
                <a:latin typeface="Times New Roman" pitchFamily="18" charset="0"/>
                <a:ea typeface="ＭＳ Ｐゴシック" pitchFamily="34" charset="-128"/>
              </a:rPr>
              <a:t>C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steroid nucleus		</a:t>
            </a:r>
            <a:r>
              <a:rPr lang="en-US" u="sng" smtClean="0">
                <a:latin typeface="Times New Roman" pitchFamily="18" charset="0"/>
                <a:ea typeface="ＭＳ Ｐゴシック" pitchFamily="34" charset="-128"/>
              </a:rPr>
              <a:t>B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methyl group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3733800"/>
            <a:ext cx="5260975" cy="2667000"/>
            <a:chOff x="1676400" y="3733800"/>
            <a:chExt cx="5260975" cy="266700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514600" y="4648200"/>
              <a:ext cx="2514600" cy="1524000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114800" y="3810000"/>
              <a:ext cx="2819400" cy="12954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676400" y="5486400"/>
              <a:ext cx="762000" cy="91440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2971800" y="4572000"/>
              <a:ext cx="609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1752600" y="54864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8000"/>
                  </a:solidFill>
                </a:rPr>
                <a:t>A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343400" y="57150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048000" y="4662488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chemeClr val="bg2"/>
                  </a:solidFill>
                </a:rPr>
                <a:t>B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34000" y="37338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2994025" y="4495800"/>
              <a:ext cx="533400" cy="838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pic>
          <p:nvPicPr>
            <p:cNvPr id="23" name="Picture 1" descr="156_slide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4038600"/>
              <a:ext cx="5108575" cy="229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6618"/>
            <a:ext cx="7737475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Bile Salts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49530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Bile salts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are synthesized in the liver from cholesterol and stored in the gallbladder</a:t>
            </a:r>
            <a:endParaRPr lang="en-US" b="1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have polar and nonpolar regions that act like soaps to make fat soluble in water</a:t>
            </a:r>
          </a:p>
          <a:p>
            <a:pPr eaLnBrk="1" hangingPunct="1">
              <a:spcBef>
                <a:spcPct val="25000"/>
              </a:spcBef>
              <a:buSzPct val="105000"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help in absorption of cholesterol</a:t>
            </a:r>
          </a:p>
          <a:p>
            <a:pPr eaLnBrk="1" hangingPunct="1">
              <a:spcBef>
                <a:spcPct val="25000"/>
              </a:spcBef>
              <a:buSzPct val="105000"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When large amounts of cholesterol </a:t>
            </a:r>
          </a:p>
          <a:p>
            <a:pPr eaLnBrk="1" hangingPunct="1">
              <a:spcBef>
                <a:spcPct val="0"/>
              </a:spcBef>
              <a:buSzPct val="105000"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accumulate in the gallbladder, </a:t>
            </a:r>
          </a:p>
          <a:p>
            <a:pPr eaLnBrk="1" hangingPunct="1">
              <a:spcBef>
                <a:spcPct val="0"/>
              </a:spcBef>
              <a:buSzPct val="105000"/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gallstones are formed.</a:t>
            </a:r>
          </a:p>
        </p:txBody>
      </p:sp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5334000" y="43434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 dirty="0">
                <a:latin typeface="Times New Roman" pitchFamily="18" charset="0"/>
              </a:rPr>
              <a:t>Gallstones form in the gallbladder when cholesterol levels are high.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4" y="1905000"/>
            <a:ext cx="362618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1246</TotalTime>
  <Words>581</Words>
  <Application>Microsoft Macintosh PowerPoint</Application>
  <PresentationFormat>On-screen Show (4:3)</PresentationFormat>
  <Paragraphs>139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12th ed GOB Timberlake</vt:lpstr>
      <vt:lpstr> 15.6  Steroids: Cholesterol, Bile Salts, and Steroid Hormones </vt:lpstr>
      <vt:lpstr>Steroid Nucleus</vt:lpstr>
      <vt:lpstr>Cholesterol</vt:lpstr>
      <vt:lpstr>Cholesterol in the Body</vt:lpstr>
      <vt:lpstr>Cholesterol in Foods</vt:lpstr>
      <vt:lpstr>Cholesterol in Foods</vt:lpstr>
      <vt:lpstr>Study Check</vt:lpstr>
      <vt:lpstr>Solution</vt:lpstr>
      <vt:lpstr>Bile Salts</vt:lpstr>
      <vt:lpstr>Bile Salts</vt:lpstr>
      <vt:lpstr>Lipoproteins: Lipid Transport</vt:lpstr>
      <vt:lpstr>Lipoproteins</vt:lpstr>
      <vt:lpstr>Types of Lipoproteins</vt:lpstr>
      <vt:lpstr>Transport of Lipoproteins in the Body</vt:lpstr>
      <vt:lpstr>Steroid Hormones</vt:lpstr>
      <vt:lpstr>Structures of Steroid Hormones</vt:lpstr>
      <vt:lpstr>Chemistry Link to Health:  Anabolic Steroids</vt:lpstr>
      <vt:lpstr>Adrenal Corticosteroids</vt:lpstr>
      <vt:lpstr>Adrenal Corticosteroids</vt:lpstr>
      <vt:lpstr>Study Check </vt:lpstr>
      <vt:lpstr>Solution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</dc:title>
  <dc:creator>Timberlake</dc:creator>
  <cp:lastModifiedBy>Admin Admin</cp:lastModifiedBy>
  <cp:revision>111</cp:revision>
  <dcterms:created xsi:type="dcterms:W3CDTF">2011-01-14T21:05:09Z</dcterms:created>
  <dcterms:modified xsi:type="dcterms:W3CDTF">2014-04-24T19:32:38Z</dcterms:modified>
</cp:coreProperties>
</file>