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1"/>
  </p:notesMasterIdLst>
  <p:handoutMasterIdLst>
    <p:handoutMasterId r:id="rId12"/>
  </p:handoutMasterIdLst>
  <p:sldIdLst>
    <p:sldId id="256" r:id="rId2"/>
    <p:sldId id="310" r:id="rId3"/>
    <p:sldId id="318" r:id="rId4"/>
    <p:sldId id="311" r:id="rId5"/>
    <p:sldId id="312" r:id="rId6"/>
    <p:sldId id="314" r:id="rId7"/>
    <p:sldId id="315" r:id="rId8"/>
    <p:sldId id="316" r:id="rId9"/>
    <p:sldId id="317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99CC00"/>
    <a:srgbClr val="CC0000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-576" y="-96"/>
      </p:cViewPr>
      <p:guideLst>
        <p:guide orient="horz" pos="576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10" d="100"/>
          <a:sy n="110" d="100"/>
        </p:scale>
        <p:origin x="-1616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E27AD3-0EF7-4BFE-A3FC-8625FD221C35}" type="datetimeFigureOut">
              <a:rPr lang="en-US"/>
              <a:pPr/>
              <a:t>4/24/14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0FAA34-596B-4E87-82EB-B48486B7E0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188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F848525-7DEC-4F2E-A7DB-392686F2DF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717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9C6D7A99-E719-40DD-8C7E-BB67398DF4FD}" type="slidenum">
              <a:rPr lang="en-US" sz="1200"/>
              <a:pPr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3A04F17F-C928-45C2-97DC-E7F4A07DC310}" type="slidenum">
              <a:rPr lang="en-US" sz="1200"/>
              <a:pPr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523EFB8E-754C-40DA-9380-F4E0FEA07956}" type="slidenum">
              <a:rPr lang="en-US" sz="1200"/>
              <a:pPr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619174D1-9FCF-46F4-870F-8ACE01384B62}" type="slidenum">
              <a:rPr lang="en-US" sz="1200"/>
              <a:pPr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108D3C57-A5D7-4C54-A977-E62C0D173A82}" type="slidenum">
              <a:rPr lang="en-US" sz="1200"/>
              <a:pPr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0C4E7F9E-08A4-4E8C-BAF5-00F0B820FB7B}" type="slidenum">
              <a:rPr lang="en-US" sz="1200"/>
              <a:pPr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FA986F28-2EF5-47CF-91B3-CB6806114011}" type="slidenum">
              <a:rPr lang="en-US" sz="1200"/>
              <a:pPr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C8CC4985-E736-4187-A89A-9FEEB8DE2622}" type="slidenum">
              <a:rPr lang="en-US" sz="1200"/>
              <a:pPr/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1B3F2FBC-42B7-49D4-A1FC-B3F7C947DEAB}" type="slidenum">
              <a:rPr lang="en-US" sz="1200"/>
              <a:pPr/>
              <a:t>9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20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BFB715-95D1-4B4E-8837-93A21C9E1B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5391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A378922-091B-4F6C-AEBC-AFFA62DCC9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97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ED06136-B233-47D6-8956-FA2351F957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058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D6E6F6E-D8D5-4DBD-AD64-CD4EDC2165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6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6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33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E64E571-D0F0-49A4-96FF-A59A88258C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04688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A27C1A0-2C54-4575-91CC-14C419DD4D3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30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BA9DFD5-807C-48E0-BE33-1A162C5470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556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3F3801-F693-490F-A052-A2A571EAF4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98548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336E357-9370-477E-8B2D-4AC7F3CDBB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862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800"/>
            </a:lvl1pPr>
          </a:lstStyle>
          <a:p>
            <a:fld id="{522047CA-6189-4D9F-A373-8C0EC0EC448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090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457200" y="6400800"/>
            <a:ext cx="48672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Font typeface="Wingdings" charset="2"/>
              <a:buNone/>
            </a:pPr>
            <a:r>
              <a:rPr lang="en-US" sz="900">
                <a:cs typeface="Arial" charset="0"/>
              </a:rPr>
              <a:t>Chemistry: An Introduction to General, Organic, and Biological Chemistry, Twelfth Edition 	</a:t>
            </a:r>
          </a:p>
        </p:txBody>
      </p:sp>
      <p:sp>
        <p:nvSpPr>
          <p:cNvPr id="12" name="Rectangle 6"/>
          <p:cNvSpPr>
            <a:spLocks noChangeArrowheads="1"/>
          </p:cNvSpPr>
          <p:nvPr userDrawn="1"/>
        </p:nvSpPr>
        <p:spPr bwMode="auto">
          <a:xfrm>
            <a:off x="6629400" y="6400800"/>
            <a:ext cx="22860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Font typeface="Wingdings" charset="2"/>
              <a:buNone/>
            </a:pPr>
            <a:r>
              <a:rPr lang="en-US" sz="900">
                <a:cs typeface="Arial" charset="0"/>
              </a:rPr>
              <a:t>© 2015 Pearson Education, Inc.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89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  <p:sldLayoutId id="2147483900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24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-128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0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0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EB641B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0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39639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0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597620" y="228600"/>
            <a:ext cx="760095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15.7  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ea typeface="ＭＳ Ｐゴシック" pitchFamily="34" charset="-128"/>
              </a:rPr>
              <a:t>Cell Membranes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924800" cy="4267200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Substances are transported across a cell membrane by either diffusion, facilitated transport, or active transport. </a:t>
            </a:r>
            <a:endParaRPr lang="en-US" b="1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15364" name="TextBox 9"/>
          <p:cNvSpPr txBox="1">
            <a:spLocks noChangeArrowheads="1"/>
          </p:cNvSpPr>
          <p:nvPr/>
        </p:nvSpPr>
        <p:spPr bwMode="auto">
          <a:xfrm>
            <a:off x="609600" y="5410200"/>
            <a:ext cx="8077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b="1">
                <a:solidFill>
                  <a:srgbClr val="3D9D1E"/>
                </a:solidFill>
                <a:latin typeface="Times" pitchFamily="-84" charset="0"/>
              </a:rPr>
              <a:t>Learning Goal  </a:t>
            </a:r>
            <a:r>
              <a:rPr lang="en-US">
                <a:latin typeface="Times" pitchFamily="-84" charset="0"/>
              </a:rPr>
              <a:t>Describe the composition and function of the lipid bilayer in cell membranes.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18"/>
          <a:stretch/>
        </p:blipFill>
        <p:spPr>
          <a:xfrm>
            <a:off x="2133598" y="2438400"/>
            <a:ext cx="4779264" cy="30026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37475" cy="9906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Cell Membranes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7924800" cy="4456113"/>
          </a:xfrm>
        </p:spPr>
        <p:txBody>
          <a:bodyPr/>
          <a:lstStyle/>
          <a:p>
            <a:pPr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b="1" smtClean="0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Cell membranes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 </a:t>
            </a:r>
          </a:p>
          <a:p>
            <a:pPr eaLnBrk="1" hangingPunct="1">
              <a:spcBef>
                <a:spcPct val="25000"/>
              </a:spcBef>
              <a:buSzTx/>
              <a:buFontTx/>
              <a:buChar char="•"/>
            </a:pPr>
            <a:r>
              <a:rPr lang="en-US" smtClean="0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separate cellular contents from the external environment</a:t>
            </a:r>
          </a:p>
          <a:p>
            <a:pPr eaLnBrk="1" hangingPunct="1">
              <a:spcBef>
                <a:spcPct val="25000"/>
              </a:spcBef>
              <a:buSzTx/>
              <a:buFontTx/>
              <a:buChar char="•"/>
            </a:pPr>
            <a:r>
              <a:rPr lang="en-US" smtClean="0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consist of a </a:t>
            </a:r>
            <a:r>
              <a:rPr lang="en-US" b="1" smtClean="0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lipid bilayer </a:t>
            </a:r>
            <a:r>
              <a:rPr lang="en-US" smtClean="0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made of two rows of phospholipids</a:t>
            </a:r>
          </a:p>
          <a:p>
            <a:pPr eaLnBrk="1" hangingPunct="1">
              <a:spcBef>
                <a:spcPct val="25000"/>
              </a:spcBef>
              <a:buSzTx/>
              <a:buFontTx/>
              <a:buChar char="•"/>
            </a:pPr>
            <a:r>
              <a:rPr lang="en-US" smtClean="0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have an inner portion made of the nonpolar tails of phospholipids with the polar heads at the outer and </a:t>
            </a:r>
            <a:br>
              <a:rPr lang="en-US" smtClean="0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</a:br>
            <a:r>
              <a:rPr lang="en-US" smtClean="0">
                <a:latin typeface="Times New Roman" pitchFamily="18" charset="0"/>
                <a:ea typeface="ＭＳ Ｐゴシック" pitchFamily="34" charset="-128"/>
                <a:sym typeface="Symbol" pitchFamily="18" charset="2"/>
              </a:rPr>
              <a:t>inner surfaces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305800" cy="9906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Fluid Mosaic </a:t>
            </a:r>
            <a:r>
              <a:rPr lang="en-US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Model: Cell Membrane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76400"/>
            <a:ext cx="4038600" cy="4267200"/>
          </a:xfrm>
        </p:spPr>
        <p:txBody>
          <a:bodyPr/>
          <a:lstStyle/>
          <a:p>
            <a:pPr marL="0" indent="0" eaLnBrk="1" hangingPunct="1">
              <a:buFont typeface="Arial"/>
              <a:buNone/>
              <a:defRPr/>
            </a:pPr>
            <a:r>
              <a:rPr lang="en-US" dirty="0"/>
              <a:t>In the </a:t>
            </a:r>
            <a:r>
              <a:rPr lang="en-US" dirty="0" smtClean="0"/>
              <a:t>fluid mosaic </a:t>
            </a:r>
            <a:r>
              <a:rPr lang="en-US" dirty="0"/>
              <a:t>model of a cell membrane,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en-US" dirty="0"/>
              <a:t>proteins and cholesterol </a:t>
            </a:r>
            <a:r>
              <a:rPr lang="en-US" dirty="0" smtClean="0"/>
              <a:t>are embedded </a:t>
            </a:r>
            <a:r>
              <a:rPr lang="en-US" dirty="0"/>
              <a:t>in a lipid bilayer </a:t>
            </a:r>
            <a:r>
              <a:rPr lang="en-US" dirty="0" smtClean="0"/>
              <a:t>of phospholipids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bilayer forms </a:t>
            </a:r>
            <a:r>
              <a:rPr lang="en-US" dirty="0" smtClean="0"/>
              <a:t>a membrane</a:t>
            </a:r>
            <a:r>
              <a:rPr lang="en-US" dirty="0"/>
              <a:t>-type barrier with </a:t>
            </a:r>
            <a:r>
              <a:rPr lang="en-US" dirty="0" smtClean="0"/>
              <a:t>polar heads </a:t>
            </a:r>
            <a:r>
              <a:rPr lang="en-US" dirty="0"/>
              <a:t>at the membrane </a:t>
            </a:r>
            <a:r>
              <a:rPr lang="en-US" dirty="0" smtClean="0"/>
              <a:t>surfaces and </a:t>
            </a:r>
            <a:r>
              <a:rPr lang="en-US" dirty="0"/>
              <a:t>the nonpolar tails in the </a:t>
            </a:r>
            <a:r>
              <a:rPr lang="en-US" dirty="0" smtClean="0"/>
              <a:t>center away </a:t>
            </a:r>
            <a:r>
              <a:rPr lang="en-US" dirty="0"/>
              <a:t>from the </a:t>
            </a:r>
            <a:r>
              <a:rPr lang="en-US" dirty="0" smtClean="0"/>
              <a:t>water</a:t>
            </a:r>
            <a:endParaRPr lang="en-US" b="1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91"/>
          <a:stretch/>
        </p:blipFill>
        <p:spPr>
          <a:xfrm>
            <a:off x="4876800" y="1828800"/>
            <a:ext cx="417276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29600" cy="9906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Fluid Mosaic </a:t>
            </a:r>
            <a:r>
              <a:rPr lang="en-US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Model: Cell Membrane</a:t>
            </a:r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30238" y="1568450"/>
            <a:ext cx="7315200" cy="4456113"/>
          </a:xfrm>
        </p:spPr>
        <p:txBody>
          <a:bodyPr/>
          <a:lstStyle/>
          <a:p>
            <a:pPr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The 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lipid bilayer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 </a:t>
            </a:r>
          </a:p>
          <a:p>
            <a:pPr eaLnBrk="1" hangingPunct="1">
              <a:spcBef>
                <a:spcPct val="25000"/>
              </a:spcBef>
              <a:buSzTx/>
              <a:buFontTx/>
              <a:buChar char="•"/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contains proteins, carbohydrates, and cholesterol</a:t>
            </a:r>
          </a:p>
          <a:p>
            <a:pPr eaLnBrk="1" hangingPunct="1">
              <a:spcBef>
                <a:spcPct val="25000"/>
              </a:spcBef>
              <a:buSzTx/>
              <a:buFontTx/>
              <a:buChar char="•"/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has unsaturated fatty acids that make cell membranes fluid-like rather than rigid</a:t>
            </a:r>
          </a:p>
          <a:p>
            <a:pPr eaLnBrk="1" hangingPunct="1">
              <a:spcBef>
                <a:spcPct val="25000"/>
              </a:spcBef>
              <a:buSzTx/>
              <a:buFontTx/>
              <a:buChar char="•"/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has proteins and carbohydrates on the surface that communicate with hormones and neurotransmitters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37475" cy="9906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Transport through Cell Membranes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524000"/>
            <a:ext cx="8077200" cy="4532313"/>
          </a:xfrm>
        </p:spPr>
        <p:txBody>
          <a:bodyPr/>
          <a:lstStyle/>
          <a:p>
            <a:pPr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The transport of substances through cell membranes involves</a:t>
            </a:r>
          </a:p>
          <a:p>
            <a:pPr eaLnBrk="1" hangingPunct="1">
              <a:spcBef>
                <a:spcPct val="25000"/>
              </a:spcBef>
              <a:buSzTx/>
              <a:buFontTx/>
              <a:buChar char="•"/>
            </a:pP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diffusion (passive transport)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, which moves particles </a:t>
            </a:r>
            <a:br>
              <a:rPr lang="en-US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</a:br>
            <a:r>
              <a:rPr lang="en-US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from a higher to a lower concentration</a:t>
            </a:r>
          </a:p>
          <a:p>
            <a:pPr eaLnBrk="1" hangingPunct="1">
              <a:spcBef>
                <a:spcPct val="25000"/>
              </a:spcBef>
              <a:buSzTx/>
              <a:buFontTx/>
              <a:buChar char="•"/>
            </a:pP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facilitated transport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, which uses protein channels </a:t>
            </a:r>
            <a:br>
              <a:rPr lang="en-US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</a:br>
            <a:r>
              <a:rPr lang="en-US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to increase the rate of diffusion</a:t>
            </a:r>
          </a:p>
          <a:p>
            <a:pPr eaLnBrk="1" hangingPunct="1">
              <a:spcBef>
                <a:spcPct val="25000"/>
              </a:spcBef>
              <a:buSzTx/>
              <a:buFontTx/>
              <a:buChar char="•"/>
            </a:pP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active transport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, which moves ions against a </a:t>
            </a:r>
            <a:br>
              <a:rPr lang="en-US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</a:br>
            <a:r>
              <a:rPr lang="en-US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concentration gradient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5448"/>
            <a:ext cx="7737475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Transport Pathways through </a:t>
            </a:r>
            <a:br>
              <a:rPr lang="en-US" dirty="0" smtClean="0">
                <a:latin typeface="Times New Roman" pitchFamily="18" charset="0"/>
                <a:ea typeface="ＭＳ Ｐゴシック" pitchFamily="34" charset="-128"/>
              </a:rPr>
            </a:b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Cell Membranes</a:t>
            </a:r>
          </a:p>
        </p:txBody>
      </p:sp>
      <p:sp>
        <p:nvSpPr>
          <p:cNvPr id="25602" name="Rectangle 5"/>
          <p:cNvSpPr>
            <a:spLocks noChangeArrowheads="1"/>
          </p:cNvSpPr>
          <p:nvPr/>
        </p:nvSpPr>
        <p:spPr bwMode="auto">
          <a:xfrm>
            <a:off x="609600" y="5257800"/>
            <a:ext cx="8077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Substances are transported across a cell membrane by diffusion (passive) transport, facilitated transport, or active transport.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18"/>
          <a:stretch/>
        </p:blipFill>
        <p:spPr>
          <a:xfrm>
            <a:off x="1628775" y="1585876"/>
            <a:ext cx="5867400" cy="3686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52564"/>
            <a:ext cx="7737475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Study Check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524000"/>
            <a:ext cx="8153400" cy="4495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The transport of particles across a cell membrane from high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concentration to low concentration is called</a:t>
            </a:r>
          </a:p>
          <a:p>
            <a:pPr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A.  facilitated transport</a:t>
            </a:r>
          </a:p>
          <a:p>
            <a:pPr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B.  diffusion</a:t>
            </a:r>
          </a:p>
          <a:p>
            <a:pPr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C.  active transport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80672"/>
            <a:ext cx="7737475" cy="1066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Solution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The transport of particles across a cell membrane from high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concentration to low concentration is called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The answer is B, diffusion.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37475" cy="9906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Lipids—Concept Map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92"/>
          <a:stretch/>
        </p:blipFill>
        <p:spPr>
          <a:xfrm>
            <a:off x="381000" y="1628775"/>
            <a:ext cx="8367627" cy="441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2th ed GOB Timberlak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Breeze">
    <a:dk1>
      <a:sysClr val="windowText" lastClr="000000"/>
    </a:dk1>
    <a:lt1>
      <a:sysClr val="window" lastClr="FFFFFF"/>
    </a:lt1>
    <a:dk2>
      <a:srgbClr val="09213B"/>
    </a:dk2>
    <a:lt2>
      <a:srgbClr val="D5EDF4"/>
    </a:lt2>
    <a:accent1>
      <a:srgbClr val="2C7C9F"/>
    </a:accent1>
    <a:accent2>
      <a:srgbClr val="244A58"/>
    </a:accent2>
    <a:accent3>
      <a:srgbClr val="E2751D"/>
    </a:accent3>
    <a:accent4>
      <a:srgbClr val="FFB400"/>
    </a:accent4>
    <a:accent5>
      <a:srgbClr val="7EB606"/>
    </a:accent5>
    <a:accent6>
      <a:srgbClr val="C00000"/>
    </a:accent6>
    <a:hlink>
      <a:srgbClr val="7030A0"/>
    </a:hlink>
    <a:folHlink>
      <a:srgbClr val="00B0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12th ed GOB Timberlake.thmx</Template>
  <TotalTime>606</TotalTime>
  <Words>284</Words>
  <Application>Microsoft Macintosh PowerPoint</Application>
  <PresentationFormat>On-screen Show (4:3)</PresentationFormat>
  <Paragraphs>45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12th ed GOB Timberlake</vt:lpstr>
      <vt:lpstr>15.7  Cell Membranes</vt:lpstr>
      <vt:lpstr>Cell Membranes</vt:lpstr>
      <vt:lpstr>Fluid Mosaic Model: Cell Membrane</vt:lpstr>
      <vt:lpstr>Fluid Mosaic Model: Cell Membrane</vt:lpstr>
      <vt:lpstr>Transport through Cell Membranes</vt:lpstr>
      <vt:lpstr>Transport Pathways through  Cell Membranes</vt:lpstr>
      <vt:lpstr>Study Check</vt:lpstr>
      <vt:lpstr>Solution</vt:lpstr>
      <vt:lpstr>Lipids—Concept Map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Lipids</dc:title>
  <dc:creator>Timberlake</dc:creator>
  <cp:lastModifiedBy>Admin Admin</cp:lastModifiedBy>
  <cp:revision>80</cp:revision>
  <dcterms:created xsi:type="dcterms:W3CDTF">2000-08-19T22:52:03Z</dcterms:created>
  <dcterms:modified xsi:type="dcterms:W3CDTF">2014-04-24T19:33:38Z</dcterms:modified>
</cp:coreProperties>
</file>