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4"/>
  </p:notesMasterIdLst>
  <p:handoutMasterIdLst>
    <p:handoutMasterId r:id="rId25"/>
  </p:handoutMasterIdLst>
  <p:sldIdLst>
    <p:sldId id="270" r:id="rId2"/>
    <p:sldId id="307" r:id="rId3"/>
    <p:sldId id="306" r:id="rId4"/>
    <p:sldId id="282" r:id="rId5"/>
    <p:sldId id="299" r:id="rId6"/>
    <p:sldId id="257" r:id="rId7"/>
    <p:sldId id="258" r:id="rId8"/>
    <p:sldId id="284" r:id="rId9"/>
    <p:sldId id="285" r:id="rId10"/>
    <p:sldId id="305" r:id="rId11"/>
    <p:sldId id="272" r:id="rId12"/>
    <p:sldId id="286" r:id="rId13"/>
    <p:sldId id="301" r:id="rId14"/>
    <p:sldId id="259" r:id="rId15"/>
    <p:sldId id="308" r:id="rId16"/>
    <p:sldId id="304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F89"/>
    <a:srgbClr val="000099"/>
    <a:srgbClr val="008000"/>
    <a:srgbClr val="FF0000"/>
    <a:srgbClr val="FF3300"/>
    <a:srgbClr val="CC3300"/>
    <a:srgbClr val="227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76" y="-96"/>
      </p:cViewPr>
      <p:guideLst>
        <p:guide orient="horz" pos="577"/>
        <p:guide pos="43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10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64E201-CA82-4706-876A-DC38198BC540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B36A4A-3091-439A-B581-0955C5C7F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B4AD7D-0F09-4FD8-A410-32E04528C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460878-AF53-49C6-8E7D-EF691A8B0AD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1925308-652C-40EB-A6B2-0536E9458122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AEE3C6-D12C-420E-AD8F-503454D11AB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DE83B4-BE6A-4494-8407-0E4E204B08FA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42DBB6-8434-4C08-AA5E-C352ECBE372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F2E452-B2A6-4941-9C07-66F3E0C31342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B2A07D-DF91-4FA9-B6A6-73C49092BD98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1C1719-D296-4797-BC88-FD9B292AB0D9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CB2EBC-CEF5-4773-B29C-315D6C77435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B35CF6C-63B8-4D88-AB56-428D27EA861C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81A160-BD3D-444D-A3A4-7E4739F98D8F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650EBA-006B-4C29-A2CF-3B941B00458D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536025-F015-41D0-B308-476C690DF6E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F1E946-CB9B-4F07-9E25-CE40832EB3FA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6EFF0C-1249-43DE-B0E1-474E669137C3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40282B3-A051-4028-BD5F-60CE4EB3311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7EB5535-010E-420B-81CD-BB4E62023C9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4A1127-0D54-44AA-B721-A1EE24E20060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3AB709-15F0-42BD-AD7E-9CFD5446C0AF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3C3B7BF-C47C-4548-BED9-D0996F713DA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F6508D-32F5-4E29-9298-270F0688ADF3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585C0F-0311-403B-B5CA-17C69113836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04282-99B0-4673-9A5B-BA1B79648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327C1F-E331-4772-B1CA-04A3DA9B5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700DFC-990E-4AD1-BE3C-D7209B2EB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9B7443-7626-4DAF-9655-833E7081D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17041F-BEC9-4B82-953A-338EC679D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4BB7B5-5523-4CDE-877D-114C104C3D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87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CAC99-99CC-47B4-8863-482745C2CE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93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A39F1F-9957-4281-82F0-570F08E9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A95C1-DB83-4BCF-AE40-91D2E1C54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24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75AAF8-6209-4480-9F80-6AB72C4DE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0ECFDE1D-9BF9-4221-9B45-8BD458155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94" y="1823085"/>
            <a:ext cx="4381250" cy="4110990"/>
          </a:xfrm>
          <a:prstGeom prst="rect">
            <a:avLst/>
          </a:prstGeom>
        </p:spPr>
      </p:pic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Chapter 16  Amino Acids, Proteins,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and Enzymes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3434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Many </a:t>
            </a:r>
            <a:r>
              <a:rPr lang="en-US" dirty="0"/>
              <a:t>physician assistants take on the role of </a:t>
            </a:r>
            <a:r>
              <a:rPr lang="en-US" dirty="0" smtClean="0"/>
              <a:t>the primary </a:t>
            </a:r>
            <a:r>
              <a:rPr lang="en-US" dirty="0"/>
              <a:t>caregiver. </a:t>
            </a: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Their </a:t>
            </a:r>
            <a:r>
              <a:rPr lang="en-US" dirty="0"/>
              <a:t>duties </a:t>
            </a:r>
            <a:r>
              <a:rPr lang="en-US" dirty="0" smtClean="0"/>
              <a:t>may include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o</a:t>
            </a:r>
            <a:r>
              <a:rPr lang="en-US" dirty="0" smtClean="0"/>
              <a:t>btaining patient </a:t>
            </a:r>
            <a:r>
              <a:rPr lang="en-US" dirty="0"/>
              <a:t>medical records and </a:t>
            </a:r>
            <a:r>
              <a:rPr lang="en-US" dirty="0" smtClean="0"/>
              <a:t>histories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diagnosing illnesses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educating and counseling </a:t>
            </a:r>
            <a:r>
              <a:rPr lang="en-US" dirty="0" smtClean="0"/>
              <a:t>patients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referring </a:t>
            </a:r>
            <a:r>
              <a:rPr lang="en-US" dirty="0"/>
              <a:t>the patient</a:t>
            </a:r>
            <a:r>
              <a:rPr lang="en-US" dirty="0" smtClean="0"/>
              <a:t>, when </a:t>
            </a:r>
            <a:r>
              <a:rPr lang="en-US" dirty="0"/>
              <a:t>needed, to a </a:t>
            </a:r>
            <a:r>
              <a:rPr lang="en-US" dirty="0" smtClean="0"/>
              <a:t>specialist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Structural Formulas of Amino Acids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amino acid has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-carbon atom that is attached to three components:        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baseline="3000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COO</a:t>
            </a:r>
            <a:r>
              <a:rPr lang="en-US" baseline="30000" smtClean="0">
                <a:latin typeface="Times New Roman" pitchFamily="18" charset="0"/>
                <a:ea typeface="ＭＳ Ｐゴシック" pitchFamily="34" charset="-128"/>
              </a:rPr>
              <a:t>−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and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 group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fourth component, an R group that differs for each particular amino acid (see Table 16.2)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three-letter or one-letter abbreviation derived from its name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85800" y="5334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Times" pitchFamily="-84" charset="0"/>
              </a:rPr>
              <a:t>Core Chemistry Skill  </a:t>
            </a:r>
            <a:r>
              <a:rPr lang="en-US">
                <a:latin typeface="Times" pitchFamily="-84" charset="0"/>
              </a:rPr>
              <a:t>Drawing the Ionized Form for an Amino Acid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6872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Drawing Amino Acids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All amino acids have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baseline="3000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COO</a:t>
            </a:r>
            <a:r>
              <a:rPr lang="en-US" baseline="30000" smtClean="0">
                <a:latin typeface="Times New Roman" pitchFamily="18" charset="0"/>
                <a:ea typeface="ＭＳ Ｐゴシック" pitchFamily="34" charset="-128"/>
              </a:rPr>
              <a:t>−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and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 on the        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-carbon.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Amino acids differ by their R groups.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endParaRPr lang="en-US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21971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1971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3200400" y="4038600"/>
            <a:ext cx="3810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800600" y="4038600"/>
            <a:ext cx="6096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581400" y="3810000"/>
            <a:ext cx="125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pitchFamily="-84" charset="0"/>
              </a:rPr>
              <a:t>R Group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1066800" y="5334000"/>
            <a:ext cx="740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Times" pitchFamily="-84" charset="0"/>
              </a:rPr>
              <a:t>Aspartic acid (Asp, D)                 Asparagine (Asn, N)</a:t>
            </a:r>
          </a:p>
          <a:p>
            <a:pPr eaLnBrk="1" hangingPunct="1"/>
            <a:r>
              <a:rPr lang="en-US">
                <a:latin typeface="Times" pitchFamily="-84" charset="0"/>
              </a:rPr>
              <a:t>         pH 2.8                                            pH 5.4            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91200" y="2743200"/>
            <a:ext cx="1447800" cy="1447800"/>
          </a:xfrm>
          <a:prstGeom prst="rect">
            <a:avLst/>
          </a:prstGeom>
          <a:solidFill>
            <a:srgbClr val="7AC6DC">
              <a:alpha val="21960"/>
            </a:srgbClr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52600" y="2743200"/>
            <a:ext cx="1447800" cy="1447800"/>
          </a:xfrm>
          <a:prstGeom prst="rect">
            <a:avLst/>
          </a:prstGeom>
          <a:solidFill>
            <a:srgbClr val="7AC6DC">
              <a:alpha val="21960"/>
            </a:srgbClr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Acidic Amino Acids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68450"/>
            <a:ext cx="8153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amino acid is acidic when the R group is a carboxylic acid.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73"/>
          <a:stretch/>
        </p:blipFill>
        <p:spPr>
          <a:xfrm>
            <a:off x="562771" y="2215375"/>
            <a:ext cx="8047829" cy="484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0" r="56100" b="2402"/>
          <a:stretch/>
        </p:blipFill>
        <p:spPr>
          <a:xfrm>
            <a:off x="562771" y="2699384"/>
            <a:ext cx="3532979" cy="327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Basic Amino Acids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68450"/>
            <a:ext cx="7772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amino acid is basic when the R group is an amine.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73"/>
          <a:stretch/>
        </p:blipFill>
        <p:spPr>
          <a:xfrm>
            <a:off x="562771" y="2215375"/>
            <a:ext cx="8047829" cy="484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t="68952" b="2113"/>
          <a:stretch/>
        </p:blipFill>
        <p:spPr>
          <a:xfrm>
            <a:off x="562771" y="2670807"/>
            <a:ext cx="5271135" cy="3655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Identify </a:t>
            </a:r>
            <a:r>
              <a:rPr lang="en-US" dirty="0">
                <a:ea typeface="ＭＳ Ｐゴシック" charset="0"/>
                <a:cs typeface="ＭＳ Ｐゴシック" charset="0"/>
              </a:rPr>
              <a:t>each of the following amino acids as polar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 nonpolar: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A.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				</a:t>
            </a:r>
            <a:r>
              <a:rPr lang="en-US" dirty="0" smtClean="0">
                <a:ea typeface="ＭＳ Ｐゴシック" charset="0"/>
                <a:cs typeface="Arial" charset="0"/>
              </a:rPr>
              <a:t>Glycine</a:t>
            </a:r>
            <a:endParaRPr lang="en-US" dirty="0"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	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</a:t>
            </a:r>
            <a:endParaRPr lang="en-US" dirty="0" smtClean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       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	        		 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B. </a:t>
            </a:r>
            <a:r>
              <a:rPr lang="en-US" dirty="0" smtClean="0">
                <a:ea typeface="ＭＳ Ｐゴシック" charset="0"/>
                <a:cs typeface="Arial" charset="0"/>
              </a:rPr>
              <a:t>				Threonine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533650"/>
            <a:ext cx="2514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614738"/>
            <a:ext cx="2400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Identify </a:t>
            </a:r>
            <a:r>
              <a:rPr lang="en-US" dirty="0">
                <a:ea typeface="ＭＳ Ｐゴシック" charset="0"/>
                <a:cs typeface="ＭＳ Ｐゴシック" charset="0"/>
              </a:rPr>
              <a:t>each of the following amino acids as polar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 </a:t>
            </a:r>
            <a:r>
              <a:rPr lang="en-US" dirty="0">
                <a:ea typeface="ＭＳ Ｐゴシック" charset="0"/>
                <a:cs typeface="ＭＳ Ｐゴシック" charset="0"/>
              </a:rPr>
              <a:t>nonpolar.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A.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				</a:t>
            </a:r>
            <a:r>
              <a:rPr lang="en-US" dirty="0" smtClean="0">
                <a:ea typeface="ＭＳ Ｐゴシック" charset="0"/>
                <a:cs typeface="Arial" charset="0"/>
              </a:rPr>
              <a:t>Glycine  	</a:t>
            </a:r>
            <a:r>
              <a:rPr lang="en-US" b="1" dirty="0" smtClean="0">
                <a:solidFill>
                  <a:srgbClr val="2C7C9F"/>
                </a:solidFill>
                <a:ea typeface="ＭＳ Ｐゴシック" charset="0"/>
                <a:cs typeface="Arial" charset="0"/>
              </a:rPr>
              <a:t>nonpolar</a:t>
            </a:r>
            <a:endParaRPr lang="en-US" b="1" dirty="0">
              <a:solidFill>
                <a:srgbClr val="2C7C9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	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</a:t>
            </a:r>
            <a:endParaRPr lang="en-US" dirty="0" smtClean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       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	        		 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Arial" charset="0"/>
              </a:rPr>
              <a:t>	B. </a:t>
            </a:r>
            <a:r>
              <a:rPr lang="en-US" dirty="0" smtClean="0">
                <a:ea typeface="ＭＳ Ｐゴシック" charset="0"/>
                <a:cs typeface="Arial" charset="0"/>
              </a:rPr>
              <a:t>				Threonine	</a:t>
            </a:r>
            <a:r>
              <a:rPr lang="en-US" b="1" dirty="0" smtClean="0">
                <a:solidFill>
                  <a:schemeClr val="accent1"/>
                </a:solidFill>
                <a:ea typeface="ＭＳ Ｐゴシック" charset="0"/>
                <a:cs typeface="Arial" charset="0"/>
              </a:rPr>
              <a:t>polar</a:t>
            </a:r>
            <a:endParaRPr lang="en-US" b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533650"/>
            <a:ext cx="2514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614738"/>
            <a:ext cx="2400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ionized form for each of the following amino acids, and write the three-letter and one-letter abbreviations: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valine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cysteine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ionized form for each of the following amino acids, and write the three-letter and one-letter abbreviations: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valine 						(Val, V)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cysteine						(Cys, C)  </a:t>
            </a: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2184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97300"/>
            <a:ext cx="2184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Amino Acid Stereoisomers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36957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All the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-amino acids except for glycine are chiral.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-carbon is attached to four different atoms.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b="1" baseline="30000" dirty="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group appears on the right or left of the chiral carbon to give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or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enantiomers.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097072" y="1575433"/>
            <a:ext cx="3265878" cy="472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the following amino acids as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enantiomers: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				B.   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62200"/>
            <a:ext cx="170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701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Chapter 16 Readiness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001000" cy="4419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Key </a:t>
            </a:r>
            <a:r>
              <a:rPr lang="en-US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Math Skill</a:t>
            </a:r>
          </a:p>
          <a:p>
            <a:pPr eaLnBrk="1" hangingPunct="1">
              <a:spcAft>
                <a:spcPct val="2000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Calculating pH from [H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(10.5)</a:t>
            </a:r>
            <a:endParaRPr lang="en-US" b="1" dirty="0">
              <a:solidFill>
                <a:srgbClr val="8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Arial"/>
              <a:buNone/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Core Chemistry Skills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/>
              <a:t>Writing Equations for Reactions of Acids and Bases </a:t>
            </a:r>
            <a:r>
              <a:rPr lang="en-US" b="1" dirty="0"/>
              <a:t>(</a:t>
            </a:r>
            <a:r>
              <a:rPr lang="en-US" dirty="0"/>
              <a:t>10.6</a:t>
            </a:r>
            <a:r>
              <a:rPr lang="en-US" b="1" dirty="0"/>
              <a:t>)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/>
              <a:t>Naming Carboxylic Acids (14.1)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/>
              <a:t>Forming Amides (14.6)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the following amino acids as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or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enantiomers: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				B.   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    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-Phenylalanine			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-Serine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52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70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701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Essential Amino Acids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57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Of the 20 amino acids used to build the proteins in the body, </a:t>
            </a: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o</a:t>
            </a:r>
            <a:r>
              <a:rPr lang="en-US" dirty="0" smtClean="0"/>
              <a:t>nly 11 can </a:t>
            </a:r>
            <a:r>
              <a:rPr lang="en-US" dirty="0"/>
              <a:t>be synthesized in the </a:t>
            </a:r>
            <a:r>
              <a:rPr lang="en-US" dirty="0" smtClean="0"/>
              <a:t>body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other 9 amino </a:t>
            </a:r>
            <a:r>
              <a:rPr lang="en-US" dirty="0" smtClean="0"/>
              <a:t>acids </a:t>
            </a:r>
            <a:r>
              <a:rPr lang="en-US" dirty="0"/>
              <a:t>are essential amino acids that must be obtained from </a:t>
            </a:r>
            <a:r>
              <a:rPr lang="en-US" dirty="0" smtClean="0"/>
              <a:t>the proteins </a:t>
            </a:r>
            <a:r>
              <a:rPr lang="en-US" dirty="0"/>
              <a:t>in the </a:t>
            </a:r>
            <a:r>
              <a:rPr lang="en-US" dirty="0" smtClean="0"/>
              <a:t>diet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/>
        </p:blipFill>
        <p:spPr>
          <a:xfrm>
            <a:off x="1887288" y="3591872"/>
            <a:ext cx="5261609" cy="231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Essential Amino Acids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599" y="1524000"/>
            <a:ext cx="3933825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Complete proteins such as eggs, milk, meat, and fish contain all of the essential amino acids.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Incomplete proteins from plants such as grains, beans, and nuts are deficient in one or more essential amino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699260"/>
            <a:ext cx="4006564" cy="326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16.1  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Proteins and Amino Acids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810000" cy="3581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molecules, compared with many of the compounds we have studied, can be gigantic.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horns of animals are made of proteins.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609600" y="49530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Goal  </a:t>
            </a:r>
            <a:r>
              <a:rPr lang="en-US">
                <a:latin typeface="Times" pitchFamily="-84" charset="0"/>
                <a:cs typeface="Times New Roman" pitchFamily="18" charset="0"/>
              </a:rPr>
              <a:t>Classify proteins by their functions. Give the name and abbreviation for an amino acid and draw its ionized structure.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39" y="1790700"/>
            <a:ext cx="4405409" cy="2948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Functions of Proteins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3" y="1557338"/>
            <a:ext cx="8066087" cy="47672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Proteins 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the body are polymers made from 20 different amino acids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differ in characteristics and functions that depend on the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order of amino acids that make up the protein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form structural components such as cartilage, muscles, hair, and nails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function as enzymes to regulate biological reactions such as digestion and cellular metabolism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such as hemoglobin and myoglobin transport oxygen in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blood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Structural Classification of Proteins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>
          <a:xfrm>
            <a:off x="933450" y="1975105"/>
            <a:ext cx="7303894" cy="404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Amino Acids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Amino acids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molecular building blocks of proteins,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have a central carbon atom called the </a:t>
            </a:r>
            <a:r>
              <a:rPr lang="en-US" b="1" i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-carbon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bonded to two functional groups: an ammonium group (—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baseline="3000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) and a carboxylate group (—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COO</a:t>
            </a:r>
            <a:r>
              <a:rPr lang="en-US" b="1" baseline="30000" smtClean="0">
                <a:latin typeface="Times New Roman" pitchFamily="18" charset="0"/>
                <a:ea typeface="ＭＳ Ｐゴシック" pitchFamily="34" charset="-128"/>
              </a:rPr>
              <a:t>−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have a central carbon atom bonded to a hydrogen atom and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 group or side chain in addition to the carboxylate and ammonium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1362074" y="4419601"/>
            <a:ext cx="6478860" cy="195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kern="0" dirty="0" smtClean="0">
                <a:latin typeface="Times New Roman" pitchFamily="18" charset="0"/>
                <a:ea typeface="ＭＳ Ｐゴシック" pitchFamily="34" charset="-128"/>
              </a:rPr>
              <a:t>Classification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of Amino Acids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9088"/>
            <a:ext cx="7848600" cy="1905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Amino acids are classified as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nonpolar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(hydrophobic) with hydrocarbon side chains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polar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(hydrophilic) with polar or ionic side chains</a:t>
            </a:r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2362200" y="55530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solidFill>
                  <a:srgbClr val="227A8F"/>
                </a:solidFill>
                <a:latin typeface="Times New Roman" pitchFamily="18" charset="0"/>
              </a:rPr>
              <a:t>Nonpolar                                 Polar</a:t>
            </a:r>
          </a:p>
          <a:p>
            <a:r>
              <a:rPr lang="en-US" sz="2000" b="1" dirty="0">
                <a:solidFill>
                  <a:srgbClr val="227A8F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227A8F"/>
                </a:solidFill>
                <a:latin typeface="Times New Roman" pitchFamily="18" charset="0"/>
              </a:rPr>
              <a:t>Valine</a:t>
            </a:r>
            <a:r>
              <a:rPr lang="en-US" sz="2000" b="1" dirty="0">
                <a:solidFill>
                  <a:srgbClr val="227A8F"/>
                </a:solidFill>
                <a:latin typeface="Times New Roman" pitchFamily="18" charset="0"/>
              </a:rPr>
              <a:t> 		               Asparagine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7610" r="46856" b="77199"/>
          <a:stretch/>
        </p:blipFill>
        <p:spPr>
          <a:xfrm>
            <a:off x="2028825" y="3030341"/>
            <a:ext cx="2133600" cy="2517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3" t="50434" r="16844" b="33363"/>
          <a:stretch/>
        </p:blipFill>
        <p:spPr>
          <a:xfrm>
            <a:off x="4914900" y="3030341"/>
            <a:ext cx="1933575" cy="252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0672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Nonpolar Amino Acids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amino acid is nonpolar when the R group is H, alkyl,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 aromatic.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7"/>
          <a:stretch/>
        </p:blipFill>
        <p:spPr>
          <a:xfrm>
            <a:off x="1434464" y="2394584"/>
            <a:ext cx="6590743" cy="395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Polar Amino Acids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93088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amino acid is polar when the R group is an alcohol, a thiol,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 an amide.</a:t>
            </a: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149" y="2699384"/>
            <a:ext cx="8047830" cy="3072766"/>
            <a:chOff x="599149" y="2699384"/>
            <a:chExt cx="8047830" cy="30727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73"/>
            <a:stretch/>
          </p:blipFill>
          <p:spPr>
            <a:xfrm>
              <a:off x="599149" y="2699384"/>
              <a:ext cx="8047829" cy="4840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24" b="32204"/>
            <a:stretch/>
          </p:blipFill>
          <p:spPr>
            <a:xfrm>
              <a:off x="599150" y="3162300"/>
              <a:ext cx="8047829" cy="26098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2578</TotalTime>
  <Words>739</Words>
  <Application>Microsoft Macintosh PowerPoint</Application>
  <PresentationFormat>On-screen Show (4:3)</PresentationFormat>
  <Paragraphs>150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12th ed GOB Timberlake</vt:lpstr>
      <vt:lpstr>Chapter 16  Amino Acids, Proteins,  and Enzymes</vt:lpstr>
      <vt:lpstr>Chapter 16 Readiness</vt:lpstr>
      <vt:lpstr>16.1  Proteins and Amino Acids</vt:lpstr>
      <vt:lpstr>Functions of Proteins</vt:lpstr>
      <vt:lpstr>Structural Classification of Proteins</vt:lpstr>
      <vt:lpstr>Amino Acids</vt:lpstr>
      <vt:lpstr>Classification of Amino Acids</vt:lpstr>
      <vt:lpstr>Nonpolar Amino Acids</vt:lpstr>
      <vt:lpstr>Polar Amino Acids</vt:lpstr>
      <vt:lpstr>Structural Formulas of Amino Acids</vt:lpstr>
      <vt:lpstr>Drawing Amino Acids</vt:lpstr>
      <vt:lpstr>Acidic Amino Acids</vt:lpstr>
      <vt:lpstr>Basic Amino Acids</vt:lpstr>
      <vt:lpstr>Study Check </vt:lpstr>
      <vt:lpstr>Solution</vt:lpstr>
      <vt:lpstr>Study Check</vt:lpstr>
      <vt:lpstr>Solution</vt:lpstr>
      <vt:lpstr>Amino Acid Stereoisomers</vt:lpstr>
      <vt:lpstr>Study Check</vt:lpstr>
      <vt:lpstr>Solution</vt:lpstr>
      <vt:lpstr>Chemistry Link to Health:  Essential Amino Acids</vt:lpstr>
      <vt:lpstr>Chemistry Link to Health:  Essential Amino Acids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Proteins, and Enzymes</dc:title>
  <dc:creator>Timberlake</dc:creator>
  <cp:lastModifiedBy>Admin Admin</cp:lastModifiedBy>
  <cp:revision>149</cp:revision>
  <dcterms:created xsi:type="dcterms:W3CDTF">2011-01-15T02:50:21Z</dcterms:created>
  <dcterms:modified xsi:type="dcterms:W3CDTF">2014-04-24T18:42:19Z</dcterms:modified>
</cp:coreProperties>
</file>