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12"/>
  </p:notesMasterIdLst>
  <p:handoutMasterIdLst>
    <p:handoutMasterId r:id="rId13"/>
  </p:handoutMasterIdLst>
  <p:sldIdLst>
    <p:sldId id="270" r:id="rId2"/>
    <p:sldId id="299" r:id="rId3"/>
    <p:sldId id="288" r:id="rId4"/>
    <p:sldId id="302" r:id="rId5"/>
    <p:sldId id="303" r:id="rId6"/>
    <p:sldId id="298" r:id="rId7"/>
    <p:sldId id="294" r:id="rId8"/>
    <p:sldId id="300" r:id="rId9"/>
    <p:sldId id="293" r:id="rId10"/>
    <p:sldId id="30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A1C0"/>
    <a:srgbClr val="2DA2BF"/>
    <a:srgbClr val="2D3D9F"/>
    <a:srgbClr val="CCFFFF"/>
    <a:srgbClr val="FFCF89"/>
    <a:srgbClr val="000099"/>
    <a:srgbClr val="008000"/>
    <a:srgbClr val="FF0000"/>
    <a:srgbClr val="FF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-576" y="-96"/>
      </p:cViewPr>
      <p:guideLst>
        <p:guide orient="horz" pos="57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-190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49F2BA-C0AE-4770-B3B8-FBFE29281E7E}" type="datetimeFigureOut">
              <a:rPr lang="en-US"/>
              <a:pPr/>
              <a:t>4/24/14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197680-3889-4CDF-B998-2314864BA2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57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1471E6-41F8-42D7-BA16-EC6DED0BA4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408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5E5E76E-9E61-452A-B55F-CC98C17678A8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A115270-84C4-4717-827A-52F1BB715003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E232617-1367-4B0B-9CE5-7D6741EC82F1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2A151AA-0B05-44B3-8E1C-25A43BC66F7E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33520F5-90AB-4AAA-A038-F3B6C8144831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F6782A5-CDFB-4B97-93AB-CFA0C31AA93B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11DE236-EACB-4B2A-B7EE-3273C232CACC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7260F1E-F8EB-4D53-8253-86564396CFBC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96AED15-C664-4F71-9767-A2B0DC28D119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B503D97-9520-49EC-9164-30273C9131A6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20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CCAA3E-6487-444F-B3A8-BFBDF75546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1762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2D43EB3-F033-4C76-AFE1-A0877DF1FD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812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A252731-DD1B-4A92-8A94-D9F54FAB1A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695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43E7B73-AAAC-486B-B92D-9C04190EB3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6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72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5548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BB5FB29-5F5F-42D1-93B1-5FC99E36665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5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2AE51C9-652C-4DAB-9163-107DB478B9F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94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30722B9-7105-4686-AC2C-BD022697DC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289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0F7795-5EEA-4B7E-A7AF-679EFEE012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8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2A178BE-E061-45B1-85A0-C6B05DE8C4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074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800"/>
            </a:lvl1pPr>
          </a:lstStyle>
          <a:p>
            <a:fld id="{1C091CC9-3813-4486-938C-BB60F420AD5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008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457200" y="6400800"/>
            <a:ext cx="48672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 dirty="0">
                <a:cs typeface="Arial" charset="0"/>
              </a:rPr>
              <a:t>Chemistry: An Introduction to General, Organic, and Biological Chemistry, Twelfth Edition 	</a:t>
            </a:r>
          </a:p>
        </p:txBody>
      </p:sp>
      <p:sp>
        <p:nvSpPr>
          <p:cNvPr id="11" name="Rectangle 6"/>
          <p:cNvSpPr>
            <a:spLocks noChangeArrowheads="1"/>
          </p:cNvSpPr>
          <p:nvPr userDrawn="1"/>
        </p:nvSpPr>
        <p:spPr bwMode="auto">
          <a:xfrm>
            <a:off x="6629400" y="6400800"/>
            <a:ext cx="2286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>
                <a:cs typeface="Arial" charset="0"/>
              </a:rPr>
              <a:t>© 2015 Pearson Education, Inc.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08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52564"/>
            <a:ext cx="8015288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rPr>
              <a:t>16.2 </a:t>
            </a:r>
            <a:r>
              <a:rPr lang="en-US" dirty="0" smtClean="0">
                <a:solidFill>
                  <a:srgbClr val="800000"/>
                </a:solidFill>
                <a:latin typeface="Times New Roman" pitchFamily="18" charset="0"/>
                <a:ea typeface="ＭＳ Ｐゴシック" pitchFamily="34" charset="-128"/>
              </a:rPr>
              <a:t>  Amino Acids as Acids and Bases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524000"/>
            <a:ext cx="3886200" cy="3886200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When an amino acid with positive and negative charges is overall neutral in charge, it is said to be at its </a:t>
            </a:r>
            <a:r>
              <a:rPr lang="en-US" b="1" smtClean="0">
                <a:solidFill>
                  <a:schemeClr val="accent1"/>
                </a:solidFill>
                <a:latin typeface="Times New Roman" pitchFamily="18" charset="0"/>
                <a:ea typeface="ＭＳ Ｐゴシック" pitchFamily="34" charset="-128"/>
              </a:rPr>
              <a:t>isoelectric point (pI)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.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</a:rPr>
              <a:t>  </a:t>
            </a:r>
          </a:p>
          <a:p>
            <a:pPr marL="0" indent="0" eaLnBrk="1" hangingPunct="1">
              <a:buFont typeface="Arial" pitchFamily="34" charset="0"/>
              <a:buNone/>
            </a:pPr>
            <a:endParaRPr lang="en-US" b="1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Ball-and-stick model of glycine at its pI of 6.0.</a:t>
            </a:r>
            <a:endParaRPr lang="en-US" b="1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5363" name="TextBox 9"/>
          <p:cNvSpPr txBox="1">
            <a:spLocks noChangeArrowheads="1"/>
          </p:cNvSpPr>
          <p:nvPr/>
        </p:nvSpPr>
        <p:spPr bwMode="auto">
          <a:xfrm>
            <a:off x="609600" y="5029200"/>
            <a:ext cx="8077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b="1">
                <a:solidFill>
                  <a:srgbClr val="3D9D1E"/>
                </a:solidFill>
                <a:latin typeface="Times New Roman" pitchFamily="18" charset="0"/>
                <a:cs typeface="Times New Roman" pitchFamily="18" charset="0"/>
              </a:rPr>
              <a:t>Learning </a:t>
            </a:r>
            <a:r>
              <a:rPr lang="en-US" b="1">
                <a:solidFill>
                  <a:srgbClr val="3D9D1E"/>
                </a:solidFill>
                <a:latin typeface="Times" pitchFamily="-84" charset="0"/>
                <a:cs typeface="Times New Roman" pitchFamily="18" charset="0"/>
              </a:rPr>
              <a:t>Goal  </a:t>
            </a:r>
            <a:r>
              <a:rPr lang="en-US">
                <a:latin typeface="Times" pitchFamily="-84" charset="0"/>
                <a:cs typeface="Times New Roman" pitchFamily="18" charset="0"/>
              </a:rPr>
              <a:t>Draw the condensed structural formula for an amino acid at pH values above or below its isoelectric point.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23"/>
          <a:stretch/>
        </p:blipFill>
        <p:spPr>
          <a:xfrm>
            <a:off x="5026558" y="1981200"/>
            <a:ext cx="3660242" cy="25233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Solution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8382000" cy="4114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Consider the amino acid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leucine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with a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pI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of 6.0.</a:t>
            </a:r>
          </a:p>
          <a:p>
            <a:pPr eaLnBrk="1" hangingPunct="1">
              <a:spcBef>
                <a:spcPct val="0"/>
              </a:spcBef>
              <a:buClr>
                <a:schemeClr val="bg2"/>
              </a:buClr>
              <a:buFont typeface="Wingdings" pitchFamily="2" charset="2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461963" indent="-461963" eaLnBrk="1" hangingPunct="1">
              <a:spcBef>
                <a:spcPct val="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A.	At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a pH of 3.0, how does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leucine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change?</a:t>
            </a:r>
          </a:p>
          <a:p>
            <a:pPr marL="461963" indent="-461963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>
                <a:latin typeface="Times New Roman" pitchFamily="18" charset="0"/>
                <a:ea typeface="ＭＳ Ｐゴシック" pitchFamily="34" charset="-128"/>
              </a:rPr>
              <a:t>	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Because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the pH of 3.0 is more acidic than the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pI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at 6.0, the </a:t>
            </a:r>
            <a:br>
              <a:rPr lang="en-US" dirty="0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—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COO</a:t>
            </a:r>
            <a:r>
              <a:rPr lang="en-US" baseline="30000" dirty="0" smtClean="0">
                <a:latin typeface="Times New Roman" pitchFamily="18" charset="0"/>
                <a:ea typeface="ＭＳ Ｐゴシック" pitchFamily="34" charset="-128"/>
              </a:rPr>
              <a:t>−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group gains an H</a:t>
            </a:r>
            <a:r>
              <a:rPr lang="en-US" baseline="30000" dirty="0" smtClean="0">
                <a:latin typeface="Times New Roman" pitchFamily="18" charset="0"/>
                <a:ea typeface="ＭＳ Ｐゴシック" pitchFamily="34" charset="-128"/>
              </a:rPr>
              <a:t>+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to give —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COOH. The remaining —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NH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3</a:t>
            </a:r>
            <a:r>
              <a:rPr lang="en-US" baseline="30000" dirty="0" smtClean="0">
                <a:latin typeface="Times New Roman" pitchFamily="18" charset="0"/>
                <a:ea typeface="ＭＳ Ｐゴシック" pitchFamily="34" charset="-128"/>
              </a:rPr>
              <a:t>+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gives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leucine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an overall positive charge (1+).	</a:t>
            </a:r>
          </a:p>
          <a:p>
            <a:pPr marL="461963" indent="-461963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461963" indent="-461963" eaLnBrk="1" hangingPunct="1">
              <a:spcBef>
                <a:spcPct val="25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B.	At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a pH of 9.0, how does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leucine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change?</a:t>
            </a:r>
          </a:p>
          <a:p>
            <a:pPr marL="461963" indent="-461963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>
                <a:latin typeface="Times New Roman" pitchFamily="18" charset="0"/>
                <a:ea typeface="ＭＳ Ｐゴシック" pitchFamily="34" charset="-128"/>
              </a:rPr>
              <a:t>	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Because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a pH of 9.0 is more basic and above the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pI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of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leucine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, the —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NH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3</a:t>
            </a:r>
            <a:r>
              <a:rPr lang="en-US" baseline="30000" dirty="0" smtClean="0">
                <a:latin typeface="Times New Roman" pitchFamily="18" charset="0"/>
                <a:ea typeface="ＭＳ Ｐゴシック" pitchFamily="34" charset="-128"/>
              </a:rPr>
              <a:t>+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loses H</a:t>
            </a:r>
            <a:r>
              <a:rPr lang="en-US" baseline="30000" dirty="0" smtClean="0">
                <a:latin typeface="Times New Roman" pitchFamily="18" charset="0"/>
                <a:ea typeface="ＭＳ Ｐゴシック" pitchFamily="34" charset="-128"/>
              </a:rPr>
              <a:t>+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to give —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NH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2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. The remaining COO</a:t>
            </a:r>
            <a:r>
              <a:rPr lang="en-US" baseline="30000" dirty="0" smtClean="0">
                <a:latin typeface="Times New Roman" pitchFamily="18" charset="0"/>
                <a:ea typeface="ＭＳ Ｐゴシック" pitchFamily="34" charset="-128"/>
              </a:rPr>
              <a:t>−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gives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leucine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an overall negative charge (1−).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Isoelectric Point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8229600" cy="46482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chemeClr val="bg2"/>
              </a:buClr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T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he isoelectric point of an amino acid is the pH at which</a:t>
            </a:r>
          </a:p>
          <a:p>
            <a:pPr eaLnBrk="1" hangingPunct="1">
              <a:spcBef>
                <a:spcPct val="0"/>
              </a:spcBef>
              <a:buFont typeface="Arial"/>
              <a:buChar char="•"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the charged groups on an amino acid are balanced</a:t>
            </a:r>
          </a:p>
          <a:p>
            <a:pPr eaLnBrk="1" hangingPunct="1">
              <a:spcBef>
                <a:spcPct val="0"/>
              </a:spcBef>
              <a:buFont typeface="Arial"/>
              <a:buChar char="•"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the amino acid is neutral 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 typeface="Arial"/>
              <a:buNone/>
              <a:defRPr/>
            </a:pPr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dirty="0"/>
              <a:t>amino acid can exist as</a:t>
            </a:r>
          </a:p>
          <a:p>
            <a:pPr eaLnBrk="1" hangingPunct="1">
              <a:buFont typeface="Arial"/>
              <a:buChar char="•"/>
              <a:defRPr/>
            </a:pPr>
            <a:r>
              <a:rPr lang="en-US" dirty="0"/>
              <a:t>a positive ion if a solution is more acidic </a:t>
            </a:r>
            <a:r>
              <a:rPr lang="en-US" dirty="0" smtClean="0"/>
              <a:t>(lower pH</a:t>
            </a:r>
            <a:r>
              <a:rPr lang="en-US" smtClean="0"/>
              <a:t>) </a:t>
            </a:r>
            <a:br>
              <a:rPr lang="en-US" smtClean="0"/>
            </a:br>
            <a:r>
              <a:rPr lang="en-US" smtClean="0"/>
              <a:t>than </a:t>
            </a:r>
            <a:r>
              <a:rPr lang="en-US" dirty="0"/>
              <a:t>its </a:t>
            </a:r>
            <a:r>
              <a:rPr lang="en-US" dirty="0" err="1"/>
              <a:t>pI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eaLnBrk="1" hangingPunct="1">
              <a:buFont typeface="Arial"/>
              <a:buChar char="•"/>
              <a:defRPr/>
            </a:pPr>
            <a:r>
              <a:rPr lang="en-US" dirty="0" smtClean="0"/>
              <a:t>as </a:t>
            </a:r>
            <a:r>
              <a:rPr lang="en-US" dirty="0"/>
              <a:t>a negative </a:t>
            </a:r>
            <a:r>
              <a:rPr lang="en-US" dirty="0" smtClean="0"/>
              <a:t>ion if </a:t>
            </a:r>
            <a:r>
              <a:rPr lang="en-US" dirty="0"/>
              <a:t>a solution is more basic </a:t>
            </a:r>
            <a:r>
              <a:rPr lang="en-US" dirty="0" smtClean="0"/>
              <a:t>(higher pH</a:t>
            </a:r>
            <a:r>
              <a:rPr lang="en-US" smtClean="0"/>
              <a:t>) </a:t>
            </a:r>
            <a:br>
              <a:rPr lang="en-US" smtClean="0"/>
            </a:br>
            <a:r>
              <a:rPr lang="en-US" smtClean="0"/>
              <a:t>than </a:t>
            </a:r>
            <a:r>
              <a:rPr lang="en-US" dirty="0"/>
              <a:t>its </a:t>
            </a:r>
            <a:r>
              <a:rPr lang="en-US" dirty="0" err="1" smtClean="0"/>
              <a:t>pI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spcBef>
                <a:spcPct val="25000"/>
              </a:spcBef>
              <a:buSzTx/>
              <a:buFont typeface="Arial"/>
              <a:buNone/>
              <a:defRPr/>
            </a:pPr>
            <a:endParaRPr lang="en-US" sz="2000" dirty="0">
              <a:solidFill>
                <a:schemeClr val="bg2"/>
              </a:solidFill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Ionized Forms of Amino Acids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8382000" cy="46482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The pI values for nonpolar and </a:t>
            </a: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and polar neutral amino acids</a:t>
            </a: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are from pH 5.1 to 6.3.</a:t>
            </a: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Alanine has a zero overall charge at its pI of 6.0 with a carboxylate anion (—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COO</a:t>
            </a:r>
            <a:r>
              <a:rPr lang="en-US" baseline="30000" smtClean="0">
                <a:latin typeface="Times New Roman" pitchFamily="18" charset="0"/>
                <a:ea typeface="ＭＳ Ｐゴシック" pitchFamily="34" charset="-128"/>
              </a:rPr>
              <a:t>−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) 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and an ammonium cation (—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NH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3</a:t>
            </a:r>
            <a:r>
              <a:rPr lang="en-US" baseline="30000" smtClean="0">
                <a:latin typeface="Times New Roman" pitchFamily="18" charset="0"/>
                <a:ea typeface="ＭＳ Ｐゴシック" pitchFamily="34" charset="-128"/>
              </a:rPr>
              <a:t>+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).</a:t>
            </a:r>
          </a:p>
        </p:txBody>
      </p:sp>
      <p:pic>
        <p:nvPicPr>
          <p:cNvPr id="19459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124200"/>
            <a:ext cx="5562600" cy="18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Ionized Forms of Amino Acids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8001000" cy="46482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Alanine adds an H</a:t>
            </a:r>
            <a:r>
              <a:rPr lang="en-US" baseline="30000" smtClean="0">
                <a:latin typeface="Times New Roman" pitchFamily="18" charset="0"/>
                <a:ea typeface="ＭＳ Ｐゴシック" pitchFamily="34" charset="-128"/>
              </a:rPr>
              <a:t>+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 to the carboxyl group (—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COO</a:t>
            </a:r>
            <a:r>
              <a:rPr lang="en-US" baseline="30000" smtClean="0">
                <a:latin typeface="Times New Roman" pitchFamily="18" charset="0"/>
                <a:ea typeface="ＭＳ Ｐゴシック" pitchFamily="34" charset="-128"/>
              </a:rPr>
              <a:t>−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) when the solution is more acidic than its pI (pH &lt; 6).</a:t>
            </a: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81"/>
          <a:stretch/>
        </p:blipFill>
        <p:spPr>
          <a:xfrm>
            <a:off x="381000" y="3527425"/>
            <a:ext cx="8534400" cy="23481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Ionized Forms of Amino Acids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8001000" cy="46482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At a pH higher than 6.0, the —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NH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3</a:t>
            </a:r>
            <a:r>
              <a:rPr lang="en-US" baseline="30000" dirty="0" smtClean="0">
                <a:latin typeface="Times New Roman" pitchFamily="18" charset="0"/>
                <a:ea typeface="ＭＳ Ｐゴシック" pitchFamily="34" charset="-128"/>
              </a:rPr>
              <a:t>+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group loses H</a:t>
            </a:r>
            <a:r>
              <a:rPr lang="en-US" baseline="30000" dirty="0" smtClean="0">
                <a:latin typeface="Times New Roman" pitchFamily="18" charset="0"/>
                <a:ea typeface="ＭＳ Ｐゴシック" pitchFamily="34" charset="-128"/>
              </a:rPr>
              <a:t>+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and forms an amino group (—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NH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2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) that has no charge.</a:t>
            </a: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 typeface="Arial" pitchFamily="34" charset="0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Because the —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COO</a:t>
            </a:r>
            <a:r>
              <a:rPr lang="en-US" baseline="30000" dirty="0" smtClean="0">
                <a:latin typeface="Times New Roman" pitchFamily="18" charset="0"/>
                <a:ea typeface="ＭＳ Ｐゴシック" pitchFamily="34" charset="-128"/>
              </a:rPr>
              <a:t>−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group has a charge of 1−, alanine has an overall negative charge (1−)  at a pH higher than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6.0.</a:t>
            </a: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8"/>
          <a:stretch/>
        </p:blipFill>
        <p:spPr>
          <a:xfrm>
            <a:off x="838200" y="2743200"/>
            <a:ext cx="7526401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pH and Ionization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524000"/>
            <a:ext cx="8534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			    H</a:t>
            </a:r>
            <a:r>
              <a:rPr lang="en-US" baseline="30000" smtClean="0">
                <a:latin typeface="Times New Roman" pitchFamily="18" charset="0"/>
                <a:ea typeface="ＭＳ Ｐゴシック" pitchFamily="34" charset="-128"/>
              </a:rPr>
              <a:t>+			            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OH</a:t>
            </a:r>
            <a:r>
              <a:rPr lang="en-US" baseline="3000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–</a:t>
            </a:r>
            <a:endParaRPr lang="en-US" baseline="30000" smtClean="0">
              <a:latin typeface="Times New Roman" pitchFamily="18" charset="0"/>
              <a:ea typeface="ＭＳ Ｐゴシック" pitchFamily="34" charset="-128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	 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</a:rPr>
              <a:t>+			             +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		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b="1" smtClean="0">
                <a:latin typeface="Times New Roman" pitchFamily="18" charset="0"/>
                <a:ea typeface="ＭＳ Ｐゴシック" pitchFamily="34" charset="-128"/>
              </a:rPr>
              <a:t>H</a:t>
            </a:r>
            <a:r>
              <a:rPr lang="en-US" b="1" baseline="-25000" smtClean="0">
                <a:latin typeface="Times New Roman" pitchFamily="18" charset="0"/>
                <a:ea typeface="ＭＳ Ｐゴシック" pitchFamily="34" charset="-128"/>
              </a:rPr>
              <a:t>3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</a:rPr>
              <a:t>N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–CH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2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–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COOH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	  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</a:rPr>
              <a:t>H</a:t>
            </a:r>
            <a:r>
              <a:rPr lang="en-US" b="1" baseline="-25000" smtClean="0">
                <a:latin typeface="Times New Roman" pitchFamily="18" charset="0"/>
                <a:ea typeface="ＭＳ Ｐゴシック" pitchFamily="34" charset="-128"/>
              </a:rPr>
              <a:t>3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</a:rPr>
              <a:t>N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–CH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2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–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COO</a:t>
            </a:r>
            <a:r>
              <a:rPr lang="en-US" b="1" baseline="3000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–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    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</a:rPr>
              <a:t>H</a:t>
            </a:r>
            <a:r>
              <a:rPr lang="en-US" b="1" baseline="-25000" smtClean="0">
                <a:latin typeface="Times New Roman" pitchFamily="18" charset="0"/>
                <a:ea typeface="ＭＳ Ｐゴシック" pitchFamily="34" charset="-128"/>
              </a:rPr>
              <a:t>2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</a:rPr>
              <a:t>N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–CH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2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–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COO</a:t>
            </a:r>
            <a:r>
              <a:rPr lang="en-US" b="1" baseline="3000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–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 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b="1" smtClean="0">
                <a:latin typeface="Times New Roman" pitchFamily="18" charset="0"/>
                <a:ea typeface="ＭＳ Ｐゴシック" pitchFamily="34" charset="-128"/>
              </a:rPr>
              <a:t> Positive ion,	                			   Negative ion,	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b="1" smtClean="0">
                <a:latin typeface="Times New Roman" pitchFamily="18" charset="0"/>
                <a:ea typeface="ＭＳ Ｐゴシック" pitchFamily="34" charset="-128"/>
              </a:rPr>
              <a:t>    low pH		         	pI	   	      high pH</a:t>
            </a:r>
          </a:p>
        </p:txBody>
      </p:sp>
      <p:sp>
        <p:nvSpPr>
          <p:cNvPr id="25603" name="AutoShape 6"/>
          <p:cNvSpPr>
            <a:spLocks noChangeArrowheads="1"/>
          </p:cNvSpPr>
          <p:nvPr/>
        </p:nvSpPr>
        <p:spPr bwMode="auto">
          <a:xfrm>
            <a:off x="2514600" y="1752600"/>
            <a:ext cx="914400" cy="914400"/>
          </a:xfrm>
          <a:prstGeom prst="leftArrow">
            <a:avLst>
              <a:gd name="adj1" fmla="val 50000"/>
              <a:gd name="adj2" fmla="val 25000"/>
            </a:avLst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chemeClr val="accent1"/>
              </a:solidFill>
            </a:endParaRPr>
          </a:p>
        </p:txBody>
      </p:sp>
      <p:sp>
        <p:nvSpPr>
          <p:cNvPr id="25604" name="AutoShape 8"/>
          <p:cNvSpPr>
            <a:spLocks noChangeArrowheads="1"/>
          </p:cNvSpPr>
          <p:nvPr/>
        </p:nvSpPr>
        <p:spPr bwMode="auto">
          <a:xfrm rot="10800000">
            <a:off x="5867400" y="1752600"/>
            <a:ext cx="914400" cy="914400"/>
          </a:xfrm>
          <a:prstGeom prst="leftArrow">
            <a:avLst>
              <a:gd name="adj1" fmla="val 50000"/>
              <a:gd name="adj2" fmla="val 25000"/>
            </a:avLst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Study Check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000" b="1" dirty="0" smtClean="0">
                <a:latin typeface="Times New Roman" pitchFamily="18" charset="0"/>
                <a:ea typeface="ＭＳ Ｐゴシック" pitchFamily="34" charset="-128"/>
              </a:rPr>
              <a:t>                      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CH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3			               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CH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3</a:t>
            </a: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            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+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    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|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	         		                       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|</a:t>
            </a: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	H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3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N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CH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COOH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	  	H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2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N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CH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COO</a:t>
            </a:r>
            <a:r>
              <a:rPr lang="en-US" baseline="30000" dirty="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–</a:t>
            </a:r>
            <a:endParaRPr lang="en-US" dirty="0" smtClean="0">
              <a:latin typeface="Times New Roman" pitchFamily="18" charset="0"/>
              <a:ea typeface="ＭＳ Ｐゴシック" pitchFamily="34" charset="-128"/>
              <a:cs typeface="Arial" pitchFamily="34" charset="0"/>
            </a:endParaRPr>
          </a:p>
          <a:p>
            <a:pPr marL="609600" indent="-609600"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b="1" baseline="30000" dirty="0" smtClean="0">
                <a:solidFill>
                  <a:schemeClr val="bg2"/>
                </a:solidFill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		      </a:t>
            </a:r>
            <a:r>
              <a:rPr lang="en-US" b="1" baseline="30000" dirty="0" smtClean="0">
                <a:solidFill>
                  <a:srgbClr val="2DA2BF"/>
                </a:solidFill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     </a:t>
            </a:r>
            <a:r>
              <a:rPr lang="en-US" b="1" dirty="0" smtClean="0">
                <a:solidFill>
                  <a:srgbClr val="2DA2BF"/>
                </a:solidFill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(1)				(2)</a:t>
            </a:r>
          </a:p>
          <a:p>
            <a:pPr marL="609600" indent="-609600"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Which structure represents </a:t>
            </a:r>
          </a:p>
          <a:p>
            <a:pPr marL="609600" indent="-609600"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A.  alanine at a pH above its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pI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?</a:t>
            </a:r>
          </a:p>
          <a:p>
            <a:pPr marL="609600" indent="-609600" eaLnBrk="1" hangingPunct="1">
              <a:lnSpc>
                <a:spcPct val="110000"/>
              </a:lnSpc>
              <a:spcBef>
                <a:spcPct val="30000"/>
              </a:spcBef>
              <a:buFontTx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B.  alanine at a pH below its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pI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Solution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000" b="1" dirty="0" smtClean="0">
                <a:latin typeface="Times New Roman" pitchFamily="18" charset="0"/>
                <a:ea typeface="ＭＳ Ｐゴシック" pitchFamily="34" charset="-128"/>
              </a:rPr>
              <a:t>                      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CH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3			               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CH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3</a:t>
            </a: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            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+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    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|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	         		                       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|</a:t>
            </a: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	H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3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N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CH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COOH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	  	H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2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N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CH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COO</a:t>
            </a:r>
            <a:r>
              <a:rPr lang="en-US" baseline="30000" dirty="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–</a:t>
            </a:r>
            <a:endParaRPr lang="en-US" dirty="0" smtClean="0">
              <a:latin typeface="Times New Roman" pitchFamily="18" charset="0"/>
              <a:ea typeface="ＭＳ Ｐゴシック" pitchFamily="34" charset="-128"/>
              <a:cs typeface="Arial" pitchFamily="34" charset="0"/>
            </a:endParaRPr>
          </a:p>
          <a:p>
            <a:pPr marL="609600" indent="-609600"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b="1" baseline="30000" dirty="0" smtClean="0">
                <a:solidFill>
                  <a:schemeClr val="bg2"/>
                </a:solidFill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		     </a:t>
            </a:r>
            <a:r>
              <a:rPr lang="en-US" b="1" baseline="30000" dirty="0" smtClean="0">
                <a:solidFill>
                  <a:schemeClr val="accent1"/>
                </a:solidFill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      </a:t>
            </a:r>
            <a:r>
              <a:rPr lang="en-US" b="1" dirty="0" smtClean="0">
                <a:solidFill>
                  <a:srgbClr val="2DA2BF"/>
                </a:solidFill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(1</a:t>
            </a:r>
            <a:r>
              <a:rPr lang="en-US" b="1" dirty="0">
                <a:solidFill>
                  <a:srgbClr val="2DA2BF"/>
                </a:solidFill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) </a:t>
            </a:r>
            <a:r>
              <a:rPr lang="en-US" b="1" dirty="0" smtClean="0">
                <a:solidFill>
                  <a:schemeClr val="accent1"/>
                </a:solidFill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			</a:t>
            </a:r>
            <a:r>
              <a:rPr lang="en-US" b="1" smtClean="0">
                <a:solidFill>
                  <a:schemeClr val="accent1"/>
                </a:solidFill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	</a:t>
            </a:r>
            <a:r>
              <a:rPr lang="en-US" b="1">
                <a:solidFill>
                  <a:srgbClr val="2DA2BF"/>
                </a:solidFill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 (</a:t>
            </a:r>
            <a:r>
              <a:rPr lang="en-US" b="1" smtClean="0">
                <a:solidFill>
                  <a:srgbClr val="2DA2BF"/>
                </a:solidFill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2)</a:t>
            </a:r>
            <a:endParaRPr lang="en-US" b="1" dirty="0" smtClean="0">
              <a:solidFill>
                <a:schemeClr val="accent1"/>
              </a:solidFill>
              <a:latin typeface="Times New Roman" pitchFamily="18" charset="0"/>
              <a:ea typeface="ＭＳ Ｐゴシック" pitchFamily="34" charset="-128"/>
              <a:cs typeface="Arial" pitchFamily="34" charset="0"/>
            </a:endParaRPr>
          </a:p>
          <a:p>
            <a:pPr marL="609600" indent="-609600"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Which structure represents </a:t>
            </a:r>
          </a:p>
          <a:p>
            <a:pPr marL="609600" indent="-609600"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A.  alanine at a pH above its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pI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?	</a:t>
            </a:r>
            <a:r>
              <a:rPr lang="en-US" b="1" dirty="0" smtClean="0">
                <a:solidFill>
                  <a:srgbClr val="2DA2BF"/>
                </a:solidFill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(2)</a:t>
            </a:r>
            <a:endParaRPr lang="en-US" dirty="0" smtClean="0">
              <a:solidFill>
                <a:srgbClr val="2DA2BF"/>
              </a:solidFill>
              <a:latin typeface="Times New Roman" pitchFamily="18" charset="0"/>
              <a:ea typeface="ＭＳ Ｐゴシック" pitchFamily="34" charset="-128"/>
              <a:cs typeface="Arial" pitchFamily="34" charset="0"/>
            </a:endParaRPr>
          </a:p>
          <a:p>
            <a:pPr marL="609600" indent="-609600" eaLnBrk="1" hangingPunct="1">
              <a:lnSpc>
                <a:spcPct val="110000"/>
              </a:lnSpc>
              <a:spcBef>
                <a:spcPct val="30000"/>
              </a:spcBef>
              <a:buFontTx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B.  alanine at a pH below its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pI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?	</a:t>
            </a:r>
            <a:r>
              <a:rPr lang="en-US" b="1" dirty="0" smtClean="0">
                <a:solidFill>
                  <a:srgbClr val="2DA2BF"/>
                </a:solidFill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(1)</a:t>
            </a:r>
            <a:endParaRPr lang="en-US" dirty="0" smtClean="0">
              <a:solidFill>
                <a:srgbClr val="2DA2BF"/>
              </a:solidFill>
              <a:latin typeface="Times New Roman" pitchFamily="18" charset="0"/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52564"/>
            <a:ext cx="7737475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Study Check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8001000" cy="4114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Consider the amino acid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leucine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with a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pI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of 6.0.</a:t>
            </a:r>
          </a:p>
          <a:p>
            <a:pPr eaLnBrk="1" hangingPunct="1">
              <a:spcBef>
                <a:spcPct val="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				</a:t>
            </a:r>
          </a:p>
          <a:p>
            <a:pPr eaLnBrk="1" hangingPunct="1">
              <a:spcBef>
                <a:spcPct val="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chemeClr val="bg2"/>
              </a:buClr>
              <a:buFont typeface="Wingdings" pitchFamily="2" charset="2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  <a:buClr>
                <a:schemeClr val="bg2"/>
              </a:buClr>
              <a:buFont typeface="Wingdings" pitchFamily="2" charset="2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  <a:buClr>
                <a:schemeClr val="bg2"/>
              </a:buClr>
              <a:buFont typeface="Wingdings" pitchFamily="2" charset="2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  <a:buClr>
                <a:schemeClr val="bg2"/>
              </a:buClr>
              <a:buFont typeface="Wingdings" pitchFamily="2" charset="2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  <a:buClr>
                <a:schemeClr val="bg2"/>
              </a:buClr>
              <a:buFont typeface="Wingdings" pitchFamily="2" charset="2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  <a:buClr>
                <a:schemeClr val="bg2"/>
              </a:buClr>
              <a:buFont typeface="Wingdings" pitchFamily="2" charset="2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eaLnBrk="1" hangingPunct="1">
              <a:spcBef>
                <a:spcPct val="25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A.  At a pH of 3.0, how does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leucine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change?</a:t>
            </a:r>
          </a:p>
          <a:p>
            <a:pPr eaLnBrk="1" hangingPunct="1">
              <a:spcBef>
                <a:spcPct val="25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B.  At a pH of 9.0, how does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leucine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change?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48" t="5585" r="29756" b="77054"/>
          <a:stretch/>
        </p:blipFill>
        <p:spPr>
          <a:xfrm>
            <a:off x="3542028" y="2066060"/>
            <a:ext cx="2172972" cy="296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2th ed GOB Timberlak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Breeze">
    <a:dk1>
      <a:sysClr val="windowText" lastClr="000000"/>
    </a:dk1>
    <a:lt1>
      <a:sysClr val="window" lastClr="FFFFFF"/>
    </a:lt1>
    <a:dk2>
      <a:srgbClr val="09213B"/>
    </a:dk2>
    <a:lt2>
      <a:srgbClr val="D5EDF4"/>
    </a:lt2>
    <a:accent1>
      <a:srgbClr val="2C7C9F"/>
    </a:accent1>
    <a:accent2>
      <a:srgbClr val="244A58"/>
    </a:accent2>
    <a:accent3>
      <a:srgbClr val="E2751D"/>
    </a:accent3>
    <a:accent4>
      <a:srgbClr val="FFB400"/>
    </a:accent4>
    <a:accent5>
      <a:srgbClr val="7EB606"/>
    </a:accent5>
    <a:accent6>
      <a:srgbClr val="C00000"/>
    </a:accent6>
    <a:hlink>
      <a:srgbClr val="7030A0"/>
    </a:hlink>
    <a:folHlink>
      <a:srgbClr val="00B0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12th ed GOB Timberlake.thmx</Template>
  <TotalTime>1057</TotalTime>
  <Words>315</Words>
  <Application>Microsoft Macintosh PowerPoint</Application>
  <PresentationFormat>On-screen Show (4:3)</PresentationFormat>
  <Paragraphs>94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12th ed GOB Timberlake</vt:lpstr>
      <vt:lpstr>16.2   Amino Acids as Acids and Bases</vt:lpstr>
      <vt:lpstr>Isoelectric Point</vt:lpstr>
      <vt:lpstr>Ionized Forms of Amino Acids</vt:lpstr>
      <vt:lpstr>Ionized Forms of Amino Acids</vt:lpstr>
      <vt:lpstr>Ionized Forms of Amino Acids</vt:lpstr>
      <vt:lpstr>pH and Ionization</vt:lpstr>
      <vt:lpstr>Study Check</vt:lpstr>
      <vt:lpstr>Solution</vt:lpstr>
      <vt:lpstr>Study Check</vt:lpstr>
      <vt:lpstr>Solution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Amino Acids Proteins, and Enzymes</dc:title>
  <dc:creator>Timberlake</dc:creator>
  <cp:lastModifiedBy>Admin Admin</cp:lastModifiedBy>
  <cp:revision>106</cp:revision>
  <dcterms:created xsi:type="dcterms:W3CDTF">2011-01-14T23:44:30Z</dcterms:created>
  <dcterms:modified xsi:type="dcterms:W3CDTF">2014-04-24T18:42:56Z</dcterms:modified>
</cp:coreProperties>
</file>