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18"/>
  </p:notesMasterIdLst>
  <p:handoutMasterIdLst>
    <p:handoutMasterId r:id="rId19"/>
  </p:handoutMasterIdLst>
  <p:sldIdLst>
    <p:sldId id="281" r:id="rId2"/>
    <p:sldId id="282" r:id="rId3"/>
    <p:sldId id="294" r:id="rId4"/>
    <p:sldId id="280" r:id="rId5"/>
    <p:sldId id="286" r:id="rId6"/>
    <p:sldId id="287" r:id="rId7"/>
    <p:sldId id="283" r:id="rId8"/>
    <p:sldId id="290" r:id="rId9"/>
    <p:sldId id="293" r:id="rId10"/>
    <p:sldId id="296" r:id="rId11"/>
    <p:sldId id="295" r:id="rId12"/>
    <p:sldId id="297" r:id="rId13"/>
    <p:sldId id="284" r:id="rId14"/>
    <p:sldId id="291" r:id="rId15"/>
    <p:sldId id="285" r:id="rId16"/>
    <p:sldId id="292" r:id="rId17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3300"/>
    <a:srgbClr val="CC33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576" y="-96"/>
      </p:cViewPr>
      <p:guideLst>
        <p:guide orient="horz" pos="574"/>
        <p:guide pos="42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190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tags" Target="tags/tag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Relationship Id="rId2" Type="http://schemas.openxmlformats.org/officeDocument/2006/relationships/slide" Target="slides/slide9.xml"/><Relationship Id="rId3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B5A66A-5E14-4FB0-9951-D3945148A0C5}" type="datetimeFigureOut">
              <a:rPr lang="en-US"/>
              <a:pPr/>
              <a:t>4/24/14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E1CE47-7246-46A2-BF93-4C9F2BCCEC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017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36B1C1-A974-4054-AE7C-76F22F8182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2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2E0AC43-7FE2-4203-8343-E86D5AD3149F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A74D4EF-B3AB-4CCB-ADB6-01B3211E3767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B6CE701-732C-45E3-B368-AD39935E0329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E85A35B-81E2-4BF8-B9BD-279468CC7246}" type="slidenum">
              <a:rPr lang="en-US" sz="1200"/>
              <a:pPr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17E69C6-5B9F-45FA-9129-F4D683FC24C0}" type="slidenum">
              <a:rPr lang="en-US" sz="1200"/>
              <a:pPr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4380643-DB14-4E8D-936F-3FBC8D0B36CA}" type="slidenum">
              <a:rPr lang="en-US" sz="1200"/>
              <a:pPr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A482380-6C83-4CB0-9BC7-A796C6BE9C30}" type="slidenum">
              <a:rPr lang="en-US" sz="1200"/>
              <a:pPr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B8A56BE-075E-4DDD-9519-5E5A18B9808B}" type="slidenum">
              <a:rPr lang="en-US" sz="1200"/>
              <a:pPr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8D018E8-5E6F-48D2-AE32-3B75C3CE08D5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41EB3E1-F935-4796-B949-7AAEFA10F6E6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BC20E61-15FF-44AA-9A92-CDD4C8A11889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F156D54-707A-4D0E-B8CF-F96CCA8FC60E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F77278C-2CF9-4F4F-BD93-F84FCBF79EB2}" type="slidenum">
              <a:rPr lang="en-US" sz="1200"/>
              <a:pPr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CC89A0C-FA1E-427C-84D0-847755034F49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7FBDA6B-C1F0-4B10-89AF-2EA152627FD6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E035DC4-28C7-4A88-8E42-2D437A50612E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BF2A7-6D60-42F4-A085-EBF82BF26D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88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3AB3008-22D7-4E56-BA33-CEB95DC115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7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DBFD6CD-26D0-42D5-87FC-569291EC93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20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9FF707B-60D7-459A-B3E9-1CA3416ADC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79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862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611F60-D2EB-4A8E-BF1B-5D6B783162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7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5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01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5111247-9122-4E60-B84F-B6796AE2008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9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F5531E9-60DC-414D-BA68-A72E2F2EA0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6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806710-0318-4202-AB94-DCDB6069C2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0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86D296-2342-42E8-9454-A000B3049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3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CF5E4A0-EF10-4280-9029-48F9251DB2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3581BEE5-EEB1-4ECA-B4D6-7B1609ADE4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5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dirty="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7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  <p:sldLayoutId id="2147484098" r:id="rId12"/>
    <p:sldLayoutId id="2147484099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title"/>
          </p:nvPr>
        </p:nvSpPr>
        <p:spPr>
          <a:xfrm>
            <a:off x="620713" y="228600"/>
            <a:ext cx="7726362" cy="981075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16.3  </a:t>
            </a:r>
            <a:r>
              <a:rPr lang="en-US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Proteins: Primary Structure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554163"/>
            <a:ext cx="3865563" cy="3736975"/>
          </a:xfrm>
        </p:spPr>
        <p:txBody>
          <a:bodyPr/>
          <a:lstStyle/>
          <a:p>
            <a:pPr marL="0" indent="0" eaLnBrk="1" hangingPunct="1">
              <a:spcBef>
                <a:spcPts val="100"/>
              </a:spcBef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 </a:t>
            </a:r>
            <a:r>
              <a:rPr lang="en-US" b="1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</a:rPr>
              <a:t>peptide bond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is an amide bond that forms when the     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COO</a:t>
            </a:r>
            <a:r>
              <a:rPr lang="en-US" b="1" baseline="30000" smtClean="0">
                <a:latin typeface="Times New Roman" pitchFamily="18" charset="0"/>
                <a:ea typeface="ＭＳ Ｐゴシック" pitchFamily="34" charset="-128"/>
              </a:rPr>
              <a:t>−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group of one amino acid reacts with the 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NH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b="1" baseline="3000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group of the next amino acid.</a:t>
            </a:r>
          </a:p>
          <a:p>
            <a:pPr marL="0" indent="0" eaLnBrk="1" hangingPunct="1">
              <a:spcBef>
                <a:spcPts val="100"/>
              </a:spcBef>
              <a:buFont typeface="Arial" pitchFamily="34" charset="0"/>
              <a:buNone/>
            </a:pPr>
            <a:endParaRPr lang="en-US" b="1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ts val="100"/>
              </a:spcBef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linking of two or more amino acids by peptide bonds forms a </a:t>
            </a:r>
            <a:r>
              <a:rPr lang="en-US" b="1" smtClean="0">
                <a:solidFill>
                  <a:srgbClr val="2C7C9F"/>
                </a:solidFill>
                <a:latin typeface="Times New Roman" pitchFamily="18" charset="0"/>
                <a:ea typeface="ＭＳ Ｐゴシック" pitchFamily="34" charset="-128"/>
              </a:rPr>
              <a:t>peptide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.</a:t>
            </a:r>
            <a:endParaRPr lang="en-US" b="1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625475" y="5092700"/>
            <a:ext cx="807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3D9D1E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b="1">
                <a:solidFill>
                  <a:srgbClr val="3D9D1E"/>
                </a:solidFill>
                <a:latin typeface="Times" pitchFamily="-84" charset="0"/>
              </a:rPr>
              <a:t>Goal  </a:t>
            </a:r>
            <a:r>
              <a:rPr lang="en-US">
                <a:latin typeface="Times" pitchFamily="-84" charset="0"/>
              </a:rPr>
              <a:t>Draw the condensed structural formula for </a:t>
            </a:r>
            <a:r>
              <a:rPr lang="en-US" smtClean="0">
                <a:latin typeface="Times" pitchFamily="-84" charset="0"/>
              </a:rPr>
              <a:t/>
            </a:r>
            <a:br>
              <a:rPr lang="en-US" smtClean="0">
                <a:latin typeface="Times" pitchFamily="-84" charset="0"/>
              </a:rPr>
            </a:br>
            <a:r>
              <a:rPr lang="en-US" smtClean="0">
                <a:latin typeface="Times" pitchFamily="-84" charset="0"/>
              </a:rPr>
              <a:t>a </a:t>
            </a:r>
            <a:r>
              <a:rPr lang="en-US">
                <a:latin typeface="Times" pitchFamily="-84" charset="0"/>
              </a:rPr>
              <a:t>peptide and give its name. Describe the primary structure </a:t>
            </a:r>
            <a:r>
              <a:rPr lang="en-US" smtClean="0">
                <a:latin typeface="Times" pitchFamily="-84" charset="0"/>
              </a:rPr>
              <a:t/>
            </a:r>
            <a:br>
              <a:rPr lang="en-US" smtClean="0">
                <a:latin typeface="Times" pitchFamily="-84" charset="0"/>
              </a:rPr>
            </a:br>
            <a:r>
              <a:rPr lang="en-US" smtClean="0">
                <a:latin typeface="Times" pitchFamily="-84" charset="0"/>
              </a:rPr>
              <a:t>for </a:t>
            </a:r>
            <a:r>
              <a:rPr lang="en-US">
                <a:latin typeface="Times" pitchFamily="-84" charset="0"/>
              </a:rPr>
              <a:t>a protein.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7" t="2463" r="11869" b="2463"/>
          <a:stretch/>
        </p:blipFill>
        <p:spPr>
          <a:xfrm>
            <a:off x="4800600" y="1732216"/>
            <a:ext cx="3624771" cy="32493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52564"/>
            <a:ext cx="7645400" cy="91598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Primary Structure of Proteins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54050" y="1571625"/>
            <a:ext cx="7924800" cy="4419600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 protein is a polypeptide of 50 or more amino acids that has biological activity.  </a:t>
            </a:r>
          </a:p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primary structure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of a protein is the particular sequence of amino acids held together by peptide bonds.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3028950" y="5791200"/>
            <a:ext cx="2543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Times New Roman" pitchFamily="18" charset="0"/>
              </a:rPr>
              <a:t>Ala</a:t>
            </a:r>
            <a:r>
              <a:rPr lang="en-US">
                <a:latin typeface="Times New Roman" pitchFamily="18" charset="0"/>
                <a:ea typeface="ヒラギノ角ゴ Pro W3" pitchFamily="-84" charset="-128"/>
              </a:rPr>
              <a:t>–</a:t>
            </a:r>
            <a:r>
              <a:rPr lang="en-US">
                <a:latin typeface="Times New Roman" pitchFamily="18" charset="0"/>
              </a:rPr>
              <a:t>Leu</a:t>
            </a:r>
            <a:r>
              <a:rPr lang="en-US">
                <a:latin typeface="Times New Roman" pitchFamily="18" charset="0"/>
                <a:ea typeface="ヒラギノ角ゴ Pro W3" pitchFamily="-84" charset="-128"/>
              </a:rPr>
              <a:t>–</a:t>
            </a:r>
            <a:r>
              <a:rPr lang="en-US">
                <a:latin typeface="Times New Roman" pitchFamily="18" charset="0"/>
              </a:rPr>
              <a:t>Cys</a:t>
            </a:r>
            <a:r>
              <a:rPr lang="en-US">
                <a:latin typeface="Times New Roman" pitchFamily="18" charset="0"/>
                <a:ea typeface="ヒラギノ角ゴ Pro W3" pitchFamily="-84" charset="-128"/>
              </a:rPr>
              <a:t>–</a:t>
            </a:r>
            <a:r>
              <a:rPr lang="en-US">
                <a:latin typeface="Times New Roman" pitchFamily="18" charset="0"/>
              </a:rPr>
              <a:t>Met</a:t>
            </a:r>
          </a:p>
        </p:txBody>
      </p:sp>
      <p:pic>
        <p:nvPicPr>
          <p:cNvPr id="3482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122" y="3419475"/>
            <a:ext cx="6503987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5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Primary Structure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7869238" cy="4495800"/>
          </a:xfrm>
        </p:spPr>
        <p:txBody>
          <a:bodyPr/>
          <a:lstStyle/>
          <a:p>
            <a:pPr marL="0" indent="0">
              <a:spcBef>
                <a:spcPts val="100"/>
              </a:spcBef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 thyroid hormone that stimulates the release of thyroxin is a tripeptide with the amino acid sequence Glu–His–Pro.   </a:t>
            </a:r>
          </a:p>
          <a:p>
            <a:pPr marL="0" indent="0">
              <a:spcBef>
                <a:spcPts val="100"/>
              </a:spcBef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>
              <a:spcBef>
                <a:spcPts val="100"/>
              </a:spcBef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Although other amino acid sequences of these three amino acids are possible, only the specific sequence or primary structure of  Glu−His−Pro produces hormonal activity.</a:t>
            </a:r>
          </a:p>
          <a:p>
            <a:pPr marL="0" indent="0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69"/>
          <a:stretch/>
        </p:blipFill>
        <p:spPr>
          <a:xfrm>
            <a:off x="2390773" y="3922396"/>
            <a:ext cx="4838702" cy="2442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00950" cy="954088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Primary Structure of Insulin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199"/>
            <a:ext cx="4610100" cy="44481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2"/>
              </a:buClr>
              <a:buFont typeface="Arial" pitchFamily="34" charset="0"/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Insulin</a:t>
            </a:r>
          </a:p>
          <a:p>
            <a:pPr eaLnBrk="1" hangingPunct="1">
              <a:spcBef>
                <a:spcPct val="25000"/>
              </a:spcBef>
              <a:buSzTx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was the first protein to have its primary structure determined</a:t>
            </a:r>
          </a:p>
          <a:p>
            <a:pPr eaLnBrk="1" hangingPunct="1">
              <a:spcBef>
                <a:spcPct val="25000"/>
              </a:spcBef>
              <a:buSzTx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has a primary structure of two polypeptide chains linked by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disulfide bonds</a:t>
            </a:r>
          </a:p>
          <a:p>
            <a:pPr eaLnBrk="1" hangingPunct="1">
              <a:spcBef>
                <a:spcPct val="25000"/>
              </a:spcBef>
              <a:buSzTx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has a chain A with 21 amino acids and a chain B with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30 amino acids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6"/>
          <a:stretch/>
        </p:blipFill>
        <p:spPr>
          <a:xfrm>
            <a:off x="6333191" y="1556385"/>
            <a:ext cx="1182034" cy="48034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 noChangeArrowheads="1"/>
          </p:cNvSpPr>
          <p:nvPr>
            <p:ph type="title"/>
          </p:nvPr>
        </p:nvSpPr>
        <p:spPr>
          <a:xfrm>
            <a:off x="604838" y="228600"/>
            <a:ext cx="7742237" cy="9652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 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19125" y="1616075"/>
            <a:ext cx="8153400" cy="4114800"/>
          </a:xfrm>
        </p:spPr>
        <p:txBody>
          <a:bodyPr/>
          <a:lstStyle/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Answer </a:t>
            </a:r>
            <a:r>
              <a:rPr lang="en-US" dirty="0"/>
              <a:t>the questions </a:t>
            </a:r>
            <a:endParaRPr lang="en-US" dirty="0" smtClean="0"/>
          </a:p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err="1"/>
              <a:t>tripeptide</a:t>
            </a:r>
            <a:r>
              <a:rPr lang="en-US" dirty="0"/>
              <a:t> that </a:t>
            </a:r>
            <a:endParaRPr lang="en-US" dirty="0" smtClean="0"/>
          </a:p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is </a:t>
            </a:r>
            <a:r>
              <a:rPr lang="en-US" dirty="0"/>
              <a:t>shown below</a:t>
            </a:r>
            <a:r>
              <a:rPr lang="en-US" dirty="0" smtClean="0"/>
              <a:t>:</a:t>
            </a:r>
          </a:p>
          <a:p>
            <a:pPr marL="0" indent="0" eaLnBrk="1" hangingPunct="1">
              <a:buFont typeface="Arial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/>
              <a:buNone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ClrTx/>
              <a:buFont typeface="Arial"/>
              <a:buNone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457200" indent="-457200" eaLnBrk="1" hangingPunct="1">
              <a:buClrTx/>
              <a:buFont typeface="Arial"/>
              <a:buAutoNum type="alphaUcPeriod"/>
              <a:defRPr/>
            </a:pPr>
            <a:r>
              <a:rPr lang="en-US" dirty="0" smtClean="0"/>
              <a:t>What </a:t>
            </a:r>
            <a:r>
              <a:rPr lang="en-US" dirty="0"/>
              <a:t>is the N-terminal amino acid?</a:t>
            </a:r>
          </a:p>
          <a:p>
            <a:pPr marL="457200" indent="-457200" eaLnBrk="1" hangingPunct="1">
              <a:buClrTx/>
              <a:buFont typeface="Arial"/>
              <a:buAutoNum type="alphaUcPeriod"/>
              <a:defRPr/>
            </a:pPr>
            <a:r>
              <a:rPr lang="en-US" dirty="0" smtClean="0"/>
              <a:t>What </a:t>
            </a:r>
            <a:r>
              <a:rPr lang="en-US" dirty="0"/>
              <a:t>is the C-terminal amino acid?</a:t>
            </a:r>
          </a:p>
          <a:p>
            <a:pPr marL="0" indent="0" eaLnBrk="1" hangingPunct="1">
              <a:buClrTx/>
              <a:buFont typeface="Arial"/>
              <a:buNone/>
              <a:defRPr/>
            </a:pPr>
            <a:r>
              <a:rPr lang="en-US" dirty="0" smtClean="0"/>
              <a:t>C.  What </a:t>
            </a:r>
            <a:r>
              <a:rPr lang="en-US" dirty="0"/>
              <a:t>is the name of the </a:t>
            </a:r>
            <a:r>
              <a:rPr lang="en-US" dirty="0" err="1"/>
              <a:t>tripeptide</a:t>
            </a:r>
            <a:r>
              <a:rPr lang="en-US" dirty="0"/>
              <a:t>?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4096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5" y="1803400"/>
            <a:ext cx="4592638" cy="22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 noChangeArrowheads="1"/>
          </p:cNvSpPr>
          <p:nvPr>
            <p:ph type="title"/>
          </p:nvPr>
        </p:nvSpPr>
        <p:spPr>
          <a:xfrm>
            <a:off x="604838" y="228600"/>
            <a:ext cx="7742237" cy="9652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19125" y="1616075"/>
            <a:ext cx="8153400" cy="4114800"/>
          </a:xfrm>
        </p:spPr>
        <p:txBody>
          <a:bodyPr/>
          <a:lstStyle/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Answer </a:t>
            </a:r>
            <a:r>
              <a:rPr lang="en-US" dirty="0"/>
              <a:t>the questions </a:t>
            </a:r>
            <a:endParaRPr lang="en-US" dirty="0" smtClean="0"/>
          </a:p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err="1"/>
              <a:t>tripeptide</a:t>
            </a:r>
            <a:r>
              <a:rPr lang="en-US" dirty="0"/>
              <a:t> that </a:t>
            </a:r>
            <a:endParaRPr lang="en-US" dirty="0" smtClean="0"/>
          </a:p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is </a:t>
            </a:r>
            <a:r>
              <a:rPr lang="en-US" dirty="0"/>
              <a:t>shown below</a:t>
            </a:r>
            <a:r>
              <a:rPr lang="en-US" dirty="0" smtClean="0"/>
              <a:t>:</a:t>
            </a:r>
          </a:p>
          <a:p>
            <a:pPr marL="0" indent="0" eaLnBrk="1" hangingPunct="1">
              <a:buFont typeface="Arial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/>
              <a:buNone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ClrTx/>
              <a:buFont typeface="Arial"/>
              <a:buNone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457200" indent="-457200" eaLnBrk="1" hangingPunct="1">
              <a:buClrTx/>
              <a:buFont typeface="Arial"/>
              <a:buAutoNum type="alphaUcPeriod"/>
              <a:defRPr/>
            </a:pPr>
            <a:r>
              <a:rPr lang="en-US" dirty="0" smtClean="0"/>
              <a:t>What </a:t>
            </a:r>
            <a:r>
              <a:rPr lang="en-US" dirty="0"/>
              <a:t>is the N-terminal amino acid</a:t>
            </a:r>
            <a:r>
              <a:rPr lang="en-US" dirty="0" smtClean="0"/>
              <a:t>?	</a:t>
            </a:r>
            <a:r>
              <a:rPr lang="en-US" dirty="0" err="1" smtClean="0"/>
              <a:t>Phe</a:t>
            </a:r>
            <a:endParaRPr lang="en-US" dirty="0"/>
          </a:p>
          <a:p>
            <a:pPr marL="457200" indent="-457200" eaLnBrk="1" hangingPunct="1">
              <a:buClrTx/>
              <a:buFont typeface="Arial"/>
              <a:buAutoNum type="alphaUcPeriod"/>
              <a:defRPr/>
            </a:pPr>
            <a:r>
              <a:rPr lang="en-US" dirty="0" smtClean="0"/>
              <a:t>What </a:t>
            </a:r>
            <a:r>
              <a:rPr lang="en-US" dirty="0"/>
              <a:t>is the C-terminal amino acid</a:t>
            </a:r>
            <a:r>
              <a:rPr lang="en-US" dirty="0" smtClean="0"/>
              <a:t>?	</a:t>
            </a:r>
            <a:r>
              <a:rPr lang="en-US" dirty="0" err="1" smtClean="0"/>
              <a:t>Ala</a:t>
            </a:r>
            <a:endParaRPr lang="en-US" dirty="0"/>
          </a:p>
          <a:p>
            <a:pPr marL="0" indent="0" eaLnBrk="1" hangingPunct="1">
              <a:buClrTx/>
              <a:buFont typeface="Arial"/>
              <a:buNone/>
              <a:defRPr/>
            </a:pPr>
            <a:r>
              <a:rPr lang="en-US" dirty="0" smtClean="0"/>
              <a:t>C.  What </a:t>
            </a:r>
            <a:r>
              <a:rPr lang="en-US" dirty="0"/>
              <a:t>is the name of the </a:t>
            </a:r>
            <a:r>
              <a:rPr lang="en-US" dirty="0" err="1"/>
              <a:t>tripeptide</a:t>
            </a:r>
            <a:r>
              <a:rPr lang="en-US" dirty="0" smtClean="0"/>
              <a:t>?							</a:t>
            </a:r>
            <a:r>
              <a:rPr lang="en-US" dirty="0" err="1" smtClean="0"/>
              <a:t>phenylalanylcysteinylalanine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4301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5" y="1803400"/>
            <a:ext cx="4592638" cy="22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title"/>
          </p:nvPr>
        </p:nvSpPr>
        <p:spPr>
          <a:xfrm>
            <a:off x="588963" y="228600"/>
            <a:ext cx="7758112" cy="995363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</a:t>
            </a:r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  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38175" y="1600200"/>
            <a:ext cx="8116888" cy="4114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Write </a:t>
            </a:r>
            <a:r>
              <a:rPr lang="en-US" dirty="0">
                <a:ea typeface="ＭＳ Ｐゴシック" charset="0"/>
                <a:cs typeface="ＭＳ Ｐゴシック" charset="0"/>
              </a:rPr>
              <a:t>the names and three-letter abbreviations of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tripeptides</a:t>
            </a:r>
            <a:r>
              <a:rPr lang="en-US" dirty="0">
                <a:ea typeface="ＭＳ Ｐゴシック" charset="0"/>
                <a:cs typeface="ＭＳ Ｐゴシック" charset="0"/>
              </a:rPr>
              <a:t> that could form from two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glycines</a:t>
            </a:r>
            <a:r>
              <a:rPr lang="en-US" dirty="0">
                <a:ea typeface="ＭＳ Ｐゴシック" charset="0"/>
                <a:cs typeface="ＭＳ Ｐゴシック" charset="0"/>
              </a:rPr>
              <a:t> and one alanine.</a:t>
            </a:r>
          </a:p>
          <a:p>
            <a:pPr eaLnBrk="1" hangingPunct="1">
              <a:spcBef>
                <a:spcPct val="50000"/>
              </a:spcBef>
              <a:buFont typeface="Arial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type="title"/>
          </p:nvPr>
        </p:nvSpPr>
        <p:spPr>
          <a:xfrm>
            <a:off x="588963" y="228600"/>
            <a:ext cx="7758112" cy="995363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Solution</a:t>
            </a:r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  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38175" y="1600200"/>
            <a:ext cx="8116888" cy="4114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Write </a:t>
            </a:r>
            <a:r>
              <a:rPr lang="en-US" dirty="0">
                <a:ea typeface="ＭＳ Ｐゴシック" charset="0"/>
                <a:cs typeface="ＭＳ Ｐゴシック" charset="0"/>
              </a:rPr>
              <a:t>the names and three-letter abbreviations of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tripeptides</a:t>
            </a:r>
            <a:r>
              <a:rPr lang="en-US" dirty="0">
                <a:ea typeface="ＭＳ Ｐゴシック" charset="0"/>
                <a:cs typeface="ＭＳ Ｐゴシック" charset="0"/>
              </a:rPr>
              <a:t> that could form from two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glycines</a:t>
            </a:r>
            <a:r>
              <a:rPr lang="en-US" dirty="0">
                <a:ea typeface="ＭＳ Ｐゴシック" charset="0"/>
                <a:cs typeface="ＭＳ Ｐゴシック" charset="0"/>
              </a:rPr>
              <a:t> and one alanine.</a:t>
            </a:r>
          </a:p>
          <a:p>
            <a:pPr eaLnBrk="1" hangingPunct="1">
              <a:spcBef>
                <a:spcPct val="50000"/>
              </a:spcBef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	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glycylglycylalanine</a:t>
            </a:r>
            <a:r>
              <a:rPr lang="en-US" dirty="0">
                <a:ea typeface="ＭＳ Ｐゴシック" charset="0"/>
                <a:cs typeface="ＭＳ Ｐゴシック" charset="0"/>
              </a:rPr>
              <a:t>	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Gly-Gly-Ala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50000"/>
              </a:spcBef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	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glycylalanylglycine</a:t>
            </a:r>
            <a:r>
              <a:rPr lang="en-US" dirty="0">
                <a:ea typeface="ＭＳ Ｐゴシック" charset="0"/>
                <a:cs typeface="ＭＳ Ｐゴシック" charset="0"/>
              </a:rPr>
              <a:t>	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Gly-Ala-Gly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50000"/>
              </a:spcBef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	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alanylglycylglycine</a:t>
            </a:r>
            <a:r>
              <a:rPr lang="en-US" dirty="0">
                <a:ea typeface="ＭＳ Ｐゴシック" charset="0"/>
                <a:cs typeface="ＭＳ Ｐゴシック" charset="0"/>
              </a:rPr>
              <a:t>	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Ala-Gly-Gly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228600"/>
            <a:ext cx="7758112" cy="981075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Formation of Peptides</a:t>
            </a:r>
          </a:p>
        </p:txBody>
      </p:sp>
      <p:sp>
        <p:nvSpPr>
          <p:cNvPr id="51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3725" y="1524000"/>
            <a:ext cx="8077200" cy="4648200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Font typeface="Arial" charset="0"/>
              <a:buNone/>
              <a:defRPr/>
            </a:pPr>
            <a:r>
              <a:rPr lang="en-US" dirty="0" smtClean="0"/>
              <a:t>The </a:t>
            </a:r>
            <a:r>
              <a:rPr lang="en-US" dirty="0"/>
              <a:t>linking of two or </a:t>
            </a:r>
            <a:r>
              <a:rPr lang="en-US" dirty="0" smtClean="0"/>
              <a:t>more amino </a:t>
            </a:r>
            <a:r>
              <a:rPr lang="en-US" dirty="0"/>
              <a:t>acids by peptide bonds forms a </a:t>
            </a:r>
            <a:r>
              <a:rPr lang="en-US" dirty="0" smtClean="0"/>
              <a:t>peptide.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SzTx/>
              <a:buFont typeface="Arial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SzTx/>
              <a:buFont typeface="Arial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Peptides formed from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Tx/>
              <a:buFont typeface="Arial" charset="0"/>
              <a:buChar char="•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two amino acids are called dipeptides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Tx/>
              <a:buFont typeface="Arial" charset="0"/>
              <a:buChar char="•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three amino acids are called 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tripeptides</a:t>
            </a: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Tx/>
              <a:buFont typeface="Arial" charset="0"/>
              <a:buChar char="•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four amino acids are called 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tetrapeptides</a:t>
            </a: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SzTx/>
              <a:buFont typeface="Arial" charset="0"/>
              <a:buChar char="•"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923" y="216618"/>
            <a:ext cx="7758112" cy="9810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Formation of Peptides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3725" y="1524000"/>
            <a:ext cx="8077200" cy="16002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 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peptide bond</a:t>
            </a:r>
          </a:p>
          <a:p>
            <a:pPr marL="320040" indent="-320040" eaLnBrk="1" hangingPunct="1">
              <a:lnSpc>
                <a:spcPct val="90000"/>
              </a:lnSpc>
              <a:spcBef>
                <a:spcPct val="10000"/>
              </a:spcBef>
              <a:buSzTx/>
              <a:buFontTx/>
              <a:buChar char="•"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is an amide bond </a:t>
            </a:r>
          </a:p>
          <a:p>
            <a:pPr marL="320040" indent="-320040" eaLnBrk="1" hangingPunct="1">
              <a:lnSpc>
                <a:spcPct val="90000"/>
              </a:lnSpc>
              <a:spcBef>
                <a:spcPct val="10000"/>
              </a:spcBef>
              <a:buSzTx/>
              <a:buFontTx/>
              <a:buChar char="•"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forms between the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COO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−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group of one amino acid and the —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NH</a:t>
            </a:r>
            <a:r>
              <a:rPr lang="en-US" baseline="-25000" dirty="0" smtClean="0">
                <a:latin typeface="Times New Roman" pitchFamily="18" charset="0"/>
                <a:ea typeface="ＭＳ Ｐゴシック" pitchFamily="34" charset="-128"/>
              </a:rPr>
              <a:t>3</a:t>
            </a:r>
            <a:r>
              <a:rPr lang="en-US" baseline="30000" dirty="0" smtClean="0">
                <a:latin typeface="Times New Roman" pitchFamily="18" charset="0"/>
                <a:ea typeface="ＭＳ Ｐゴシック" pitchFamily="34" charset="-128"/>
              </a:rPr>
              <a:t>+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group of the next amino acid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6"/>
          <a:stretch/>
        </p:blipFill>
        <p:spPr>
          <a:xfrm>
            <a:off x="342900" y="3543300"/>
            <a:ext cx="8534400" cy="16203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 noChangeArrowheads="1"/>
          </p:cNvSpPr>
          <p:nvPr>
            <p:ph type="title"/>
          </p:nvPr>
        </p:nvSpPr>
        <p:spPr>
          <a:xfrm>
            <a:off x="611040" y="264546"/>
            <a:ext cx="7575550" cy="9048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Formation of a Dipeptide</a:t>
            </a:r>
          </a:p>
        </p:txBody>
      </p:sp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1635123" y="5057874"/>
            <a:ext cx="63277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 peptide bond between glycine and alanine forms the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dipeptide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glycylalanine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96"/>
          <a:stretch/>
        </p:blipFill>
        <p:spPr>
          <a:xfrm>
            <a:off x="304800" y="2002536"/>
            <a:ext cx="8534400" cy="2693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04636"/>
            <a:ext cx="7788275" cy="101123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305800" cy="4876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Draw the dipeptide Ser–Thr.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       </a:t>
            </a:r>
            <a:endParaRPr lang="en-US" smtClean="0">
              <a:latin typeface="Times New Roman" pitchFamily="18" charset="0"/>
              <a:ea typeface="ＭＳ Ｐゴシック" pitchFamily="34" charset="-128"/>
              <a:cs typeface="Arial" pitchFamily="34" charset="0"/>
            </a:endParaRPr>
          </a:p>
        </p:txBody>
      </p:sp>
      <p:pic>
        <p:nvPicPr>
          <p:cNvPr id="2457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3" y="2208213"/>
            <a:ext cx="5280025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7788275" cy="9810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30363"/>
            <a:ext cx="8534400" cy="45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Draw the dipeptide Ser–Thr.</a:t>
            </a:r>
          </a:p>
          <a:p>
            <a:pPr eaLnBrk="1" hangingPunct="1">
              <a:lnSpc>
                <a:spcPct val="80000"/>
              </a:lnSpc>
              <a:spcBef>
                <a:spcPct val="5000"/>
              </a:spcBef>
              <a:spcAft>
                <a:spcPct val="5000"/>
              </a:spcAft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Arial" pitchFamily="34" charset="0"/>
              </a:rPr>
              <a:t>		  </a:t>
            </a:r>
          </a:p>
        </p:txBody>
      </p:sp>
      <p:sp>
        <p:nvSpPr>
          <p:cNvPr id="2" name="Bent-Up Arrow 1"/>
          <p:cNvSpPr>
            <a:spLocks/>
          </p:cNvSpPr>
          <p:nvPr/>
        </p:nvSpPr>
        <p:spPr bwMode="auto">
          <a:xfrm rot="5400000">
            <a:off x="2524125" y="4021138"/>
            <a:ext cx="1362075" cy="1028700"/>
          </a:xfrm>
          <a:custGeom>
            <a:avLst/>
            <a:gdLst>
              <a:gd name="T0" fmla="*/ 0 w 1362075"/>
              <a:gd name="T1" fmla="*/ 771525 h 1028700"/>
              <a:gd name="T2" fmla="*/ 976313 w 1362075"/>
              <a:gd name="T3" fmla="*/ 771525 h 1028700"/>
              <a:gd name="T4" fmla="*/ 976313 w 1362075"/>
              <a:gd name="T5" fmla="*/ 257175 h 1028700"/>
              <a:gd name="T6" fmla="*/ 847725 w 1362075"/>
              <a:gd name="T7" fmla="*/ 257175 h 1028700"/>
              <a:gd name="T8" fmla="*/ 1104900 w 1362075"/>
              <a:gd name="T9" fmla="*/ 0 h 1028700"/>
              <a:gd name="T10" fmla="*/ 1362075 w 1362075"/>
              <a:gd name="T11" fmla="*/ 257175 h 1028700"/>
              <a:gd name="T12" fmla="*/ 1233488 w 1362075"/>
              <a:gd name="T13" fmla="*/ 257175 h 1028700"/>
              <a:gd name="T14" fmla="*/ 1233488 w 1362075"/>
              <a:gd name="T15" fmla="*/ 1028700 h 1028700"/>
              <a:gd name="T16" fmla="*/ 0 w 1362075"/>
              <a:gd name="T17" fmla="*/ 1028700 h 1028700"/>
              <a:gd name="T18" fmla="*/ 0 w 1362075"/>
              <a:gd name="T19" fmla="*/ 771525 h 10287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362075" h="1028700">
                <a:moveTo>
                  <a:pt x="0" y="771525"/>
                </a:moveTo>
                <a:lnTo>
                  <a:pt x="976313" y="771525"/>
                </a:lnTo>
                <a:lnTo>
                  <a:pt x="976313" y="257175"/>
                </a:lnTo>
                <a:lnTo>
                  <a:pt x="847725" y="257175"/>
                </a:lnTo>
                <a:lnTo>
                  <a:pt x="1104900" y="0"/>
                </a:lnTo>
                <a:lnTo>
                  <a:pt x="1362075" y="257175"/>
                </a:lnTo>
                <a:lnTo>
                  <a:pt x="1233488" y="257175"/>
                </a:lnTo>
                <a:lnTo>
                  <a:pt x="1233488" y="1028700"/>
                </a:lnTo>
                <a:lnTo>
                  <a:pt x="0" y="1028700"/>
                </a:lnTo>
                <a:lnTo>
                  <a:pt x="0" y="771525"/>
                </a:lnTo>
                <a:close/>
              </a:path>
            </a:pathLst>
          </a:custGeom>
          <a:solidFill>
            <a:srgbClr val="6FB7D7"/>
          </a:solidFill>
          <a:ln w="10000" cap="flat" cmpd="sng">
            <a:solidFill>
              <a:srgbClr val="6FB7D7"/>
            </a:solidFill>
            <a:prstDash val="solid"/>
            <a:round/>
            <a:headEnd/>
            <a:tailEnd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pic>
        <p:nvPicPr>
          <p:cNvPr id="26628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3" y="2200275"/>
            <a:ext cx="530225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3763963"/>
            <a:ext cx="431800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228600"/>
            <a:ext cx="7772400" cy="9652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Naming Peptides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2938" y="1546225"/>
            <a:ext cx="8001000" cy="41148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With the exception of the C-terminal amino acid, the names of all the other amino acids in a peptide end with </a:t>
            </a:r>
            <a:r>
              <a:rPr lang="en-US" b="1" i="1" smtClean="0">
                <a:solidFill>
                  <a:srgbClr val="2C7C9F"/>
                </a:solidFill>
                <a:latin typeface="Times New Roman" pitchFamily="18" charset="0"/>
                <a:ea typeface="ＭＳ Ｐゴシック" pitchFamily="34" charset="-128"/>
              </a:rPr>
              <a:t>yl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6"/>
          <a:stretch/>
        </p:blipFill>
        <p:spPr>
          <a:xfrm>
            <a:off x="2172627" y="2676525"/>
            <a:ext cx="5255945" cy="3190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7621587" cy="95091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Study Check</a:t>
            </a:r>
            <a:r>
              <a:rPr lang="en-US" sz="36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2390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Write the three-letter abbreviation and name for the</a:t>
            </a:r>
          </a:p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following tetrapeptide.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					</a:t>
            </a:r>
            <a:endParaRPr lang="en-US" baseline="300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74759" name="Rectangle 1031"/>
          <p:cNvSpPr>
            <a:spLocks noChangeArrowheads="1"/>
          </p:cNvSpPr>
          <p:nvPr/>
        </p:nvSpPr>
        <p:spPr bwMode="auto">
          <a:xfrm>
            <a:off x="914400" y="5486400"/>
            <a:ext cx="67167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Clr>
                <a:schemeClr val="accent2"/>
              </a:buClr>
              <a:buSzPct val="60000"/>
              <a:buFont typeface="Wingdings" charset="0"/>
              <a:buNone/>
              <a:defRPr/>
            </a:pPr>
            <a:r>
              <a:rPr lang="en-US" b="1" dirty="0">
                <a:latin typeface="Times New Roman" charset="0"/>
                <a:ea typeface="ＭＳ Ｐゴシック" charset="0"/>
                <a:cs typeface="ＭＳ Ｐゴシック" charset="0"/>
              </a:rPr>
              <a:t>   Alanine        </a:t>
            </a:r>
            <a:r>
              <a:rPr lang="en-US" b="1" dirty="0" err="1">
                <a:latin typeface="Times New Roman" charset="0"/>
                <a:ea typeface="ＭＳ Ｐゴシック" charset="0"/>
                <a:cs typeface="ＭＳ Ｐゴシック" charset="0"/>
              </a:rPr>
              <a:t>Leucine</a:t>
            </a:r>
            <a:r>
              <a:rPr lang="en-US" b="1" dirty="0">
                <a:latin typeface="Times New Roman" charset="0"/>
                <a:ea typeface="ＭＳ Ｐゴシック" charset="0"/>
                <a:cs typeface="ＭＳ Ｐゴシック" charset="0"/>
              </a:rPr>
              <a:t>       Cysteine      Methionine</a:t>
            </a:r>
          </a:p>
        </p:txBody>
      </p:sp>
      <p:pic>
        <p:nvPicPr>
          <p:cNvPr id="3072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2828925"/>
            <a:ext cx="6643688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7621587" cy="95091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Solution</a:t>
            </a:r>
            <a:r>
              <a:rPr lang="en-US" sz="3600" dirty="0" smtClean="0">
                <a:latin typeface="Times New Roman" pitchFamily="18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239000" cy="441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</a:rPr>
              <a:t>Ala-Leu-Cys-Met	Alanylleucylcysteinylmethionine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						</a:t>
            </a:r>
            <a:endParaRPr lang="en-US" baseline="300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" name="Rectangle 1031"/>
          <p:cNvSpPr>
            <a:spLocks noChangeArrowheads="1"/>
          </p:cNvSpPr>
          <p:nvPr/>
        </p:nvSpPr>
        <p:spPr bwMode="auto">
          <a:xfrm>
            <a:off x="914400" y="5486400"/>
            <a:ext cx="6716713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"/>
              </a:spcBef>
              <a:buClr>
                <a:schemeClr val="accent2"/>
              </a:buClr>
              <a:buSzPct val="60000"/>
              <a:buFont typeface="Wingdings" charset="0"/>
              <a:buNone/>
              <a:defRPr/>
            </a:pPr>
            <a:r>
              <a:rPr lang="en-US" b="1" dirty="0">
                <a:latin typeface="Times New Roman" charset="0"/>
                <a:ea typeface="ＭＳ Ｐゴシック" charset="0"/>
                <a:cs typeface="ＭＳ Ｐゴシック" charset="0"/>
              </a:rPr>
              <a:t>   Alanine        </a:t>
            </a:r>
            <a:r>
              <a:rPr lang="en-US" b="1" dirty="0" err="1">
                <a:latin typeface="Times New Roman" charset="0"/>
                <a:ea typeface="ＭＳ Ｐゴシック" charset="0"/>
                <a:cs typeface="ＭＳ Ｐゴシック" charset="0"/>
              </a:rPr>
              <a:t>Leucine</a:t>
            </a:r>
            <a:r>
              <a:rPr lang="en-US" b="1" dirty="0">
                <a:latin typeface="Times New Roman" charset="0"/>
                <a:ea typeface="ＭＳ Ｐゴシック" charset="0"/>
                <a:cs typeface="ＭＳ Ｐゴシック" charset="0"/>
              </a:rPr>
              <a:t>       Cysteine      Methionine</a:t>
            </a: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2828925"/>
            <a:ext cx="6643688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3a1cf56a5a4a9275d2ee6fb5b81e67f6ee1e0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1968</TotalTime>
  <Words>475</Words>
  <Application>Microsoft Macintosh PowerPoint</Application>
  <PresentationFormat>On-screen Show (4:3)</PresentationFormat>
  <Paragraphs>93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12th ed GOB Timberlake</vt:lpstr>
      <vt:lpstr>16.3  Proteins: Primary Structure</vt:lpstr>
      <vt:lpstr>Formation of Peptides</vt:lpstr>
      <vt:lpstr>Formation of Peptides</vt:lpstr>
      <vt:lpstr>Formation of a Dipeptide</vt:lpstr>
      <vt:lpstr>Study Check</vt:lpstr>
      <vt:lpstr>Solution</vt:lpstr>
      <vt:lpstr>Naming Peptides</vt:lpstr>
      <vt:lpstr>Study Check </vt:lpstr>
      <vt:lpstr>Solution </vt:lpstr>
      <vt:lpstr>Primary Structure of Proteins</vt:lpstr>
      <vt:lpstr>Primary Structure</vt:lpstr>
      <vt:lpstr>Primary Structure of Insulin</vt:lpstr>
      <vt:lpstr>Study Check  </vt:lpstr>
      <vt:lpstr>Solution</vt:lpstr>
      <vt:lpstr>Study Check  </vt:lpstr>
      <vt:lpstr>Solution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 Acids Proteins, and Enzymes</dc:title>
  <dc:creator>Timberlake</dc:creator>
  <cp:lastModifiedBy>Admin Admin</cp:lastModifiedBy>
  <cp:revision>114</cp:revision>
  <dcterms:created xsi:type="dcterms:W3CDTF">2011-01-15T03:26:54Z</dcterms:created>
  <dcterms:modified xsi:type="dcterms:W3CDTF">2014-04-24T18:44:58Z</dcterms:modified>
</cp:coreProperties>
</file>