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7"/>
  </p:notesMasterIdLst>
  <p:handoutMasterIdLst>
    <p:handoutMasterId r:id="rId28"/>
  </p:handoutMasterIdLst>
  <p:sldIdLst>
    <p:sldId id="270" r:id="rId2"/>
    <p:sldId id="319" r:id="rId3"/>
    <p:sldId id="320" r:id="rId4"/>
    <p:sldId id="321" r:id="rId5"/>
    <p:sldId id="323" r:id="rId6"/>
    <p:sldId id="334" r:id="rId7"/>
    <p:sldId id="335" r:id="rId8"/>
    <p:sldId id="337" r:id="rId9"/>
    <p:sldId id="338" r:id="rId10"/>
    <p:sldId id="271" r:id="rId11"/>
    <p:sldId id="284" r:id="rId12"/>
    <p:sldId id="301" r:id="rId13"/>
    <p:sldId id="331" r:id="rId14"/>
    <p:sldId id="299" r:id="rId15"/>
    <p:sldId id="300" r:id="rId16"/>
    <p:sldId id="326" r:id="rId17"/>
    <p:sldId id="327" r:id="rId18"/>
    <p:sldId id="336" r:id="rId19"/>
    <p:sldId id="306" r:id="rId20"/>
    <p:sldId id="332" r:id="rId21"/>
    <p:sldId id="310" r:id="rId22"/>
    <p:sldId id="311" r:id="rId23"/>
    <p:sldId id="333" r:id="rId24"/>
    <p:sldId id="314" r:id="rId25"/>
    <p:sldId id="31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CCEA0"/>
    <a:srgbClr val="FBC691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576" y="-96"/>
      </p:cViewPr>
      <p:guideLst>
        <p:guide orient="horz" pos="578"/>
        <p:guide pos="43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9.xml"/><Relationship Id="rId20" Type="http://schemas.openxmlformats.org/officeDocument/2006/relationships/slide" Target="slides/slide25.xml"/><Relationship Id="rId10" Type="http://schemas.openxmlformats.org/officeDocument/2006/relationships/slide" Target="slides/slide10.xml"/><Relationship Id="rId11" Type="http://schemas.openxmlformats.org/officeDocument/2006/relationships/slide" Target="slides/slide12.xml"/><Relationship Id="rId12" Type="http://schemas.openxmlformats.org/officeDocument/2006/relationships/slide" Target="slides/slide13.xml"/><Relationship Id="rId13" Type="http://schemas.openxmlformats.org/officeDocument/2006/relationships/slide" Target="slides/slide16.xml"/><Relationship Id="rId14" Type="http://schemas.openxmlformats.org/officeDocument/2006/relationships/slide" Target="slides/slide19.xml"/><Relationship Id="rId15" Type="http://schemas.openxmlformats.org/officeDocument/2006/relationships/slide" Target="slides/slide20.xml"/><Relationship Id="rId16" Type="http://schemas.openxmlformats.org/officeDocument/2006/relationships/slide" Target="slides/slide21.xml"/><Relationship Id="rId17" Type="http://schemas.openxmlformats.org/officeDocument/2006/relationships/slide" Target="slides/slide22.xml"/><Relationship Id="rId18" Type="http://schemas.openxmlformats.org/officeDocument/2006/relationships/slide" Target="slides/slide23.xml"/><Relationship Id="rId19" Type="http://schemas.openxmlformats.org/officeDocument/2006/relationships/slide" Target="slides/slide24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015B597-D99B-4CC9-9EFF-D5AB2123E122}" type="datetimeFigureOut">
              <a:rPr lang="en-US"/>
              <a:pPr>
                <a:defRPr/>
              </a:pPr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C91B7CF-E9CE-4E7E-9CDB-08EC0AF4C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1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FD1B579-57BD-49E5-B19F-25CC9654B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33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9EAC6-89F5-4523-AAB3-5480FF8A3905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EA9AA-0850-4555-BA01-E1E71E5757C0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0094E-5E83-45B0-BC1B-32F67AD95F9A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74236-20BF-4F04-91BF-9E59323C5E0B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7F3B8-8568-456C-83A9-5039700DB5C8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CACFB-D8BA-4D61-B13F-005896D5D403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ACE39-8937-4380-BECC-90DDC973D908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A7A01-2221-41DA-9F76-95A97B9C9552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57E2C-B2E7-4D1C-B2FD-907D551EFBD8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1293A-1079-4564-A260-D64273CFFDD6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B89E1-7988-4434-9DA4-AE3EE1AB57AF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A134D-A658-4F02-9740-1C5E7170147B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676B8-BB29-4C96-A7A3-6BA3C165A6AF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5F3A2-BC5E-476A-9F16-4FF0EA762C8E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F7E1F-1CA1-40DA-844C-A9DB8D442803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9DB1C-89FA-481D-B7A6-113DC62443E8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ECB89-853F-4F4D-8C86-7DC95A2BA96A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FBB36-FD62-4B64-937D-8C537A59DD66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C7257-5BFB-44B1-BCA1-2B2DA633EB5D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C6A3-EFAA-4AE2-BE5B-207F2B4ADC52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AFFA5-8462-44FC-B366-BE84425AADF6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76D65-3E21-40C3-A5C9-8B38E5A5C967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91091-E58E-4FE7-B442-04CC7C090139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D50AC-C4F4-47B6-89D4-1E753BBA542A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72A14-9C42-4CBA-BE17-92AE73285619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B66564-5C13-4D54-82CE-DA2EC5222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2225F6-A985-45DF-9D7A-D4A7B13D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F42F15-4CFD-469E-AF68-FED2511A3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B2CFFC8-82F1-4403-87A5-478A0AD52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77E2B6-DB6A-4F29-B097-AC4DBC1B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20433BF-CF31-4259-A8EE-DD7BBA4D7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89B6BB4-AA2B-431A-A17D-BEAB24AD8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6CF1E85-F632-4409-B6C0-25542BBCA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6B529C0-7A59-4611-969D-7A6EFC44F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5ED89C-E6BF-442D-89DA-ECF6C59DB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2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5D6D23B-D5AE-4855-AAA9-C19A27E9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ea typeface="ＭＳ Ｐゴシック" pitchFamily="34" charset="-128"/>
              </a:rPr>
              <a:t>16.4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Proteins: Secondary, Tertiary,</a:t>
            </a:r>
            <a:b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and Quaternary Structures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4343400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shape of an alpha helix is similar to that of a spiral staircase.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helix acquires a coiled shape from hydrogen bonds between the oxygen of the C     O group and the hydrogen of the    N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—</a:t>
            </a:r>
            <a:r>
              <a:rPr lang="en-US" baseline="-25000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 group in the next turn.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609600" y="50292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2400" b="1" dirty="0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 sz="2400" dirty="0">
                <a:latin typeface="Times" pitchFamily="-84" charset="0"/>
              </a:rPr>
              <a:t>Describe the secondary, tertiary, and quaternary structures for a protein; describe the denaturation of a protein.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227576" y="3721608"/>
            <a:ext cx="307975" cy="58737"/>
            <a:chOff x="3063240" y="2532888"/>
            <a:chExt cx="307848" cy="5791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066414" y="2590800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3240" y="2532888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34" y="1661160"/>
            <a:ext cx="2228415" cy="3337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495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Indicate the type of protein structure.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	primary            		alpha helix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	beta-pleated sheet      	triple helix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	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A.  polypeptide chains held side by side by H bonds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B.  sequence of amino acids in a polypeptide chain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C.  corkscrew shape with H bonds between amino acids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D.  three peptide chains woven like a rope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495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polypeptide chains held side by side by H bonds</a:t>
            </a: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		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rPr>
              <a:t>beta-pleated sheet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sequence of amino acids in a polypeptide chain	   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		</a:t>
            </a:r>
            <a:r>
              <a:rPr lang="en-US" b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primary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corkscrew shape with H bonds between amino acids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		</a:t>
            </a:r>
            <a:r>
              <a:rPr lang="en-US" b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alpha helix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D.  three peptide chains woven like a rope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			</a:t>
            </a:r>
            <a:r>
              <a:rPr lang="en-US" b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</a:rPr>
              <a:t>	triple helix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64546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77975"/>
            <a:ext cx="7772400" cy="4114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Select the type of tertiary interaction. </a:t>
            </a: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	disulfide		ionic</a:t>
            </a: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	H bonds		hydrophobic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A. 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leucine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 and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valine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B.  two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cysteines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C.  aspartic acid and lysine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D.  serine and threonine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77975"/>
            <a:ext cx="7772400" cy="4114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Select the type of tertiary interaction. </a:t>
            </a: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	disulfide		ionic</a:t>
            </a: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	H bonds		hydrophobic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A. 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leucine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 and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valine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			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hydrophobic</a:t>
            </a: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B.  two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cysteines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			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disulfide</a:t>
            </a: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C.  aspartic acid and lysine		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ionic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D.  serine and threonine		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H bonds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Globular Proteins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44196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charset="0"/>
              <a:buNone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Globular proteins 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have compact, spherical shapes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carry out synthesis, transport, and metabolism in the cells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transport and store oxygen </a:t>
            </a:r>
            <a:r>
              <a:rPr lang="en-US" dirty="0">
                <a:ea typeface="ＭＳ Ｐゴシック" charset="0"/>
                <a:cs typeface="ＭＳ Ｐゴシック" charset="0"/>
              </a:rPr>
              <a:t>in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muscle </a:t>
            </a:r>
          </a:p>
          <a:p>
            <a:pPr marL="0" indent="0" eaLnBrk="1" hangingPunct="1">
              <a:spcBef>
                <a:spcPct val="25000"/>
              </a:spcBef>
              <a:buSzTx/>
              <a:buFont typeface="Arial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</a:rPr>
              <a:t>ribbon structure represents 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the tertiary structure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of myoglobin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TextBox 8"/>
          <p:cNvSpPr txBox="1">
            <a:spLocks noChangeArrowheads="1"/>
          </p:cNvSpPr>
          <p:nvPr/>
        </p:nvSpPr>
        <p:spPr bwMode="auto">
          <a:xfrm>
            <a:off x="5535039" y="5153025"/>
            <a:ext cx="34946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Myoglobin and hemoglobin transport and store oxygen in the body.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5333999" y="1689734"/>
            <a:ext cx="2962275" cy="3281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Fibrous Proteins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4495800" cy="3107987"/>
          </a:xfrm>
        </p:spPr>
        <p:txBody>
          <a:bodyPr/>
          <a:lstStyle/>
          <a:p>
            <a:pPr marL="0" indent="0" eaLnBrk="1" hangingPunct="1">
              <a:spcBef>
                <a:spcPct val="25000"/>
              </a:spcBef>
              <a:buClr>
                <a:schemeClr val="bg2"/>
              </a:buClr>
              <a:buFont typeface="Arial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Fibrous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proteins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consist </a:t>
            </a:r>
            <a:r>
              <a:rPr lang="en-US" dirty="0">
                <a:ea typeface="ＭＳ Ｐゴシック" charset="0"/>
                <a:cs typeface="ＭＳ Ｐゴシック" charset="0"/>
              </a:rPr>
              <a:t>of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long, fiber</a:t>
            </a:r>
            <a:r>
              <a:rPr lang="en-US" dirty="0">
                <a:ea typeface="ＭＳ Ｐゴシック" charset="0"/>
                <a:cs typeface="ＭＳ Ｐゴシック" charset="0"/>
              </a:rPr>
              <a:t>-like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shapes such as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5000"/>
              </a:spcBef>
              <a:buSzTx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alpha keratins, which </a:t>
            </a:r>
            <a:r>
              <a:rPr lang="en-US" dirty="0">
                <a:ea typeface="ＭＳ Ｐゴシック" charset="0"/>
                <a:cs typeface="ＭＳ Ｐゴシック" charset="0"/>
              </a:rPr>
              <a:t>make up hair, wool, skin, and nails</a:t>
            </a:r>
          </a:p>
          <a:p>
            <a:pPr eaLnBrk="1" hangingPunct="1">
              <a:spcBef>
                <a:spcPct val="25000"/>
              </a:spcBef>
              <a:buSzTx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beta keratins in feathers, which contain large </a:t>
            </a:r>
            <a:r>
              <a:rPr lang="en-US" dirty="0">
                <a:ea typeface="ＭＳ Ｐゴシック" charset="0"/>
                <a:cs typeface="ＭＳ Ｐゴシック" charset="0"/>
              </a:rPr>
              <a:t>amounts of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beta-pleated sheet structures</a:t>
            </a: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5410200" y="5334000"/>
            <a:ext cx="3048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latin typeface="Times New Roman" pitchFamily="18" charset="0"/>
              </a:rPr>
              <a:t>The fibrous proteins of </a:t>
            </a:r>
            <a:r>
              <a:rPr lang="en-US" sz="1600" i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1600" dirty="0">
                <a:latin typeface="Times New Roman" pitchFamily="18" charset="0"/>
              </a:rPr>
              <a:t>-keratin wrap together to for  fibrils of hair and wool.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5696741" y="1651635"/>
            <a:ext cx="2474918" cy="355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0095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Quaternary Structure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962400" cy="4419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quaternary structure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is the combination of two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or more protein units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consists of four polypeptide chains as subunits in hemoglobin 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is stabilized by the same interactions found in tertiary structures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4572000" y="4495800"/>
            <a:ext cx="381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4540083" y="4743450"/>
            <a:ext cx="4495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In the ribbon structure of hemoglobin, the quaternary structure is made up of four polypeptide </a:t>
            </a:r>
            <a:r>
              <a:rPr lang="en-US" dirty="0" smtClean="0">
                <a:latin typeface="Times New Roman" pitchFamily="18" charset="0"/>
              </a:rPr>
              <a:t>subunits: </a:t>
            </a:r>
            <a:r>
              <a:rPr lang="en-US" dirty="0">
                <a:latin typeface="Times New Roman" pitchFamily="18" charset="0"/>
              </a:rPr>
              <a:t>two (red) are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dirty="0">
                <a:latin typeface="Times New Roman" pitchFamily="18" charset="0"/>
              </a:rPr>
              <a:t> chains and two (blue) are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</a:t>
            </a:r>
            <a:r>
              <a:rPr lang="en-US" dirty="0">
                <a:latin typeface="Times New Roman" pitchFamily="18" charset="0"/>
              </a:rPr>
              <a:t> chains. The </a:t>
            </a:r>
            <a:r>
              <a:rPr lang="en-US" dirty="0" err="1">
                <a:latin typeface="Times New Roman" pitchFamily="18" charset="0"/>
              </a:rPr>
              <a:t>heme</a:t>
            </a:r>
            <a:r>
              <a:rPr lang="en-US" dirty="0">
                <a:latin typeface="Times New Roman" pitchFamily="18" charset="0"/>
              </a:rPr>
              <a:t> groups (green) in the four subunits bind oxygen.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>
          <a:xfrm>
            <a:off x="5029200" y="1661161"/>
            <a:ext cx="2873140" cy="303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Protein Structural Levels </a:t>
            </a: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609600" y="5534025"/>
            <a:ext cx="671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" pitchFamily="-84" charset="0"/>
              </a:rPr>
              <a:t>The structural levels of protein are </a:t>
            </a:r>
            <a:r>
              <a:rPr lang="en-US" sz="2000" b="1" dirty="0">
                <a:latin typeface="Times" pitchFamily="-84" charset="0"/>
              </a:rPr>
              <a:t>(a) </a:t>
            </a:r>
            <a:r>
              <a:rPr lang="en-US" sz="2000" dirty="0">
                <a:latin typeface="Times" pitchFamily="-84" charset="0"/>
              </a:rPr>
              <a:t>primary, </a:t>
            </a:r>
            <a:r>
              <a:rPr lang="en-US" sz="2000" b="1" dirty="0">
                <a:latin typeface="Times" pitchFamily="-84" charset="0"/>
              </a:rPr>
              <a:t>(b) </a:t>
            </a:r>
            <a:r>
              <a:rPr lang="en-US" sz="2000" dirty="0">
                <a:latin typeface="Times" pitchFamily="-84" charset="0"/>
              </a:rPr>
              <a:t>secondary,</a:t>
            </a:r>
          </a:p>
          <a:p>
            <a:pPr eaLnBrk="0" hangingPunct="0"/>
            <a:r>
              <a:rPr lang="en-US" sz="2000" b="1" dirty="0">
                <a:latin typeface="Times" pitchFamily="-84" charset="0"/>
              </a:rPr>
              <a:t>(c) </a:t>
            </a:r>
            <a:r>
              <a:rPr lang="en-US" sz="2000" dirty="0">
                <a:latin typeface="Times" pitchFamily="-84" charset="0"/>
              </a:rPr>
              <a:t>tertiary, and sometimes </a:t>
            </a:r>
            <a:r>
              <a:rPr lang="en-US" sz="2000" b="1" dirty="0">
                <a:latin typeface="Times" pitchFamily="-84" charset="0"/>
              </a:rPr>
              <a:t>(d) </a:t>
            </a:r>
            <a:r>
              <a:rPr lang="en-US" sz="2000" dirty="0">
                <a:latin typeface="Times" pitchFamily="-84" charset="0"/>
              </a:rPr>
              <a:t>quaternary.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"/>
          <a:stretch/>
        </p:blipFill>
        <p:spPr>
          <a:xfrm>
            <a:off x="1499616" y="1532969"/>
            <a:ext cx="6144768" cy="4010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32064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Protein Structural Levels—Summary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>
          <a:xfrm>
            <a:off x="333375" y="2313051"/>
            <a:ext cx="8534400" cy="327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696200" cy="4114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Identify the level of protein structure.</a:t>
            </a: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	primary		secondary	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	tertiary  		quaternary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A.  beta-pleated sheet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B.  order of amino acids in a protein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C.  a protein with two or more peptide chains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D.  the shape of a globular protein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E.  disulfide bonds between R groups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454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Secondary Structure: Alpha Helix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480304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In the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secondary structure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of an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alpha helix (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helix),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hydrogen bonds form between the oxygen of the C    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Arial" charset="0"/>
              </a:rPr>
              <a:t>O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groups and the hydrogen of N</a:t>
            </a:r>
            <a:r>
              <a:rPr lang="en-US" baseline="-25000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 groups of the amide bonds in the next turn of the 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helix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formation of many hydrogen bonds along the polypeptide chain gives the helical shape of a spiral staircase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609600" y="54102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Core Chemistry Skill  </a:t>
            </a:r>
            <a:r>
              <a:rPr lang="en-US" sz="2400" dirty="0">
                <a:latin typeface="Times" pitchFamily="-84" charset="0"/>
              </a:rPr>
              <a:t>Identifying the Primary, Secondary,</a:t>
            </a:r>
          </a:p>
          <a:p>
            <a:pPr eaLnBrk="0" hangingPunct="0"/>
            <a:r>
              <a:rPr lang="en-US" sz="2400" dirty="0">
                <a:latin typeface="Times" pitchFamily="-84" charset="0"/>
              </a:rPr>
              <a:t>Tertiary, and Quaternary </a:t>
            </a:r>
            <a:r>
              <a:rPr lang="en-US" sz="2400" dirty="0" smtClean="0">
                <a:latin typeface="Times" pitchFamily="-84" charset="0"/>
              </a:rPr>
              <a:t>Structures </a:t>
            </a:r>
            <a:r>
              <a:rPr lang="en-US" sz="2400" dirty="0">
                <a:latin typeface="Times" pitchFamily="-84" charset="0"/>
              </a:rPr>
              <a:t>of Proteins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11424" y="2990088"/>
            <a:ext cx="307975" cy="58737"/>
            <a:chOff x="3063240" y="2532888"/>
            <a:chExt cx="307848" cy="5791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066414" y="2590800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3240" y="2532888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>
          <a:xfrm>
            <a:off x="6067426" y="1556385"/>
            <a:ext cx="2996564" cy="3912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696200" cy="4114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Identify the level of protein structure.</a:t>
            </a:r>
          </a:p>
          <a:p>
            <a:pPr marL="609600" indent="-60960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	primary		secondary	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	tertiary  		quaternary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A.  beta-pleated sheet				 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   secondary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B.  order of amino acids in a protein		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    primary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C.  a protein with two or more peptide chains   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quaternary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D.  the shape of a globular protein		  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  tertiary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E.  disulfide bonds between R groups	   </a:t>
            </a:r>
            <a:r>
              <a:rPr lang="en-US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 	    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tertiary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Denaturation of Proteins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30896" cy="4572000"/>
          </a:xfrm>
        </p:spPr>
        <p:txBody>
          <a:bodyPr/>
          <a:lstStyle/>
          <a:p>
            <a:pPr marL="0" indent="0" eaLnBrk="1" hangingPunct="1">
              <a:spcBef>
                <a:spcPct val="25000"/>
              </a:spcBef>
              <a:buClr>
                <a:schemeClr val="bg2"/>
              </a:buClr>
              <a:buFont typeface="Wingdings" charset="0"/>
              <a:buNone/>
              <a:defRPr/>
            </a:pP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Denaturation</a:t>
            </a:r>
            <a:r>
              <a:rPr lang="en-US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involves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</a:rPr>
              <a:t>disruption of bonds in the secondary, tertiary, and quaternary protein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structures by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5000"/>
              </a:spcBef>
              <a:buSzTx/>
              <a:buFontTx/>
              <a:buChar char="•"/>
              <a:defRPr/>
            </a:pP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heat and organic compounds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that break apart H bonds and disrupt hydrophobic interactions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  <a:defRPr/>
            </a:pP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acids and bases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that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break H bonds between polar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R groups and disrupt ionic bonds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  <a:defRPr/>
            </a:pP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heavy metal ions</a:t>
            </a:r>
            <a:r>
              <a:rPr lang="en-US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that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react with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—</a:t>
            </a:r>
            <a:r>
              <a:rPr lang="en-US" baseline="-25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 </a:t>
            </a:r>
            <a:r>
              <a:rPr lang="en-US" dirty="0">
                <a:ea typeface="ＭＳ Ｐゴシック" charset="0"/>
                <a:cs typeface="ＭＳ Ｐゴシック" charset="0"/>
              </a:rPr>
              <a:t>bonds to form solids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  <a:defRPr/>
            </a:pPr>
            <a:r>
              <a:rPr lang="en-US" b="1" dirty="0" smtClean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agitation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</a:t>
            </a:r>
            <a:r>
              <a:rPr lang="en-US" dirty="0" smtClean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such </a:t>
            </a:r>
            <a:r>
              <a:rPr lang="en-US" dirty="0">
                <a:ea typeface="ＭＳ Ｐゴシック" charset="0"/>
                <a:cs typeface="ＭＳ Ｐゴシック" charset="0"/>
              </a:rPr>
              <a:t>as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whipping, </a:t>
            </a:r>
            <a:r>
              <a:rPr lang="en-US" dirty="0">
                <a:ea typeface="ＭＳ Ｐゴシック" charset="0"/>
                <a:cs typeface="ＭＳ Ｐゴシック" charset="0"/>
              </a:rPr>
              <a:t>that stretches peptide chains until bonds break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3699364" y="1610132"/>
            <a:ext cx="5333779" cy="4504918"/>
          </a:xfrm>
          <a:prstGeom prst="rect">
            <a:avLst/>
          </a:prstGeom>
        </p:spPr>
      </p:pic>
      <p:sp>
        <p:nvSpPr>
          <p:cNvPr id="6041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Applications of Denaturation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676400"/>
            <a:ext cx="3505200" cy="4343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b="1" dirty="0">
                <a:solidFill>
                  <a:srgbClr val="227A8F"/>
                </a:solidFill>
                <a:ea typeface="ＭＳ Ｐゴシック" charset="0"/>
                <a:cs typeface="ＭＳ Ｐゴシック" charset="0"/>
              </a:rPr>
              <a:t>Denaturation</a:t>
            </a:r>
            <a:r>
              <a:rPr lang="en-US" dirty="0">
                <a:ea typeface="ＭＳ Ｐゴシック" charset="0"/>
                <a:cs typeface="ＭＳ Ｐゴシック" charset="0"/>
              </a:rPr>
              <a:t> of protein occurs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when an </a:t>
            </a:r>
            <a:r>
              <a:rPr lang="en-US" dirty="0">
                <a:ea typeface="ＭＳ Ｐゴシック" charset="0"/>
                <a:cs typeface="ＭＳ Ｐゴシック" charset="0"/>
              </a:rPr>
              <a:t>egg is </a:t>
            </a:r>
            <a:r>
              <a:rPr lang="en-US" smtClean="0">
                <a:ea typeface="ＭＳ Ｐゴシック" charset="0"/>
                <a:cs typeface="ＭＳ Ｐゴシック" charset="0"/>
              </a:rPr>
              <a:t>cooked.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Char char="•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ct val="25000"/>
              </a:spcBef>
              <a:buClr>
                <a:schemeClr val="bg2"/>
              </a:buClr>
              <a:buSzTx/>
              <a:buFont typeface="Arial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Denaturation </a:t>
            </a:r>
            <a:r>
              <a:rPr lang="en-US" dirty="0">
                <a:ea typeface="ＭＳ Ｐゴシック" charset="0"/>
                <a:cs typeface="ＭＳ Ｐゴシック" charset="0"/>
              </a:rPr>
              <a:t>of egg protein occurs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when </a:t>
            </a:r>
            <a:r>
              <a:rPr lang="en-US" dirty="0">
                <a:ea typeface="ＭＳ Ｐゴシック" charset="0"/>
                <a:cs typeface="ＭＳ Ｐゴシック" charset="0"/>
              </a:rPr>
              <a:t>the bonds of the tertiary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structure </a:t>
            </a:r>
            <a:r>
              <a:rPr lang="en-US" dirty="0">
                <a:ea typeface="ＭＳ Ｐゴシック" charset="0"/>
                <a:cs typeface="ＭＳ Ｐゴシック" charset="0"/>
              </a:rPr>
              <a:t>are disrupted.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Protein Denaturation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"/>
          <a:stretch/>
        </p:blipFill>
        <p:spPr>
          <a:xfrm>
            <a:off x="783316" y="1925955"/>
            <a:ext cx="7577367" cy="420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Tannic acid is used to form a scab on a burn. An egg is hard boiled by placing it in boiling water.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What is similar about these two events?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64546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Tannic acid is used to form a scab on a burn. An egg is hard boiled by placing it in boiling water. 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What is similar about these two events?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Acid and heat cause the denaturation of protein.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They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both break bonds in the secondary, tertiary, and quaternary structures of proteins.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Secondary Structure: Beta-Pleated Sheet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4038600" cy="4648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In the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secondary structure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of a beta-pleated sheet (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β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-pleated sheet),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hydrogen bonds form between the carbonyl oxygen atoms and hydrogen atoms in the amide groups bending the polypeptide chain into a sheet.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4517901" y="1900778"/>
            <a:ext cx="4626099" cy="441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454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Secondary Structure: Triple Helix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24384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the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secondary structure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a triple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helix, 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5000"/>
              </a:spcBef>
              <a:buSzTx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three polypeptide chains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are woven together 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hydrogen bonds hold the chains together, giving the polypeptide the added strength typical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collagen, connective tissue, skin, tendons,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cartilage</a:t>
            </a:r>
          </a:p>
          <a:p>
            <a:pPr marL="0" indent="0" eaLnBrk="1" hangingPunct="1">
              <a:spcBef>
                <a:spcPct val="25000"/>
              </a:spcBef>
              <a:buSzTx/>
              <a:buFont typeface="Arial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1142999" y="5410200"/>
            <a:ext cx="734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Collagen fibers are triple helices of polypeptide chains held together by hydrogen bonds.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9" b="2692"/>
          <a:stretch/>
        </p:blipFill>
        <p:spPr>
          <a:xfrm>
            <a:off x="2386013" y="3771542"/>
            <a:ext cx="4371974" cy="1559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1488" y="3737843"/>
            <a:ext cx="290512" cy="112515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64546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Tertiary Structure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050" y="1589088"/>
            <a:ext cx="8023022" cy="4419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tertiary structure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of a protein 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an overall three-dimensional shape caused by interactions of different parts of the chain, causing it to bend and twist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determined by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cross-links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, the attractions and repulsions between the side chains (R groups) of the amino acids in a peptide chain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4546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Tertiary Structure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80350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Interactions between amino acid R groups fold a protein into a specific three-dimensional shape called its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tertiary structure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.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>
          <a:xfrm>
            <a:off x="1943098" y="2394585"/>
            <a:ext cx="5210177" cy="4005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4546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Tertiary Structure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229600" cy="4419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Sections </a:t>
            </a:r>
            <a:r>
              <a:rPr lang="en-US" dirty="0"/>
              <a:t>of a protein </a:t>
            </a:r>
            <a:r>
              <a:rPr lang="en-US" dirty="0" smtClean="0"/>
              <a:t>interact to create the </a:t>
            </a:r>
            <a:r>
              <a:rPr lang="en-US" dirty="0"/>
              <a:t>tertiary </a:t>
            </a:r>
            <a:r>
              <a:rPr lang="en-US" dirty="0" smtClean="0"/>
              <a:t>structure of a protein due to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/>
              <a:t>h</a:t>
            </a:r>
            <a:r>
              <a:rPr lang="en-US" b="1" dirty="0" smtClean="0"/>
              <a:t>ydrophobic </a:t>
            </a:r>
            <a:r>
              <a:rPr lang="en-US" b="1" dirty="0"/>
              <a:t>interactions </a:t>
            </a:r>
            <a:r>
              <a:rPr lang="en-US" dirty="0" smtClean="0"/>
              <a:t>between </a:t>
            </a:r>
            <a:r>
              <a:rPr lang="en-US" dirty="0"/>
              <a:t>two </a:t>
            </a:r>
            <a:r>
              <a:rPr lang="en-US" dirty="0" smtClean="0"/>
              <a:t>nonpolar </a:t>
            </a:r>
            <a:r>
              <a:rPr lang="en-US" dirty="0"/>
              <a:t>amino </a:t>
            </a:r>
            <a:r>
              <a:rPr lang="en-US" dirty="0" smtClean="0"/>
              <a:t>acids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 smtClean="0"/>
              <a:t>hydrophilic </a:t>
            </a:r>
            <a:r>
              <a:rPr lang="en-US" b="1" dirty="0"/>
              <a:t>interactions </a:t>
            </a:r>
            <a:r>
              <a:rPr lang="en-US" dirty="0" smtClean="0"/>
              <a:t>between </a:t>
            </a:r>
            <a:r>
              <a:rPr lang="en-US" dirty="0"/>
              <a:t>the external aqueous </a:t>
            </a:r>
            <a:r>
              <a:rPr lang="en-US" dirty="0" smtClean="0"/>
              <a:t>environment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the R groups of polar amino </a:t>
            </a:r>
            <a:r>
              <a:rPr lang="en-US" dirty="0" smtClean="0"/>
              <a:t>acids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/>
              <a:t>s</a:t>
            </a:r>
            <a:r>
              <a:rPr lang="en-US" b="1" dirty="0" smtClean="0"/>
              <a:t>alt bridges</a:t>
            </a:r>
            <a:r>
              <a:rPr lang="en-US" dirty="0" smtClean="0"/>
              <a:t>, ionic </a:t>
            </a:r>
            <a:r>
              <a:rPr lang="en-US" dirty="0"/>
              <a:t>bonds between ionized R groups </a:t>
            </a:r>
            <a:r>
              <a:rPr lang="en-US"/>
              <a:t>of </a:t>
            </a:r>
            <a:r>
              <a:rPr lang="en-US" smtClean="0"/>
              <a:t>basic </a:t>
            </a:r>
            <a:r>
              <a:rPr lang="en-US" dirty="0"/>
              <a:t>and acidic </a:t>
            </a:r>
            <a:r>
              <a:rPr lang="en-US" dirty="0" smtClean="0"/>
              <a:t>amino acids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dirty="0"/>
              <a:t>h</a:t>
            </a:r>
            <a:r>
              <a:rPr lang="en-US" b="1" dirty="0" smtClean="0"/>
              <a:t>ydrogen </a:t>
            </a:r>
            <a:r>
              <a:rPr lang="en-US" b="1" dirty="0"/>
              <a:t>bonds </a:t>
            </a:r>
            <a:r>
              <a:rPr lang="en-US" dirty="0" smtClean="0"/>
              <a:t>between </a:t>
            </a:r>
            <a:r>
              <a:rPr lang="en-US" dirty="0"/>
              <a:t>H of a polar R group and the O </a:t>
            </a:r>
            <a:r>
              <a:rPr lang="en-US"/>
              <a:t>or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 </a:t>
            </a:r>
            <a:r>
              <a:rPr lang="en-US" dirty="0"/>
              <a:t>of </a:t>
            </a:r>
            <a:r>
              <a:rPr lang="en-US" dirty="0" smtClean="0"/>
              <a:t>another amino acid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d</a:t>
            </a:r>
            <a:r>
              <a:rPr lang="en-US" dirty="0" smtClean="0"/>
              <a:t>isulfide </a:t>
            </a:r>
            <a:r>
              <a:rPr lang="en-US" dirty="0"/>
              <a:t>bonds </a:t>
            </a:r>
            <a:r>
              <a:rPr lang="en-US" dirty="0" smtClean="0"/>
              <a:t>—</a:t>
            </a:r>
            <a:r>
              <a:rPr lang="en-US" baseline="-25000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/>
              <a:t>S</a:t>
            </a:r>
            <a:r>
              <a:rPr lang="en-US" baseline="-25000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/>
              <a:t>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/>
              <a:t>S</a:t>
            </a:r>
            <a:r>
              <a:rPr lang="en-US" baseline="-25000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/>
              <a:t>— between </a:t>
            </a:r>
            <a:r>
              <a:rPr lang="en-US" dirty="0"/>
              <a:t>the </a:t>
            </a:r>
            <a:r>
              <a:rPr lang="en-US" dirty="0" smtClean="0"/>
              <a:t>—</a:t>
            </a:r>
            <a:r>
              <a:rPr lang="en-US" baseline="-25000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/>
              <a:t>SH groups </a:t>
            </a:r>
            <a:r>
              <a:rPr lang="en-US" dirty="0"/>
              <a:t>of </a:t>
            </a:r>
            <a:r>
              <a:rPr lang="en-US" dirty="0" smtClean="0"/>
              <a:t>cysteine amino acids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Sickle-Cell Anemia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229600" cy="4419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Sickle-cell anemia is </a:t>
            </a:r>
            <a:r>
              <a:rPr lang="en-US" dirty="0" smtClean="0"/>
              <a:t>caused </a:t>
            </a:r>
            <a:r>
              <a:rPr lang="en-US" dirty="0"/>
              <a:t>by an abnormality in the </a:t>
            </a:r>
            <a:r>
              <a:rPr lang="en-US" dirty="0" smtClean="0"/>
              <a:t>shape of </a:t>
            </a:r>
            <a:r>
              <a:rPr lang="en-US" dirty="0"/>
              <a:t>one of the subunits of the hemoglobin protein</a:t>
            </a:r>
            <a:r>
              <a:rPr lang="en-US" dirty="0" smtClean="0"/>
              <a:t>.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/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The sixth amino acid in the </a:t>
            </a:r>
            <a:r>
              <a:rPr lang="en-US" i="1" dirty="0" smtClean="0"/>
              <a:t>β</a:t>
            </a:r>
            <a:r>
              <a:rPr lang="en-US" dirty="0" smtClean="0"/>
              <a:t>-</a:t>
            </a:r>
            <a:r>
              <a:rPr lang="en-US" dirty="0"/>
              <a:t>chain, </a:t>
            </a:r>
            <a:r>
              <a:rPr lang="en-US" dirty="0" smtClean="0"/>
              <a:t>polar acidic glutamic </a:t>
            </a:r>
            <a:r>
              <a:rPr lang="en-US" dirty="0"/>
              <a:t>acid, </a:t>
            </a:r>
            <a:r>
              <a:rPr lang="en-US" dirty="0" smtClean="0"/>
              <a:t>is </a:t>
            </a:r>
            <a:r>
              <a:rPr lang="en-US" dirty="0"/>
              <a:t>replaced </a:t>
            </a:r>
            <a:r>
              <a:rPr lang="en-US" dirty="0" smtClean="0"/>
              <a:t>by </a:t>
            </a:r>
            <a:r>
              <a:rPr lang="en-US" dirty="0" err="1" smtClean="0"/>
              <a:t>valine</a:t>
            </a:r>
            <a:r>
              <a:rPr lang="en-US" dirty="0"/>
              <a:t>, a nonpolar amino </a:t>
            </a:r>
            <a:r>
              <a:rPr lang="en-US" dirty="0" smtClean="0"/>
              <a:t>acid.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nonpolar R group on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valine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attracted </a:t>
            </a:r>
            <a:r>
              <a:rPr lang="en-US" dirty="0"/>
              <a:t>to the </a:t>
            </a:r>
            <a:r>
              <a:rPr lang="en-US" dirty="0" smtClean="0"/>
              <a:t>nonpolar regions </a:t>
            </a:r>
            <a:r>
              <a:rPr lang="en-US" dirty="0"/>
              <a:t>within the beta hemoglobin </a:t>
            </a:r>
            <a:r>
              <a:rPr lang="en-US" dirty="0" smtClean="0"/>
              <a:t>chains.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red blood cells change from a rounded shape to a crescent shape, like a sickle, which interferes with their ability to transport enough oxygen.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1553589" y="2391434"/>
            <a:ext cx="6016111" cy="1161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Sickle-Cell Anemia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724400" cy="4419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Hydrophobic interactions also cause sickle</a:t>
            </a:r>
            <a:r>
              <a:rPr lang="en-US" b="1" dirty="0"/>
              <a:t>-</a:t>
            </a:r>
            <a:r>
              <a:rPr lang="en-US" dirty="0" smtClean="0"/>
              <a:t>cell hemoglobin </a:t>
            </a:r>
            <a:r>
              <a:rPr lang="en-US" dirty="0"/>
              <a:t>molecules to stick together. They form insoluble </a:t>
            </a:r>
            <a:r>
              <a:rPr lang="en-US" dirty="0" smtClean="0"/>
              <a:t>fibers of </a:t>
            </a:r>
            <a:r>
              <a:rPr lang="en-US" dirty="0"/>
              <a:t>sickle</a:t>
            </a:r>
            <a:r>
              <a:rPr lang="en-US" b="1" dirty="0"/>
              <a:t>-</a:t>
            </a:r>
            <a:r>
              <a:rPr lang="en-US" dirty="0"/>
              <a:t>cell hemoglobin that 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clog capillaries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ause inflammation</a:t>
            </a:r>
            <a:r>
              <a:rPr lang="en-US" dirty="0"/>
              <a:t>, pain, and organ </a:t>
            </a:r>
            <a:r>
              <a:rPr lang="en-US" dirty="0" smtClean="0"/>
              <a:t>damage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c</a:t>
            </a:r>
            <a:r>
              <a:rPr lang="en-US" dirty="0" smtClean="0"/>
              <a:t>ause low </a:t>
            </a:r>
            <a:r>
              <a:rPr lang="en-US" dirty="0"/>
              <a:t>oxygen </a:t>
            </a:r>
            <a:r>
              <a:rPr lang="en-US" dirty="0" smtClean="0"/>
              <a:t>levels in </a:t>
            </a:r>
            <a:r>
              <a:rPr lang="en-US" dirty="0"/>
              <a:t>the affected </a:t>
            </a:r>
            <a:r>
              <a:rPr lang="en-US" dirty="0" smtClean="0"/>
              <a:t>tissues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5269540" y="2195935"/>
            <a:ext cx="3712535" cy="2938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1362</TotalTime>
  <Words>982</Words>
  <Application>Microsoft Macintosh PowerPoint</Application>
  <PresentationFormat>On-screen Show (4:3)</PresentationFormat>
  <Paragraphs>167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12th ed GOB Timberlake</vt:lpstr>
      <vt:lpstr>16.4  Proteins: Secondary, Tertiary, and Quaternary Structures</vt:lpstr>
      <vt:lpstr>Secondary Structure: Alpha Helix</vt:lpstr>
      <vt:lpstr>Secondary Structure: Beta-Pleated Sheet</vt:lpstr>
      <vt:lpstr>Secondary Structure: Triple Helix</vt:lpstr>
      <vt:lpstr>Tertiary Structure</vt:lpstr>
      <vt:lpstr>Tertiary Structure</vt:lpstr>
      <vt:lpstr>Tertiary Structure</vt:lpstr>
      <vt:lpstr>Chemistry Link to Health: Sickle-Cell Anemia</vt:lpstr>
      <vt:lpstr>Chemistry Link to Health: Sickle-Cell Anemia</vt:lpstr>
      <vt:lpstr>Study Check</vt:lpstr>
      <vt:lpstr>Solution</vt:lpstr>
      <vt:lpstr>Study Check</vt:lpstr>
      <vt:lpstr>Solution</vt:lpstr>
      <vt:lpstr>Globular Proteins</vt:lpstr>
      <vt:lpstr>Fibrous Proteins</vt:lpstr>
      <vt:lpstr>Quaternary Structure</vt:lpstr>
      <vt:lpstr>Protein Structural Levels </vt:lpstr>
      <vt:lpstr>Protein Structural Levels—Summary</vt:lpstr>
      <vt:lpstr>Study Check</vt:lpstr>
      <vt:lpstr>Solution</vt:lpstr>
      <vt:lpstr>Denaturation of Proteins</vt:lpstr>
      <vt:lpstr>Applications of Denaturation</vt:lpstr>
      <vt:lpstr>Protein Denaturation</vt:lpstr>
      <vt:lpstr>Study Check</vt:lpstr>
      <vt:lpstr>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Acids, Proteins, and Enzymes</dc:title>
  <dc:creator>Timberlake</dc:creator>
  <cp:lastModifiedBy>Admin Admin</cp:lastModifiedBy>
  <cp:revision>145</cp:revision>
  <dcterms:created xsi:type="dcterms:W3CDTF">2011-01-15T03:58:48Z</dcterms:created>
  <dcterms:modified xsi:type="dcterms:W3CDTF">2014-04-24T18:47:19Z</dcterms:modified>
</cp:coreProperties>
</file>