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0" r:id="rId1"/>
  </p:sldMasterIdLst>
  <p:notesMasterIdLst>
    <p:notesMasterId r:id="rId21"/>
  </p:notesMasterIdLst>
  <p:handoutMasterIdLst>
    <p:handoutMasterId r:id="rId22"/>
  </p:handoutMasterIdLst>
  <p:sldIdLst>
    <p:sldId id="271" r:id="rId2"/>
    <p:sldId id="305" r:id="rId3"/>
    <p:sldId id="286" r:id="rId4"/>
    <p:sldId id="287" r:id="rId5"/>
    <p:sldId id="291" r:id="rId6"/>
    <p:sldId id="312" r:id="rId7"/>
    <p:sldId id="306" r:id="rId8"/>
    <p:sldId id="293" r:id="rId9"/>
    <p:sldId id="284" r:id="rId10"/>
    <p:sldId id="307" r:id="rId11"/>
    <p:sldId id="261" r:id="rId12"/>
    <p:sldId id="296" r:id="rId13"/>
    <p:sldId id="298" r:id="rId14"/>
    <p:sldId id="308" r:id="rId15"/>
    <p:sldId id="309" r:id="rId16"/>
    <p:sldId id="310" r:id="rId17"/>
    <p:sldId id="311" r:id="rId18"/>
    <p:sldId id="264" r:id="rId19"/>
    <p:sldId id="304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6AD"/>
    <a:srgbClr val="FF0000"/>
    <a:srgbClr val="FF99CC"/>
    <a:srgbClr val="FF00FF"/>
    <a:srgbClr val="FF66CC"/>
    <a:srgbClr val="99FF33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-576" y="-96"/>
      </p:cViewPr>
      <p:guideLst>
        <p:guide orient="horz" pos="575"/>
        <p:guide pos="4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3" d="100"/>
          <a:sy n="83" d="100"/>
        </p:scale>
        <p:origin x="-1908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39EEA46-08AA-4BB3-98A4-1493493A556D}" type="datetimeFigureOut">
              <a:rPr lang="en-US"/>
              <a:pPr/>
              <a:t>4/24/14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BF26EDB-0D7A-4D91-A5FE-D4D520B1F96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3991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2B85452-5AF5-4298-84D7-3A02BF3B75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9005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5E7322D8-02E4-4F6B-A90B-E71BAEC1AE2A}" type="slidenum">
              <a:rPr lang="en-US" sz="1200"/>
              <a:pPr/>
              <a:t>1</a:t>
            </a:fld>
            <a:endParaRPr 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F0D8D1A4-401B-4D62-96A9-954613A1A426}" type="slidenum">
              <a:rPr lang="en-US" sz="1200"/>
              <a:pPr/>
              <a:t>10</a:t>
            </a:fld>
            <a:endParaRPr lang="en-US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0C4BEFE0-5A76-4675-8326-AC27566D30B5}" type="slidenum">
              <a:rPr lang="en-US" sz="1200"/>
              <a:pPr/>
              <a:t>11</a:t>
            </a:fld>
            <a:endParaRPr lang="en-US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7CC7907D-1F5B-4162-ABEA-37408B3397CA}" type="slidenum">
              <a:rPr lang="en-US" sz="1200"/>
              <a:pPr/>
              <a:t>12</a:t>
            </a:fld>
            <a:endParaRPr lang="en-US" sz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B748CA48-21F4-4FAF-872B-4C6473E82CDF}" type="slidenum">
              <a:rPr lang="en-US" sz="1200"/>
              <a:pPr/>
              <a:t>13</a:t>
            </a:fld>
            <a:endParaRPr lang="en-US" sz="12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0666E34A-CFB4-489D-AA96-6C0A6B944BE7}" type="slidenum">
              <a:rPr lang="en-US" sz="1200"/>
              <a:pPr/>
              <a:t>14</a:t>
            </a:fld>
            <a:endParaRPr lang="en-US" sz="12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1C4B0227-A676-41A1-8EED-7FF45ACEFDAB}" type="slidenum">
              <a:rPr lang="en-US" sz="1200"/>
              <a:pPr/>
              <a:t>15</a:t>
            </a:fld>
            <a:endParaRPr lang="en-US" sz="120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95F5C860-137C-4D06-ABED-F66DD65C07E7}" type="slidenum">
              <a:rPr lang="en-US" sz="1200"/>
              <a:pPr/>
              <a:t>16</a:t>
            </a:fld>
            <a:endParaRPr lang="en-US" sz="120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98DE4155-921A-465A-8C4B-55CDA67B32C4}" type="slidenum">
              <a:rPr lang="en-US" sz="1200"/>
              <a:pPr/>
              <a:t>17</a:t>
            </a:fld>
            <a:endParaRPr lang="en-US" sz="120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F2561F7F-0070-4025-BC38-A91F33562FAB}" type="slidenum">
              <a:rPr lang="en-US" sz="1200"/>
              <a:pPr/>
              <a:t>18</a:t>
            </a:fld>
            <a:endParaRPr lang="en-US" sz="120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374E985B-5438-4F26-892B-6A3A01CD5E3F}" type="slidenum">
              <a:rPr lang="en-US" sz="1200"/>
              <a:pPr/>
              <a:t>19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12F92551-B30C-4258-A32B-CE1EC16D7876}" type="slidenum">
              <a:rPr lang="en-US" sz="1200"/>
              <a:pPr/>
              <a:t>2</a:t>
            </a:fld>
            <a:endParaRPr 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ACD6F7E3-9ABF-4570-8078-2DEAA1ACC4B9}" type="slidenum">
              <a:rPr lang="en-US" sz="1200"/>
              <a:pPr/>
              <a:t>3</a:t>
            </a:fld>
            <a:endParaRPr 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408D5A47-1505-4D8A-B3D7-3030F24B7399}" type="slidenum">
              <a:rPr lang="en-US" sz="1200"/>
              <a:pPr/>
              <a:t>4</a:t>
            </a:fld>
            <a:endParaRPr 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B37F8BD8-E108-4E89-A78F-F6C4805F6D95}" type="slidenum">
              <a:rPr lang="en-US" sz="1200"/>
              <a:pPr/>
              <a:t>5</a:t>
            </a:fld>
            <a:endParaRPr 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9C2D203A-FCFA-4BF6-B8C2-1901D731789A}" type="slidenum">
              <a:rPr lang="en-US" sz="1200"/>
              <a:pPr/>
              <a:t>6</a:t>
            </a:fld>
            <a:endParaRPr 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40526EDE-6EF1-4755-B667-FBB42213E766}" type="slidenum">
              <a:rPr lang="en-US" sz="1200"/>
              <a:pPr/>
              <a:t>7</a:t>
            </a:fld>
            <a:endParaRPr 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D79FEDB1-B1A5-4D10-AB73-FCCF0613F522}" type="slidenum">
              <a:rPr lang="en-US" sz="1200"/>
              <a:pPr/>
              <a:t>8</a:t>
            </a:fld>
            <a:endParaRPr 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53E20F68-569B-42D6-8612-3D4016E8398B}" type="slidenum">
              <a:rPr lang="en-US" sz="1200"/>
              <a:pPr/>
              <a:t>9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eaLnBrk="1" hangingPunct="1">
              <a:defRPr sz="20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E177F8-24CC-49BE-A3D0-277CDCCB4C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3973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45205E1-1CF0-4706-80F4-600BFBD5F9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76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4889B68-331F-4B93-ABB7-0319B4EE174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2988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B52AE4C-93F4-4EE8-8680-680AB080DB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8572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3886200" cy="2133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886200"/>
            <a:ext cx="3886200" cy="2133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784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952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1511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7D88C91-FEF1-4F3B-8DAD-8C5470FAE9D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111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B92CFDA-A212-4D2A-9BD5-24AB0191B13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607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2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CBC5867-F5FB-4BCC-9BA6-2C12CC8FDB8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42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09B63F-B6A0-499F-A5F4-57936D83E93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9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6D7D71D-2DC6-4C9F-854A-8A6DC18E4AA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474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800"/>
            </a:lvl1pPr>
          </a:lstStyle>
          <a:p>
            <a:fld id="{F33DFA8D-73E2-4BE4-84C3-9F06957939C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7708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 dirty="0">
              <a:latin typeface="Times New Roman"/>
            </a:endParaRPr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457200" y="6400800"/>
            <a:ext cx="486727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buFont typeface="Wingdings" charset="2"/>
              <a:buNone/>
            </a:pPr>
            <a:r>
              <a:rPr lang="en-US" sz="900" dirty="0">
                <a:cs typeface="Arial" charset="0"/>
              </a:rPr>
              <a:t>Chemistry: An Introduction to General, Organic, and Biological Chemistry, Twelfth Edition 	</a:t>
            </a:r>
          </a:p>
        </p:txBody>
      </p:sp>
      <p:sp>
        <p:nvSpPr>
          <p:cNvPr id="12" name="Rectangle 6"/>
          <p:cNvSpPr>
            <a:spLocks noChangeArrowheads="1"/>
          </p:cNvSpPr>
          <p:nvPr userDrawn="1"/>
        </p:nvSpPr>
        <p:spPr bwMode="auto">
          <a:xfrm>
            <a:off x="6629400" y="6400800"/>
            <a:ext cx="22860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buFont typeface="Wingdings" charset="2"/>
              <a:buNone/>
            </a:pPr>
            <a:r>
              <a:rPr lang="en-US" sz="900">
                <a:cs typeface="Arial" charset="0"/>
              </a:rPr>
              <a:t>© 2015 Pearson Education, Inc.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2" r:id="rId1"/>
    <p:sldLayoutId id="2147483951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  <p:sldLayoutId id="2147483962" r:id="rId12"/>
    <p:sldLayoutId id="2147483963" r:id="rId13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2400" kern="1200">
          <a:solidFill>
            <a:schemeClr val="tx1"/>
          </a:solidFill>
          <a:latin typeface="Times New Roman" charset="0"/>
          <a:ea typeface="ＭＳ Ｐゴシック" charset="-128"/>
          <a:cs typeface="ＭＳ Ｐゴシック" charset="-128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Times New Roman" charset="0"/>
          <a:ea typeface="ＭＳ Ｐゴシック" charset="-128"/>
          <a:cs typeface="ＭＳ Ｐゴシック" charset="0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Times New Roman" charset="0"/>
          <a:ea typeface="ＭＳ Ｐゴシック" charset="-128"/>
          <a:cs typeface="ＭＳ Ｐゴシック" charset="0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EB641B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Times New Roman" charset="0"/>
          <a:ea typeface="ＭＳ Ｐゴシック" charset="-128"/>
          <a:cs typeface="ＭＳ Ｐゴシック" charset="0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39639D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Times New Roman" charset="0"/>
          <a:ea typeface="ＭＳ Ｐゴシック" charset="-128"/>
          <a:cs typeface="ＭＳ Ｐゴシック" charset="0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7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8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9.jp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4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600950" cy="8382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16.5  </a:t>
            </a:r>
            <a:r>
              <a:rPr lang="en-US" smtClean="0">
                <a:solidFill>
                  <a:srgbClr val="800000"/>
                </a:solidFill>
                <a:latin typeface="Times New Roman" pitchFamily="18" charset="0"/>
                <a:ea typeface="ＭＳ Ｐゴシック" pitchFamily="34" charset="-128"/>
              </a:rPr>
              <a:t>Enzymes</a:t>
            </a:r>
          </a:p>
        </p:txBody>
      </p:sp>
      <p:sp>
        <p:nvSpPr>
          <p:cNvPr id="16386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8077200" cy="44196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Clr>
                <a:schemeClr val="bg2"/>
              </a:buClr>
              <a:buFont typeface="Arial" pitchFamily="34" charset="0"/>
              <a:buNone/>
            </a:pPr>
            <a:r>
              <a:rPr lang="en-US" b="1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Enzymes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 are proteins that act as biological catalysts. 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On the surface of an enzyme, a small region called an active site binds a substrate and catalyzes a specific reaction for that substrate.</a:t>
            </a:r>
          </a:p>
        </p:txBody>
      </p:sp>
      <p:sp>
        <p:nvSpPr>
          <p:cNvPr id="16388" name="TextBox 9"/>
          <p:cNvSpPr txBox="1">
            <a:spLocks noChangeArrowheads="1"/>
          </p:cNvSpPr>
          <p:nvPr/>
        </p:nvSpPr>
        <p:spPr bwMode="auto">
          <a:xfrm>
            <a:off x="609600" y="5562600"/>
            <a:ext cx="8077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b="1">
                <a:solidFill>
                  <a:srgbClr val="3D9D1E"/>
                </a:solidFill>
                <a:latin typeface="Times New Roman" pitchFamily="18" charset="0"/>
                <a:cs typeface="Times New Roman" pitchFamily="18" charset="0"/>
              </a:rPr>
              <a:t>Learning </a:t>
            </a:r>
            <a:r>
              <a:rPr lang="en-US" b="1">
                <a:solidFill>
                  <a:srgbClr val="3D9D1E"/>
                </a:solidFill>
                <a:latin typeface="Times" pitchFamily="-84" charset="0"/>
              </a:rPr>
              <a:t>Goal  </a:t>
            </a:r>
            <a:r>
              <a:rPr lang="en-US">
                <a:latin typeface="Times" pitchFamily="-84" charset="0"/>
              </a:rPr>
              <a:t>Describe enzymes and their role in enzyme-catalyzed reactions.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64"/>
          <a:stretch/>
        </p:blipFill>
        <p:spPr>
          <a:xfrm>
            <a:off x="1562099" y="2789941"/>
            <a:ext cx="5974080" cy="28235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52564"/>
            <a:ext cx="7600950" cy="9144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Enzyme-Catalyzed Reaction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7924800" cy="4572000"/>
          </a:xfrm>
        </p:spPr>
        <p:txBody>
          <a:bodyPr/>
          <a:lstStyle/>
          <a:p>
            <a:pPr marL="0" indent="0" eaLnBrk="1" hangingPunct="1">
              <a:buFont typeface="Arial"/>
              <a:buNone/>
              <a:defRPr/>
            </a:pPr>
            <a:r>
              <a:rPr lang="en-US" dirty="0" smtClean="0"/>
              <a:t>In </a:t>
            </a:r>
            <a:r>
              <a:rPr lang="en-US" dirty="0"/>
              <a:t>the hydrolysis of the disaccharide </a:t>
            </a:r>
            <a:r>
              <a:rPr lang="en-US" dirty="0" smtClean="0"/>
              <a:t>sucrose, </a:t>
            </a:r>
          </a:p>
          <a:p>
            <a:pPr eaLnBrk="1" hangingPunct="1">
              <a:buFont typeface="Arial"/>
              <a:buChar char="•"/>
              <a:defRPr/>
            </a:pPr>
            <a:r>
              <a:rPr lang="en-US" dirty="0"/>
              <a:t>t</a:t>
            </a:r>
            <a:r>
              <a:rPr lang="en-US" dirty="0" smtClean="0"/>
              <a:t>he ES complex is formed as sucrose </a:t>
            </a:r>
            <a:r>
              <a:rPr lang="en-US" dirty="0"/>
              <a:t>binds to the active site of </a:t>
            </a:r>
            <a:r>
              <a:rPr lang="en-US" dirty="0" err="1" smtClean="0"/>
              <a:t>sucrase</a:t>
            </a:r>
            <a:endParaRPr lang="en-US" dirty="0"/>
          </a:p>
          <a:p>
            <a:pPr eaLnBrk="1" hangingPunct="1">
              <a:buFont typeface="Arial"/>
              <a:buChar char="•"/>
              <a:defRPr/>
            </a:pPr>
            <a:r>
              <a:rPr lang="en-US" dirty="0" smtClean="0"/>
              <a:t>the </a:t>
            </a:r>
            <a:r>
              <a:rPr lang="en-US" dirty="0" err="1"/>
              <a:t>glycosidic</a:t>
            </a:r>
            <a:r>
              <a:rPr lang="en-US" dirty="0"/>
              <a:t> bond </a:t>
            </a:r>
            <a:r>
              <a:rPr lang="en-US" dirty="0" smtClean="0"/>
              <a:t>of sucrose </a:t>
            </a:r>
            <a:r>
              <a:rPr lang="en-US" dirty="0"/>
              <a:t>is in </a:t>
            </a:r>
            <a:r>
              <a:rPr lang="en-US" dirty="0" smtClean="0"/>
              <a:t>position for hydrolysis</a:t>
            </a:r>
          </a:p>
          <a:p>
            <a:pPr eaLnBrk="1" hangingPunct="1">
              <a:buFont typeface="Arial"/>
              <a:buChar char="•"/>
              <a:defRPr/>
            </a:pP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R groups on the amino acids in the </a:t>
            </a:r>
            <a:r>
              <a:rPr lang="en-US" dirty="0" smtClean="0"/>
              <a:t>active site catalyze </a:t>
            </a:r>
            <a:r>
              <a:rPr lang="en-US" dirty="0"/>
              <a:t>the hydrolysis of sucrose, </a:t>
            </a:r>
            <a:r>
              <a:rPr lang="en-US" dirty="0" smtClean="0"/>
              <a:t>producing glucose and fructose  </a:t>
            </a:r>
          </a:p>
          <a:p>
            <a:pPr eaLnBrk="1" hangingPunct="1">
              <a:buFont typeface="Arial"/>
              <a:buChar char="•"/>
              <a:defRPr/>
            </a:pPr>
            <a:r>
              <a:rPr lang="en-US" dirty="0"/>
              <a:t>t</a:t>
            </a:r>
            <a:r>
              <a:rPr lang="en-US" dirty="0" smtClean="0"/>
              <a:t>he product structures </a:t>
            </a:r>
            <a:r>
              <a:rPr lang="en-US" dirty="0"/>
              <a:t>are no longer attracted to </a:t>
            </a:r>
            <a:r>
              <a:rPr lang="en-US" dirty="0" smtClean="0"/>
              <a:t>the active </a:t>
            </a:r>
            <a:r>
              <a:rPr lang="en-US" dirty="0"/>
              <a:t>site, </a:t>
            </a:r>
            <a:r>
              <a:rPr lang="en-US" dirty="0" smtClean="0"/>
              <a:t>so they </a:t>
            </a:r>
            <a:r>
              <a:rPr lang="en-US" dirty="0"/>
              <a:t>are </a:t>
            </a:r>
            <a:r>
              <a:rPr lang="en-US" dirty="0" smtClean="0"/>
              <a:t>released to allow </a:t>
            </a:r>
            <a:r>
              <a:rPr lang="en-US" dirty="0" err="1"/>
              <a:t>sucrase</a:t>
            </a:r>
            <a:r>
              <a:rPr lang="en-US" dirty="0"/>
              <a:t> to react with another </a:t>
            </a:r>
            <a:r>
              <a:rPr lang="en-US" dirty="0" smtClean="0"/>
              <a:t>sucrose molecule</a:t>
            </a:r>
            <a:endParaRPr lang="en-US" sz="20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34819" name="Text Box 12"/>
          <p:cNvSpPr txBox="1">
            <a:spLocks noChangeArrowheads="1"/>
          </p:cNvSpPr>
          <p:nvPr/>
        </p:nvSpPr>
        <p:spPr bwMode="auto">
          <a:xfrm>
            <a:off x="990600" y="5486400"/>
            <a:ext cx="6096000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  <a:buClr>
                <a:schemeClr val="bg2"/>
              </a:buClr>
            </a:pPr>
            <a:r>
              <a:rPr lang="en-US" b="1">
                <a:latin typeface="Times New Roman" pitchFamily="18" charset="0"/>
              </a:rPr>
              <a:t>       E + S                 ES              E + P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  <a:buClr>
                <a:schemeClr val="bg2"/>
              </a:buClr>
            </a:pPr>
            <a:r>
              <a:rPr lang="en-US" sz="2000">
                <a:solidFill>
                  <a:srgbClr val="FF0000"/>
                </a:solidFill>
                <a:latin typeface="Times New Roman" pitchFamily="18" charset="0"/>
              </a:rPr>
              <a:t>sucrase + sucrose      ES complex    sucrase + product</a:t>
            </a:r>
          </a:p>
        </p:txBody>
      </p:sp>
      <p:sp>
        <p:nvSpPr>
          <p:cNvPr id="34820" name="Line 15"/>
          <p:cNvSpPr>
            <a:spLocks noChangeShapeType="1"/>
          </p:cNvSpPr>
          <p:nvPr/>
        </p:nvSpPr>
        <p:spPr bwMode="auto">
          <a:xfrm flipH="1">
            <a:off x="2690813" y="5735638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4821" name="Line 13"/>
          <p:cNvSpPr>
            <a:spLocks noChangeShapeType="1"/>
          </p:cNvSpPr>
          <p:nvPr/>
        </p:nvSpPr>
        <p:spPr bwMode="auto">
          <a:xfrm>
            <a:off x="2614613" y="5659438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4822" name="Line 13"/>
          <p:cNvSpPr>
            <a:spLocks noChangeShapeType="1"/>
          </p:cNvSpPr>
          <p:nvPr/>
        </p:nvSpPr>
        <p:spPr bwMode="auto">
          <a:xfrm>
            <a:off x="4267200" y="5715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52564"/>
            <a:ext cx="8229600" cy="9144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Enzyme Action: Lock-and-Key Model 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8077200" cy="441960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Clr>
                <a:schemeClr val="bg2"/>
              </a:buClr>
              <a:buSzTx/>
              <a:buFontTx/>
              <a:buNone/>
              <a:defRPr/>
            </a:pPr>
            <a:r>
              <a:rPr lang="en-US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In the </a:t>
            </a:r>
            <a:r>
              <a:rPr lang="en-US" b="1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lock-and-key model</a:t>
            </a:r>
            <a:r>
              <a:rPr lang="en-US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, the</a:t>
            </a:r>
          </a:p>
          <a:p>
            <a:pPr eaLnBrk="1" hangingPunct="1">
              <a:spcBef>
                <a:spcPts val="600"/>
              </a:spcBef>
              <a:buSzTx/>
              <a:buFontTx/>
              <a:buChar char="•"/>
              <a:defRPr/>
            </a:pPr>
            <a:r>
              <a:rPr lang="en-US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active site has a </a:t>
            </a:r>
            <a:r>
              <a:rPr lang="en-US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rigid, nonflexible </a:t>
            </a:r>
            <a:r>
              <a:rPr lang="en-US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shape</a:t>
            </a:r>
          </a:p>
          <a:p>
            <a:pPr eaLnBrk="1" hangingPunct="1">
              <a:spcBef>
                <a:spcPts val="600"/>
              </a:spcBef>
              <a:buSzTx/>
              <a:buFontTx/>
              <a:buChar char="•"/>
              <a:defRPr/>
            </a:pPr>
            <a:r>
              <a:rPr lang="en-US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enzyme </a:t>
            </a:r>
            <a:r>
              <a:rPr lang="en-US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binds only </a:t>
            </a:r>
            <a:r>
              <a:rPr lang="en-US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substrates that exactly fit the active </a:t>
            </a:r>
            <a:r>
              <a:rPr lang="en-US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site like a </a:t>
            </a:r>
            <a:r>
              <a:rPr lang="en-US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lock</a:t>
            </a:r>
          </a:p>
          <a:p>
            <a:pPr eaLnBrk="1" hangingPunct="1">
              <a:spcBef>
                <a:spcPts val="600"/>
              </a:spcBef>
              <a:buSzTx/>
              <a:buFontTx/>
              <a:buChar char="•"/>
              <a:defRPr/>
            </a:pPr>
            <a:r>
              <a:rPr lang="en-US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substrate is the key that fits that lock </a:t>
            </a:r>
            <a:endParaRPr lang="en-US" dirty="0" smtClean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spcBef>
                <a:spcPts val="600"/>
              </a:spcBef>
              <a:buSzTx/>
              <a:buFont typeface="Arial"/>
              <a:buNone/>
              <a:defRPr/>
            </a:pPr>
            <a:endParaRPr lang="en-US" dirty="0" smtClean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spcBef>
                <a:spcPts val="600"/>
              </a:spcBef>
              <a:buSzTx/>
              <a:buFont typeface="Arial"/>
              <a:buNone/>
              <a:defRPr/>
            </a:pPr>
            <a:endParaRPr lang="en-US" dirty="0" smtClean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buFont typeface="Arial"/>
              <a:buNone/>
              <a:defRPr/>
            </a:pPr>
            <a:r>
              <a:rPr lang="en-US" dirty="0"/>
              <a:t>T</a:t>
            </a:r>
            <a:r>
              <a:rPr lang="en-US" dirty="0" smtClean="0"/>
              <a:t>his </a:t>
            </a:r>
            <a:r>
              <a:rPr lang="en-US" dirty="0"/>
              <a:t>model was a static one that did not include the flexibility of </a:t>
            </a:r>
            <a:r>
              <a:rPr lang="en-US" dirty="0" smtClean="0"/>
              <a:t>the tertiary </a:t>
            </a:r>
            <a:r>
              <a:rPr lang="en-US" dirty="0"/>
              <a:t>shape of an enzyme and the way </a:t>
            </a:r>
            <a:r>
              <a:rPr lang="en-US" dirty="0" smtClean="0"/>
              <a:t>the </a:t>
            </a:r>
            <a:r>
              <a:rPr lang="en-US" dirty="0"/>
              <a:t>active site can adjust to </a:t>
            </a:r>
            <a:r>
              <a:rPr lang="en-US" dirty="0" smtClean="0"/>
              <a:t>the shape </a:t>
            </a:r>
            <a:r>
              <a:rPr lang="en-US" dirty="0"/>
              <a:t>of a substrate.</a:t>
            </a:r>
            <a:endParaRPr lang="en-US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Enzyme Action: Induced-Fit Model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676400"/>
            <a:ext cx="8421688" cy="4114800"/>
          </a:xfrm>
        </p:spPr>
        <p:txBody>
          <a:bodyPr/>
          <a:lstStyle/>
          <a:p>
            <a:pPr eaLnBrk="1" hangingPunct="1">
              <a:spcBef>
                <a:spcPts val="1200"/>
              </a:spcBef>
              <a:buClr>
                <a:schemeClr val="bg2"/>
              </a:buClr>
              <a:buSzTx/>
              <a:buFontTx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I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n the </a:t>
            </a:r>
            <a:r>
              <a:rPr lang="en-US" b="1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induced-fit model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,</a:t>
            </a:r>
          </a:p>
          <a:p>
            <a:pPr eaLnBrk="1" hangingPunct="1">
              <a:spcBef>
                <a:spcPts val="1200"/>
              </a:spcBef>
              <a:buSzTx/>
              <a:buFontTx/>
              <a:buChar char="•"/>
            </a:pPr>
            <a:r>
              <a:rPr lang="en-US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enzyme structure is flexible, not rigid, and adjusts to the shape of the active site in order to bind the substrate</a:t>
            </a:r>
          </a:p>
          <a:p>
            <a:pPr eaLnBrk="1" hangingPunct="1">
              <a:spcBef>
                <a:spcPts val="1200"/>
              </a:spcBef>
              <a:buSzTx/>
              <a:buFontTx/>
              <a:buChar char="•"/>
            </a:pPr>
            <a:r>
              <a:rPr lang="en-US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the range of substrate specificity increases</a:t>
            </a:r>
          </a:p>
          <a:p>
            <a:pPr eaLnBrk="1" hangingPunct="1">
              <a:spcBef>
                <a:spcPts val="1200"/>
              </a:spcBef>
              <a:buSzTx/>
              <a:buFontTx/>
              <a:buChar char="•"/>
            </a:pPr>
            <a:r>
              <a:rPr lang="en-US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shape changes improve catalysis during reaction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37475" cy="9906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Enzyme Action: Induced-Fit Model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627658"/>
            <a:ext cx="3562951" cy="2546777"/>
          </a:xfrm>
        </p:spPr>
        <p:txBody>
          <a:bodyPr/>
          <a:lstStyle/>
          <a:p>
            <a:pPr marL="0" indent="0" eaLnBrk="1" hangingPunct="1">
              <a:buFont typeface="Arial" pitchFamily="34" charset="0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In the induced-fit model, substrate and enzyme work together to acquire a geometrical arrangement that lowers the activation energy of the reaction. </a:t>
            </a:r>
            <a:endParaRPr lang="en-US" b="1" smtClean="0">
              <a:latin typeface="Times New Roman" pitchFamily="18" charset="0"/>
              <a:ea typeface="ＭＳ Ｐゴシック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01"/>
          <a:stretch/>
        </p:blipFill>
        <p:spPr>
          <a:xfrm>
            <a:off x="4172551" y="1632586"/>
            <a:ext cx="4439496" cy="45967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5448"/>
            <a:ext cx="7737475" cy="9906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Chemistry Link to Health:</a:t>
            </a:r>
            <a:br>
              <a:rPr lang="en-US" dirty="0" smtClean="0">
                <a:latin typeface="Times New Roman" pitchFamily="18" charset="0"/>
                <a:ea typeface="ＭＳ Ｐゴシック" pitchFamily="34" charset="-128"/>
              </a:rPr>
            </a:br>
            <a:r>
              <a:rPr lang="en-US" dirty="0" err="1" smtClean="0">
                <a:latin typeface="Times New Roman" pitchFamily="18" charset="0"/>
                <a:ea typeface="ＭＳ Ｐゴシック" pitchFamily="34" charset="-128"/>
              </a:rPr>
              <a:t>Isoenzymes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 as Diagnostic Tools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600200"/>
            <a:ext cx="7924800" cy="47244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US" dirty="0" err="1"/>
              <a:t>Isoenzymes</a:t>
            </a:r>
            <a:r>
              <a:rPr lang="en-US" dirty="0"/>
              <a:t> </a:t>
            </a:r>
            <a:endParaRPr lang="en-US" dirty="0" smtClean="0"/>
          </a:p>
          <a:p>
            <a:pPr eaLnBrk="1" hangingPunct="1">
              <a:buFont typeface="Arial" charset="0"/>
              <a:buChar char="•"/>
              <a:defRPr/>
            </a:pPr>
            <a:r>
              <a:rPr lang="en-US" dirty="0"/>
              <a:t>a</a:t>
            </a:r>
            <a:r>
              <a:rPr lang="en-US" dirty="0" smtClean="0"/>
              <a:t>re different </a:t>
            </a:r>
            <a:r>
              <a:rPr lang="en-US" dirty="0"/>
              <a:t>forms of an enzyme that catalyze </a:t>
            </a:r>
            <a:r>
              <a:rPr lang="en-US" dirty="0" smtClean="0"/>
              <a:t>the same </a:t>
            </a:r>
            <a:r>
              <a:rPr lang="en-US" dirty="0"/>
              <a:t>reaction in different cells or tissues of the </a:t>
            </a:r>
            <a:r>
              <a:rPr lang="en-US" dirty="0" smtClean="0"/>
              <a:t>body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dirty="0" smtClean="0"/>
              <a:t>consist of quaternary </a:t>
            </a:r>
            <a:r>
              <a:rPr lang="en-US" dirty="0"/>
              <a:t>structures with slight variations in the amino acids in </a:t>
            </a:r>
            <a:r>
              <a:rPr lang="en-US" dirty="0" smtClean="0"/>
              <a:t>the polypeptide subunits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dirty="0"/>
              <a:t>T</a:t>
            </a:r>
            <a:r>
              <a:rPr lang="en-US" dirty="0" smtClean="0"/>
              <a:t>here </a:t>
            </a:r>
            <a:r>
              <a:rPr lang="en-US" dirty="0"/>
              <a:t>are five </a:t>
            </a:r>
            <a:r>
              <a:rPr lang="en-US" dirty="0" err="1"/>
              <a:t>isoenzymes</a:t>
            </a:r>
            <a:r>
              <a:rPr lang="en-US" dirty="0"/>
              <a:t> </a:t>
            </a:r>
            <a:r>
              <a:rPr lang="en-US" dirty="0" smtClean="0"/>
              <a:t>of lactate </a:t>
            </a:r>
            <a:r>
              <a:rPr lang="en-US" dirty="0"/>
              <a:t>dehydrogenase </a:t>
            </a:r>
            <a:r>
              <a:rPr lang="en-US" b="1" dirty="0"/>
              <a:t>(</a:t>
            </a:r>
            <a:r>
              <a:rPr lang="en-US" dirty="0" smtClean="0"/>
              <a:t>LDH</a:t>
            </a:r>
            <a:r>
              <a:rPr lang="en-US" b="1" dirty="0"/>
              <a:t>)</a:t>
            </a:r>
            <a:r>
              <a:rPr lang="en-US" b="1" dirty="0" smtClean="0"/>
              <a:t> </a:t>
            </a:r>
            <a:r>
              <a:rPr lang="en-US" dirty="0"/>
              <a:t>that catalyze the conversion </a:t>
            </a:r>
            <a:r>
              <a:rPr lang="en-US" dirty="0" smtClean="0"/>
              <a:t>between lactate </a:t>
            </a:r>
            <a:r>
              <a:rPr lang="en-US" dirty="0"/>
              <a:t>and pyruvate.</a:t>
            </a:r>
            <a:endParaRPr lang="en-US" b="1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936"/>
          <a:stretch/>
        </p:blipFill>
        <p:spPr>
          <a:xfrm>
            <a:off x="333375" y="4831080"/>
            <a:ext cx="8534400" cy="11410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5448"/>
            <a:ext cx="7737475" cy="9906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Chemistry Link to Health:</a:t>
            </a:r>
            <a:br>
              <a:rPr lang="en-US" dirty="0" smtClean="0">
                <a:latin typeface="Times New Roman" pitchFamily="18" charset="0"/>
                <a:ea typeface="ＭＳ Ｐゴシック" pitchFamily="34" charset="-128"/>
              </a:rPr>
            </a:br>
            <a:r>
              <a:rPr lang="en-US" dirty="0" err="1" smtClean="0">
                <a:latin typeface="Times New Roman" pitchFamily="18" charset="0"/>
                <a:ea typeface="ＭＳ Ｐゴシック" pitchFamily="34" charset="-128"/>
              </a:rPr>
              <a:t>Isoenzymes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 as Diagnostic Tools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600200"/>
            <a:ext cx="7924800" cy="47244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US" dirty="0"/>
              <a:t>Each LDH </a:t>
            </a:r>
            <a:r>
              <a:rPr lang="en-US" dirty="0" err="1"/>
              <a:t>isoenzyme</a:t>
            </a:r>
            <a:r>
              <a:rPr lang="en-US" dirty="0"/>
              <a:t> contains a mix of polypeptide subunits</a:t>
            </a:r>
            <a:r>
              <a:rPr lang="en-US" dirty="0" smtClean="0"/>
              <a:t>, M and H. Different combinations of M and H are used to to convert lactate to pyruvate in different organs.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dirty="0" smtClean="0"/>
              <a:t>In the liver and muscle, lactate is converted to pyruvate by the LDH</a:t>
            </a:r>
            <a:r>
              <a:rPr lang="en-US" baseline="-25000" dirty="0" smtClean="0"/>
              <a:t>5</a:t>
            </a:r>
            <a:r>
              <a:rPr lang="en-US" dirty="0" smtClean="0"/>
              <a:t> </a:t>
            </a:r>
            <a:r>
              <a:rPr lang="en-US" dirty="0" err="1" smtClean="0"/>
              <a:t>isoenzyme</a:t>
            </a:r>
            <a:r>
              <a:rPr lang="en-US" dirty="0" smtClean="0"/>
              <a:t> with four M subunits (M</a:t>
            </a:r>
            <a:r>
              <a:rPr lang="en-US" baseline="-25000" dirty="0" smtClean="0"/>
              <a:t>4</a:t>
            </a:r>
            <a:r>
              <a:rPr lang="en-US" dirty="0" smtClean="0"/>
              <a:t>).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dirty="0" smtClean="0"/>
              <a:t>In the heart, the same </a:t>
            </a:r>
            <a:r>
              <a:rPr lang="en-US" dirty="0"/>
              <a:t>reaction is catalyzed by the LDH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 err="1"/>
              <a:t>isoenzyme</a:t>
            </a:r>
            <a:r>
              <a:rPr lang="en-US" dirty="0"/>
              <a:t> </a:t>
            </a:r>
            <a:r>
              <a:rPr lang="en-US" b="1" dirty="0"/>
              <a:t>(</a:t>
            </a:r>
            <a:r>
              <a:rPr lang="en-US" dirty="0" smtClean="0"/>
              <a:t>H</a:t>
            </a:r>
            <a:r>
              <a:rPr lang="en-US" baseline="-25000" dirty="0" smtClean="0"/>
              <a:t>4</a:t>
            </a:r>
            <a:r>
              <a:rPr lang="en-US" b="1" dirty="0"/>
              <a:t>)</a:t>
            </a:r>
            <a:r>
              <a:rPr lang="en-US" b="1" dirty="0" smtClean="0"/>
              <a:t> </a:t>
            </a:r>
            <a:r>
              <a:rPr lang="en-US" dirty="0" smtClean="0"/>
              <a:t>containing four </a:t>
            </a:r>
            <a:r>
              <a:rPr lang="en-US" dirty="0"/>
              <a:t>H </a:t>
            </a:r>
            <a:r>
              <a:rPr lang="en-US" dirty="0" smtClean="0"/>
              <a:t>subunits.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dirty="0"/>
          </a:p>
          <a:p>
            <a:pPr marL="0" indent="0" eaLnBrk="1" hangingPunct="1">
              <a:buFont typeface="Arial" charset="0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5448"/>
            <a:ext cx="7737475" cy="9906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Chemistry Link to Health:</a:t>
            </a:r>
            <a:br>
              <a:rPr lang="en-US" dirty="0" smtClean="0">
                <a:latin typeface="Times New Roman" pitchFamily="18" charset="0"/>
                <a:ea typeface="ＭＳ Ｐゴシック" pitchFamily="34" charset="-128"/>
              </a:rPr>
            </a:br>
            <a:r>
              <a:rPr lang="en-US" dirty="0" err="1" smtClean="0">
                <a:latin typeface="Times New Roman" pitchFamily="18" charset="0"/>
                <a:ea typeface="ＭＳ Ｐゴシック" pitchFamily="34" charset="-128"/>
              </a:rPr>
              <a:t>Isoenzymes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 as Diagnostic Tools</a:t>
            </a:r>
          </a:p>
        </p:txBody>
      </p:sp>
      <p:sp>
        <p:nvSpPr>
          <p:cNvPr id="4710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599" y="1600200"/>
            <a:ext cx="8429625" cy="4724400"/>
          </a:xfrm>
        </p:spPr>
        <p:txBody>
          <a:bodyPr/>
          <a:lstStyle/>
          <a:p>
            <a:pPr marL="0" indent="0" eaLnBrk="1" hangingPunct="1">
              <a:buFont typeface="Arial" pitchFamily="34" charset="0"/>
              <a:buNone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A myocardial infarction may be indicated by an increase in the levels of </a:t>
            </a:r>
            <a:r>
              <a:rPr lang="en-US" dirty="0" err="1" smtClean="0">
                <a:latin typeface="Times New Roman" pitchFamily="18" charset="0"/>
                <a:ea typeface="ＭＳ Ｐゴシック" pitchFamily="34" charset="-128"/>
              </a:rPr>
              <a:t>creatine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 kinase </a:t>
            </a:r>
            <a:r>
              <a:rPr lang="en-US" b="1" dirty="0" smtClean="0">
                <a:latin typeface="Times New Roman" pitchFamily="18" charset="0"/>
                <a:ea typeface="ＭＳ Ｐゴシック" pitchFamily="34" charset="-128"/>
              </a:rPr>
              <a:t>(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CK</a:t>
            </a:r>
            <a:r>
              <a:rPr lang="en-US" b="1" dirty="0" smtClean="0">
                <a:latin typeface="Times New Roman" pitchFamily="18" charset="0"/>
                <a:ea typeface="ＭＳ Ｐゴシック" pitchFamily="34" charset="-128"/>
              </a:rPr>
              <a:t>)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 and lactate dehydrogenase </a:t>
            </a:r>
            <a:r>
              <a:rPr lang="en-US" b="1" dirty="0" smtClean="0">
                <a:latin typeface="Times New Roman" pitchFamily="18" charset="0"/>
                <a:ea typeface="ＭＳ Ｐゴシック" pitchFamily="34" charset="-128"/>
              </a:rPr>
              <a:t>(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LDH</a:t>
            </a:r>
            <a:r>
              <a:rPr lang="en-US" b="1" dirty="0" smtClean="0">
                <a:latin typeface="Times New Roman" pitchFamily="18" charset="0"/>
                <a:ea typeface="ＭＳ Ｐゴシック" pitchFamily="34" charset="-128"/>
              </a:rPr>
              <a:t>)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.</a:t>
            </a:r>
          </a:p>
          <a:p>
            <a:pPr marL="0" indent="0" eaLnBrk="1" hangingPunct="1">
              <a:buFont typeface="Arial" pitchFamily="34" charset="0"/>
              <a:buNone/>
            </a:pPr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  <a:p>
            <a:pPr marL="0" indent="0" eaLnBrk="1" hangingPunct="1">
              <a:buFont typeface="Arial" pitchFamily="34" charset="0"/>
              <a:buNone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When a myocardial infarction </a:t>
            </a:r>
            <a:r>
              <a:rPr lang="en-US" b="1" dirty="0" smtClean="0">
                <a:latin typeface="Times New Roman" pitchFamily="18" charset="0"/>
                <a:ea typeface="ＭＳ Ｐゴシック" pitchFamily="34" charset="-128"/>
              </a:rPr>
              <a:t>(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MI</a:t>
            </a:r>
            <a:r>
              <a:rPr lang="en-US" b="1" dirty="0" smtClean="0">
                <a:latin typeface="Times New Roman" pitchFamily="18" charset="0"/>
                <a:ea typeface="ＭＳ Ｐゴシック" pitchFamily="34" charset="-128"/>
              </a:rPr>
              <a:t>) 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or heart attack damages heart muscle, an increase in the level of LDH</a:t>
            </a:r>
            <a:r>
              <a:rPr lang="en-US" baseline="-25000" dirty="0" smtClean="0">
                <a:latin typeface="Times New Roman" pitchFamily="18" charset="0"/>
                <a:ea typeface="ＭＳ Ｐゴシック" pitchFamily="34" charset="-128"/>
              </a:rPr>
              <a:t>1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en-US" b="1" dirty="0" smtClean="0">
                <a:latin typeface="Times New Roman" pitchFamily="18" charset="0"/>
                <a:ea typeface="ＭＳ Ｐゴシック" pitchFamily="34" charset="-128"/>
              </a:rPr>
              <a:t>(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H</a:t>
            </a:r>
            <a:r>
              <a:rPr lang="en-US" baseline="-25000" dirty="0" smtClean="0">
                <a:latin typeface="Times New Roman" pitchFamily="18" charset="0"/>
                <a:ea typeface="ＭＳ Ｐゴシック" pitchFamily="34" charset="-128"/>
              </a:rPr>
              <a:t>4</a:t>
            </a:r>
            <a:r>
              <a:rPr lang="en-US" b="1" dirty="0" smtClean="0">
                <a:latin typeface="Times New Roman" pitchFamily="18" charset="0"/>
                <a:ea typeface="ＭＳ Ｐゴシック" pitchFamily="34" charset="-128"/>
              </a:rPr>
              <a:t>) </a:t>
            </a:r>
            <a:r>
              <a:rPr lang="en-US" dirty="0" err="1" smtClean="0">
                <a:latin typeface="Times New Roman" pitchFamily="18" charset="0"/>
                <a:ea typeface="ＭＳ Ｐゴシック" pitchFamily="34" charset="-128"/>
              </a:rPr>
              <a:t>isoenzyme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 is detected in the blood serum.</a:t>
            </a:r>
          </a:p>
          <a:p>
            <a:pPr marL="0" indent="0" eaLnBrk="1" hangingPunct="1">
              <a:buFont typeface="Arial" pitchFamily="34" charset="0"/>
              <a:buNone/>
            </a:pPr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  <a:p>
            <a:pPr marL="0" indent="0" eaLnBrk="1" hangingPunct="1">
              <a:buFont typeface="Arial" pitchFamily="34" charset="0"/>
              <a:buNone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An elevation in serum LDH</a:t>
            </a:r>
            <a:r>
              <a:rPr lang="en-US" baseline="-25000" dirty="0" smtClean="0">
                <a:latin typeface="Times New Roman" pitchFamily="18" charset="0"/>
                <a:ea typeface="ＭＳ Ｐゴシック" pitchFamily="34" charset="-128"/>
              </a:rPr>
              <a:t>5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, M</a:t>
            </a:r>
            <a:r>
              <a:rPr lang="en-US" baseline="-25000" dirty="0" smtClean="0">
                <a:latin typeface="Times New Roman" pitchFamily="18" charset="0"/>
                <a:ea typeface="ＭＳ Ｐゴシック" pitchFamily="34" charset="-128"/>
              </a:rPr>
              <a:t>4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, indicates liver damage </a:t>
            </a:r>
            <a:br>
              <a:rPr lang="en-US" dirty="0" smtClean="0">
                <a:latin typeface="Times New Roman" pitchFamily="18" charset="0"/>
                <a:ea typeface="ＭＳ Ｐゴシック" pitchFamily="34" charset="-128"/>
              </a:rPr>
            </a:b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or disease.</a:t>
            </a:r>
          </a:p>
          <a:p>
            <a:pPr marL="0" indent="0" eaLnBrk="1" hangingPunct="1">
              <a:buFont typeface="Arial" pitchFamily="34" charset="0"/>
              <a:buNone/>
            </a:pPr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  <a:p>
            <a:pPr marL="0" indent="0" eaLnBrk="1" hangingPunct="1">
              <a:buFont typeface="Arial" pitchFamily="34" charset="0"/>
              <a:buNone/>
            </a:pPr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5448"/>
            <a:ext cx="7737475" cy="9906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Chemistry Link to Health:</a:t>
            </a:r>
            <a:br>
              <a:rPr lang="en-US" dirty="0" smtClean="0">
                <a:latin typeface="Times New Roman" pitchFamily="18" charset="0"/>
                <a:ea typeface="ＭＳ Ｐゴシック" pitchFamily="34" charset="-128"/>
              </a:rPr>
            </a:br>
            <a:r>
              <a:rPr lang="en-US" dirty="0" err="1" smtClean="0">
                <a:latin typeface="Times New Roman" pitchFamily="18" charset="0"/>
                <a:ea typeface="ＭＳ Ｐゴシック" pitchFamily="34" charset="-128"/>
              </a:rPr>
              <a:t>Isoenzymes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 as Diagnostic Tools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600200"/>
            <a:ext cx="7924800" cy="4724400"/>
          </a:xfrm>
        </p:spPr>
        <p:txBody>
          <a:bodyPr/>
          <a:lstStyle/>
          <a:p>
            <a:pPr marL="0" indent="0" eaLnBrk="1" hangingPunct="1">
              <a:buFont typeface="Arial" pitchFamily="34" charset="0"/>
              <a:buNone/>
            </a:pPr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pPr marL="0" indent="0" eaLnBrk="1" hangingPunct="1">
              <a:buFont typeface="Arial" pitchFamily="34" charset="0"/>
              <a:buNone/>
            </a:pPr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49155" name="TextBox 1"/>
          <p:cNvSpPr txBox="1">
            <a:spLocks noChangeArrowheads="1"/>
          </p:cNvSpPr>
          <p:nvPr/>
        </p:nvSpPr>
        <p:spPr bwMode="auto">
          <a:xfrm>
            <a:off x="4572000" y="5407874"/>
            <a:ext cx="348845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sz="1600" dirty="0">
                <a:latin typeface="Times" pitchFamily="-84" charset="0"/>
              </a:rPr>
              <a:t>The different </a:t>
            </a:r>
            <a:r>
              <a:rPr lang="en-US" sz="1600" dirty="0" err="1">
                <a:latin typeface="Times" pitchFamily="-84" charset="0"/>
              </a:rPr>
              <a:t>isoenzymes</a:t>
            </a:r>
            <a:r>
              <a:rPr lang="en-US" sz="1600" dirty="0">
                <a:latin typeface="Times" pitchFamily="-84" charset="0"/>
              </a:rPr>
              <a:t> of lactate</a:t>
            </a:r>
          </a:p>
          <a:p>
            <a:r>
              <a:rPr lang="en-US" sz="1600" dirty="0">
                <a:latin typeface="Times" pitchFamily="-84" charset="0"/>
              </a:rPr>
              <a:t>dehydrogenase </a:t>
            </a:r>
            <a:r>
              <a:rPr lang="en-US" sz="1600" dirty="0" smtClean="0">
                <a:latin typeface="Times" pitchFamily="-84" charset="0"/>
              </a:rPr>
              <a:t>(LDH) </a:t>
            </a:r>
            <a:r>
              <a:rPr lang="en-US" sz="1600" dirty="0">
                <a:latin typeface="Times" pitchFamily="-84" charset="0"/>
              </a:rPr>
              <a:t>indicate damage</a:t>
            </a:r>
          </a:p>
          <a:p>
            <a:r>
              <a:rPr lang="en-US" sz="1600" dirty="0">
                <a:latin typeface="Times" pitchFamily="-84" charset="0"/>
              </a:rPr>
              <a:t>to different organs in the body.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91"/>
          <a:stretch/>
        </p:blipFill>
        <p:spPr>
          <a:xfrm>
            <a:off x="2229822" y="1527810"/>
            <a:ext cx="2161203" cy="48950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37475" cy="9906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Study Check </a:t>
            </a:r>
          </a:p>
        </p:txBody>
      </p:sp>
      <p:sp>
        <p:nvSpPr>
          <p:cNvPr id="5120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676400"/>
            <a:ext cx="8001000" cy="4114800"/>
          </a:xfrm>
        </p:spPr>
        <p:txBody>
          <a:bodyPr/>
          <a:lstStyle/>
          <a:p>
            <a:pPr marL="347663" indent="-347663" eaLnBrk="1" hangingPunct="1">
              <a:spcBef>
                <a:spcPct val="0"/>
              </a:spcBef>
              <a:buFontTx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1.	The active site is</a:t>
            </a:r>
          </a:p>
          <a:p>
            <a:pPr marL="347663" indent="-347663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	A.  the enzyme	</a:t>
            </a:r>
          </a:p>
          <a:p>
            <a:pPr marL="347663" indent="-347663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	B.  a section of the enzyme</a:t>
            </a:r>
          </a:p>
          <a:p>
            <a:pPr marL="347663" indent="-347663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	C.  the substrate</a:t>
            </a:r>
          </a:p>
          <a:p>
            <a:pPr marL="347663" indent="-347663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pPr marL="347663" indent="-347663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2.	In the induced</a:t>
            </a:r>
            <a:r>
              <a:rPr lang="en-US" b="1" smtClean="0">
                <a:latin typeface="Times New Roman" pitchFamily="18" charset="0"/>
                <a:ea typeface="ＭＳ Ｐゴシック" pitchFamily="34" charset="-128"/>
              </a:rPr>
              <a:t>-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fit model, the shape of the enzyme when substrate binds</a:t>
            </a:r>
          </a:p>
          <a:p>
            <a:pPr marL="347663" indent="-347663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	A.  stays the same	</a:t>
            </a:r>
          </a:p>
          <a:p>
            <a:pPr marL="347663" indent="-347663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	B.  adapts to the shape of the substrate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37475" cy="9906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Solution</a:t>
            </a:r>
            <a:r>
              <a:rPr lang="en-US" sz="3600" smtClean="0">
                <a:latin typeface="Times New Roman" pitchFamily="18" charset="0"/>
                <a:ea typeface="ＭＳ Ｐゴシック" pitchFamily="34" charset="-128"/>
              </a:rPr>
              <a:t> 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676400"/>
            <a:ext cx="8001000" cy="4114800"/>
          </a:xfrm>
        </p:spPr>
        <p:txBody>
          <a:bodyPr/>
          <a:lstStyle/>
          <a:p>
            <a:pPr marL="288925" indent="-288925"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1.	The active site is</a:t>
            </a:r>
          </a:p>
          <a:p>
            <a:pPr marL="288925" indent="-288925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	B.  a section of the enzyme</a:t>
            </a:r>
          </a:p>
          <a:p>
            <a:pPr marL="288925" indent="-288925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pPr marL="288925" indent="-288925" eaLnBrk="1" hangingPunct="1"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2.	In the induced</a:t>
            </a:r>
            <a:r>
              <a:rPr lang="en-US" b="1" smtClean="0">
                <a:latin typeface="Times New Roman" pitchFamily="18" charset="0"/>
                <a:ea typeface="ＭＳ Ｐゴシック" pitchFamily="34" charset="-128"/>
              </a:rPr>
              <a:t>-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fit model, the shape of the enzyme when substrate binds</a:t>
            </a:r>
          </a:p>
          <a:p>
            <a:pPr marL="288925" indent="-288925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	B.  adapts to the shape of the substrate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308975" cy="9906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Enzymes Are Biological Catalysts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600200"/>
            <a:ext cx="4038600" cy="46482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chemeClr val="bg2"/>
              </a:buClr>
              <a:buFont typeface="Wingdings" pitchFamily="2" charset="2"/>
              <a:buNone/>
            </a:pPr>
            <a:r>
              <a:rPr lang="en-US" b="1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Enzymes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 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catalyze nearly all the chemical reactions taking place in the cells of the body</a:t>
            </a:r>
          </a:p>
          <a:p>
            <a:pPr eaLnBrk="1" hangingPunct="1">
              <a:spcBef>
                <a:spcPct val="25000"/>
              </a:spcBef>
              <a:buSzTx/>
              <a:buFontTx/>
              <a:buChar char="•"/>
            </a:pPr>
            <a:r>
              <a:rPr lang="en-US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increase the rate of reaction  by lowering the energy </a:t>
            </a:r>
            <a:br>
              <a:rPr lang="en-US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</a:br>
            <a:r>
              <a:rPr lang="en-US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of activation</a:t>
            </a:r>
          </a:p>
        </p:txBody>
      </p:sp>
      <p:sp>
        <p:nvSpPr>
          <p:cNvPr id="55305" name="Rectangle 1033"/>
          <p:cNvSpPr>
            <a:spLocks noChangeArrowheads="1"/>
          </p:cNvSpPr>
          <p:nvPr/>
        </p:nvSpPr>
        <p:spPr bwMode="auto">
          <a:xfrm>
            <a:off x="533400" y="4422775"/>
            <a:ext cx="4114800" cy="166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25000"/>
              </a:spcBef>
              <a:buClr>
                <a:schemeClr val="bg2"/>
              </a:buClr>
              <a:buFont typeface="Wingdings" charset="0"/>
              <a:buNone/>
              <a:defRPr/>
            </a:pPr>
            <a:r>
              <a:rPr lang="en-US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The enzyme carbonic anhydrase lowers the activation energy for the reaction:</a:t>
            </a:r>
          </a:p>
          <a:p>
            <a:pPr eaLnBrk="1" hangingPunct="1">
              <a:spcBef>
                <a:spcPct val="25000"/>
              </a:spcBef>
              <a:buClr>
                <a:schemeClr val="bg2"/>
              </a:buClr>
              <a:buFont typeface="Wingdings" charset="0"/>
              <a:buNone/>
              <a:defRPr/>
            </a:pPr>
            <a:r>
              <a:rPr lang="en-US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CO</a:t>
            </a:r>
            <a:r>
              <a:rPr lang="en-US" baseline="-25000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 + H</a:t>
            </a:r>
            <a:r>
              <a:rPr lang="en-US" baseline="-25000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O          HCO</a:t>
            </a:r>
            <a:r>
              <a:rPr lang="en-US" baseline="-25000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3</a:t>
            </a:r>
            <a:r>
              <a:rPr lang="en-US" baseline="30000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−</a:t>
            </a:r>
            <a:r>
              <a:rPr lang="en-US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 + H</a:t>
            </a:r>
            <a:r>
              <a:rPr lang="en-US" baseline="30000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+</a:t>
            </a:r>
          </a:p>
        </p:txBody>
      </p:sp>
      <p:pic>
        <p:nvPicPr>
          <p:cNvPr id="1843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0900" y="5751513"/>
            <a:ext cx="5461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46"/>
          <a:stretch/>
        </p:blipFill>
        <p:spPr>
          <a:xfrm>
            <a:off x="4960154" y="2127884"/>
            <a:ext cx="4034916" cy="34442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305800" cy="9906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Enzyme Names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09600" y="1524000"/>
            <a:ext cx="7924800" cy="4648200"/>
          </a:xfrm>
        </p:spPr>
        <p:txBody>
          <a:bodyPr/>
          <a:lstStyle/>
          <a:p>
            <a:pPr eaLnBrk="1" hangingPunct="1">
              <a:spcBef>
                <a:spcPct val="25000"/>
              </a:spcBef>
              <a:buClr>
                <a:schemeClr val="bg2"/>
              </a:buClr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The name of an enzyme</a:t>
            </a:r>
          </a:p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is derived by replacing the end of the name of the reaction or reacting compound with the suffix </a:t>
            </a:r>
            <a:r>
              <a:rPr lang="en-US" b="1" i="1" smtClean="0">
                <a:solidFill>
                  <a:srgbClr val="2C7C9F"/>
                </a:solidFill>
                <a:latin typeface="Times New Roman" pitchFamily="18" charset="0"/>
                <a:ea typeface="ＭＳ Ｐゴシック" pitchFamily="34" charset="-128"/>
              </a:rPr>
              <a:t>ase</a:t>
            </a:r>
          </a:p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identifies the reacting substance—for example, </a:t>
            </a:r>
            <a:r>
              <a:rPr lang="en-US" i="1" smtClean="0">
                <a:latin typeface="Times New Roman" pitchFamily="18" charset="0"/>
                <a:ea typeface="ＭＳ Ｐゴシック" pitchFamily="34" charset="-128"/>
              </a:rPr>
              <a:t>sucrase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 catalyzes the reaction of sucrose</a:t>
            </a:r>
          </a:p>
          <a:p>
            <a:pPr eaLnBrk="1" hangingPunct="1">
              <a:spcBef>
                <a:spcPct val="25000"/>
              </a:spcBef>
              <a:buSzTx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describes the compound or the reaction that is catalyzed—for example, </a:t>
            </a:r>
            <a:r>
              <a:rPr lang="en-US" i="1" smtClean="0">
                <a:latin typeface="Times New Roman" pitchFamily="18" charset="0"/>
                <a:ea typeface="ＭＳ Ｐゴシック" pitchFamily="34" charset="-128"/>
              </a:rPr>
              <a:t>oxidase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 catalyzes an oxidation reaction</a:t>
            </a:r>
          </a:p>
          <a:p>
            <a:pPr eaLnBrk="1" hangingPunct="1">
              <a:spcBef>
                <a:spcPct val="25000"/>
              </a:spcBef>
              <a:buSzTx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could be a common name, particularly for the digestion enzymes, such as </a:t>
            </a:r>
            <a:r>
              <a:rPr lang="en-US" i="1" smtClean="0">
                <a:latin typeface="Times New Roman" pitchFamily="18" charset="0"/>
                <a:ea typeface="ＭＳ Ｐゴシック" pitchFamily="34" charset="-128"/>
              </a:rPr>
              <a:t>pepsin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 and </a:t>
            </a:r>
            <a:r>
              <a:rPr lang="en-US" i="1" smtClean="0">
                <a:latin typeface="Times New Roman" pitchFamily="18" charset="0"/>
                <a:ea typeface="ＭＳ Ｐゴシック" pitchFamily="34" charset="-128"/>
              </a:rPr>
              <a:t>trypsin</a:t>
            </a:r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252564"/>
            <a:ext cx="7737475" cy="9144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Classification of Enzymes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09600" y="1600200"/>
            <a:ext cx="8382000" cy="49530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Enzymes are classified by the reaction they catalyze. There are 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six main classes of enzymes.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en-US" smtClean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b="1" u="sng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Class			Type of Reactions Catalyzed</a:t>
            </a:r>
            <a:r>
              <a:rPr lang="en-US" b="1" smtClean="0">
                <a:solidFill>
                  <a:schemeClr val="bg2"/>
                </a:solidFill>
                <a:latin typeface="Times New Roman" pitchFamily="18" charset="0"/>
                <a:ea typeface="ＭＳ Ｐゴシック" pitchFamily="34" charset="-128"/>
              </a:rPr>
              <a:t>	</a:t>
            </a:r>
          </a:p>
          <a:p>
            <a:pPr eaLnBrk="1" hangingPunct="1">
              <a:spcBef>
                <a:spcPct val="2500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Oxidoreductases	Oxidation–reduction</a:t>
            </a:r>
          </a:p>
          <a:p>
            <a:pPr eaLnBrk="1" hangingPunct="1">
              <a:spcBef>
                <a:spcPct val="2500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Transferases		Transfer groups of atoms</a:t>
            </a:r>
          </a:p>
          <a:p>
            <a:pPr eaLnBrk="1" hangingPunct="1">
              <a:spcBef>
                <a:spcPct val="2500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Hydrolases               	Hydrolysis</a:t>
            </a:r>
          </a:p>
          <a:p>
            <a:pPr eaLnBrk="1" hangingPunct="1">
              <a:spcBef>
                <a:spcPct val="2500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Lyases			Add or remove atoms to or from a </a:t>
            </a:r>
            <a:br>
              <a:rPr lang="en-US" smtClean="0">
                <a:latin typeface="Times New Roman" pitchFamily="18" charset="0"/>
                <a:ea typeface="ＭＳ Ｐゴシック" pitchFamily="34" charset="-128"/>
              </a:rPr>
            </a:b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			double bond</a:t>
            </a:r>
          </a:p>
          <a:p>
            <a:pPr eaLnBrk="1" hangingPunct="1">
              <a:spcBef>
                <a:spcPct val="2500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Isomerases		Rearrange atoms	</a:t>
            </a:r>
          </a:p>
          <a:p>
            <a:pPr eaLnBrk="1" hangingPunct="1">
              <a:spcBef>
                <a:spcPct val="2500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Ligases		Use ATP to combine small molecules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37475" cy="9906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Study Check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09600" y="1676400"/>
            <a:ext cx="8040688" cy="4456113"/>
          </a:xfrm>
        </p:spPr>
        <p:txBody>
          <a:bodyPr/>
          <a:lstStyle/>
          <a:p>
            <a:pPr marL="609600" indent="-60960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Match the type of reaction catalyzed with an enzyme class.</a:t>
            </a:r>
          </a:p>
          <a:p>
            <a:pPr marL="609600" indent="-609600" eaLnBrk="1" hangingPunct="1">
              <a:spcBef>
                <a:spcPct val="2500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	hydrolases		isomerases</a:t>
            </a:r>
          </a:p>
          <a:p>
            <a:pPr marL="609600" indent="-609600" eaLnBrk="1" hangingPunct="1">
              <a:spcBef>
                <a:spcPct val="2500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	transferases		ligases</a:t>
            </a:r>
          </a:p>
          <a:p>
            <a:pPr marL="609600" indent="-609600" eaLnBrk="1" hangingPunct="1">
              <a:spcBef>
                <a:spcPct val="0"/>
              </a:spcBef>
              <a:buFontTx/>
              <a:buNone/>
            </a:pPr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pPr marL="609600" indent="-609600" eaLnBrk="1" hangingPunct="1">
              <a:spcBef>
                <a:spcPct val="0"/>
              </a:spcBef>
              <a:buFontTx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A.  form bonds between molecules using ATP energy</a:t>
            </a:r>
          </a:p>
          <a:p>
            <a:pPr marL="609600" indent="-609600" eaLnBrk="1" hangingPunct="1">
              <a:spcBef>
                <a:spcPct val="25000"/>
              </a:spcBef>
              <a:buFontTx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B.  rearrange atoms in a molecule to form an isomer</a:t>
            </a:r>
          </a:p>
          <a:p>
            <a:pPr marL="609600" indent="-609600" eaLnBrk="1" hangingPunct="1">
              <a:spcBef>
                <a:spcPct val="25000"/>
              </a:spcBef>
              <a:buFontTx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C.  transfer a group between two compounds</a:t>
            </a:r>
          </a:p>
          <a:p>
            <a:pPr marL="609600" indent="-609600" eaLnBrk="1" hangingPunct="1">
              <a:spcBef>
                <a:spcPct val="25000"/>
              </a:spcBef>
              <a:buFontTx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D.  hydrolysis reactions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37475" cy="9906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Solution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09600" y="1524000"/>
            <a:ext cx="8250238" cy="4456113"/>
          </a:xfrm>
        </p:spPr>
        <p:txBody>
          <a:bodyPr/>
          <a:lstStyle/>
          <a:p>
            <a:pPr marL="609600" indent="-60960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Match the type of reaction catalyzed with an enzyme class.</a:t>
            </a:r>
          </a:p>
          <a:p>
            <a:pPr marL="609600" indent="-609600" eaLnBrk="1" hangingPunct="1">
              <a:spcBef>
                <a:spcPct val="2500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	hydrolases		isomerases</a:t>
            </a:r>
          </a:p>
          <a:p>
            <a:pPr marL="609600" indent="-609600" eaLnBrk="1" hangingPunct="1">
              <a:spcBef>
                <a:spcPct val="2500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	transferases		ligases</a:t>
            </a:r>
          </a:p>
          <a:p>
            <a:pPr marL="609600" indent="-609600" eaLnBrk="1" hangingPunct="1">
              <a:spcBef>
                <a:spcPct val="0"/>
              </a:spcBef>
              <a:buFontTx/>
              <a:buNone/>
            </a:pPr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pPr marL="609600" indent="-609600" eaLnBrk="1" hangingPunct="1">
              <a:spcBef>
                <a:spcPct val="0"/>
              </a:spcBef>
              <a:buFontTx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A.  form bonds between molecules using ATP energy</a:t>
            </a:r>
          </a:p>
          <a:p>
            <a:pPr marL="609600" indent="-609600" eaLnBrk="1" hangingPunct="1">
              <a:spcBef>
                <a:spcPct val="0"/>
              </a:spcBef>
              <a:buFontTx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								</a:t>
            </a:r>
            <a:r>
              <a:rPr lang="en-US" b="1" smtClean="0">
                <a:solidFill>
                  <a:schemeClr val="accent1"/>
                </a:solidFill>
                <a:latin typeface="Times New Roman" pitchFamily="18" charset="0"/>
                <a:ea typeface="ＭＳ Ｐゴシック" pitchFamily="34" charset="-128"/>
              </a:rPr>
              <a:t>ligases</a:t>
            </a:r>
          </a:p>
          <a:p>
            <a:pPr marL="609600" indent="-609600" eaLnBrk="1" hangingPunct="1">
              <a:spcBef>
                <a:spcPct val="25000"/>
              </a:spcBef>
              <a:buFontTx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B.  rearrange atoms in a molecule to form an isomer</a:t>
            </a:r>
          </a:p>
          <a:p>
            <a:pPr marL="609600" indent="-609600" eaLnBrk="1" hangingPunct="1">
              <a:spcBef>
                <a:spcPct val="25000"/>
              </a:spcBef>
              <a:buFont typeface="Arial" pitchFamily="34" charset="0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								</a:t>
            </a:r>
            <a:r>
              <a:rPr lang="en-US" b="1" smtClean="0">
                <a:solidFill>
                  <a:srgbClr val="2C7C9F"/>
                </a:solidFill>
                <a:latin typeface="Times New Roman" pitchFamily="18" charset="0"/>
                <a:ea typeface="ＭＳ Ｐゴシック" pitchFamily="34" charset="-128"/>
              </a:rPr>
              <a:t>isomerases</a:t>
            </a:r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pPr marL="609600" indent="-609600" eaLnBrk="1" hangingPunct="1">
              <a:spcBef>
                <a:spcPct val="25000"/>
              </a:spcBef>
              <a:buFontTx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C.  transfer a group between two compounds		</a:t>
            </a:r>
            <a:r>
              <a:rPr lang="en-US" b="1" smtClean="0">
                <a:solidFill>
                  <a:srgbClr val="2C7C9F"/>
                </a:solidFill>
                <a:latin typeface="Times New Roman" pitchFamily="18" charset="0"/>
                <a:ea typeface="ＭＳ Ｐゴシック" pitchFamily="34" charset="-128"/>
              </a:rPr>
              <a:t>transferases</a:t>
            </a:r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pPr marL="609600" indent="-609600" eaLnBrk="1" hangingPunct="1">
              <a:spcBef>
                <a:spcPct val="25000"/>
              </a:spcBef>
              <a:buFontTx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D.  hydrolysis reactions				</a:t>
            </a:r>
            <a:r>
              <a:rPr lang="en-US" b="1" smtClean="0">
                <a:solidFill>
                  <a:srgbClr val="2C7C9F"/>
                </a:solidFill>
                <a:latin typeface="Times New Roman" pitchFamily="18" charset="0"/>
                <a:ea typeface="ＭＳ Ｐゴシック" pitchFamily="34" charset="-128"/>
              </a:rPr>
              <a:t>hydrolases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136110"/>
            <a:ext cx="7564438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Active Site Binds the Substrate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09600" y="1600200"/>
            <a:ext cx="7848600" cy="4724400"/>
          </a:xfrm>
        </p:spPr>
        <p:txBody>
          <a:bodyPr/>
          <a:lstStyle/>
          <a:p>
            <a:pPr marL="0" indent="0" eaLnBrk="1" hangingPunct="1">
              <a:spcBef>
                <a:spcPct val="2500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On the surface of an enzyme, a small region called an active site binds a substrate and catalyzes a reaction of that substrate.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64"/>
          <a:stretch/>
        </p:blipFill>
        <p:spPr>
          <a:xfrm>
            <a:off x="602140" y="2486025"/>
            <a:ext cx="7980587" cy="37718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136110"/>
            <a:ext cx="7564438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Active Site Binds the Substrate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09600" y="1600200"/>
            <a:ext cx="7848600" cy="47244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chemeClr val="bg2"/>
              </a:buClr>
              <a:buFont typeface="Wingdings" charset="0"/>
              <a:buNone/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The </a:t>
            </a:r>
            <a:r>
              <a:rPr lang="en-US" b="1" dirty="0">
                <a:ea typeface="ＭＳ Ｐゴシック" charset="0"/>
                <a:cs typeface="ＭＳ Ｐゴシック" charset="0"/>
              </a:rPr>
              <a:t>active site</a:t>
            </a:r>
            <a:r>
              <a:rPr lang="en-US" dirty="0">
                <a:ea typeface="ＭＳ Ｐゴシック" charset="0"/>
                <a:cs typeface="ＭＳ Ｐゴシック" charset="0"/>
              </a:rPr>
              <a:t> </a:t>
            </a:r>
          </a:p>
          <a:p>
            <a:pPr eaLnBrk="1" hangingPunct="1">
              <a:spcBef>
                <a:spcPct val="25000"/>
              </a:spcBef>
              <a:buSzTx/>
              <a:buFontTx/>
              <a:buChar char="•"/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is a region within an enzyme that fits the shape of the reacting molecule called a </a:t>
            </a:r>
            <a:r>
              <a:rPr lang="en-US" b="1" dirty="0">
                <a:ea typeface="ＭＳ Ｐゴシック" charset="0"/>
                <a:cs typeface="ＭＳ Ｐゴシック" charset="0"/>
              </a:rPr>
              <a:t>substrate</a:t>
            </a:r>
            <a:endParaRPr lang="en-US" dirty="0">
              <a:ea typeface="ＭＳ Ｐゴシック" charset="0"/>
              <a:cs typeface="ＭＳ Ｐゴシック" charset="0"/>
            </a:endParaRPr>
          </a:p>
          <a:p>
            <a:pPr eaLnBrk="1" hangingPunct="1">
              <a:spcBef>
                <a:spcPct val="25000"/>
              </a:spcBef>
              <a:buSzTx/>
              <a:buFontTx/>
              <a:buChar char="•"/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contains amino acid R groups that bind the substrate </a:t>
            </a:r>
          </a:p>
          <a:p>
            <a:pPr eaLnBrk="1" hangingPunct="1">
              <a:spcBef>
                <a:spcPct val="25000"/>
              </a:spcBef>
              <a:buSzTx/>
              <a:buFontTx/>
              <a:buChar char="•"/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releases products when the reaction is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complete</a:t>
            </a:r>
          </a:p>
          <a:p>
            <a:pPr marL="0" indent="0" eaLnBrk="1" hangingPunct="1">
              <a:spcBef>
                <a:spcPct val="25000"/>
              </a:spcBef>
              <a:buSzTx/>
              <a:buFont typeface="Arial"/>
              <a:buNone/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8157" y="1917068"/>
            <a:ext cx="4021836" cy="2933700"/>
          </a:xfrm>
          <a:prstGeom prst="rect">
            <a:avLst/>
          </a:prstGeom>
        </p:spPr>
      </p:pic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52564"/>
            <a:ext cx="7600950" cy="9144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Enzyme-Catalyzed Reaction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4800600" cy="45720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In an </a:t>
            </a:r>
            <a:r>
              <a:rPr lang="en-US" b="1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enzyme-catalyzed reaction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,</a:t>
            </a:r>
          </a:p>
          <a:p>
            <a:pPr eaLnBrk="1" hangingPunct="1">
              <a:spcBef>
                <a:spcPct val="0"/>
              </a:spcBef>
              <a:buSzTx/>
              <a:buFontTx/>
              <a:buChar char="•"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a substrate attaches to the </a:t>
            </a:r>
            <a:br>
              <a:rPr lang="en-US" smtClean="0">
                <a:latin typeface="Times New Roman" pitchFamily="18" charset="0"/>
                <a:ea typeface="ＭＳ Ｐゴシック" pitchFamily="34" charset="-128"/>
              </a:rPr>
            </a:b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active site</a:t>
            </a:r>
          </a:p>
          <a:p>
            <a:pPr eaLnBrk="1" hangingPunct="1">
              <a:spcBef>
                <a:spcPct val="0"/>
              </a:spcBef>
              <a:buSzTx/>
              <a:buFontTx/>
              <a:buChar char="•"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an enzyme</a:t>
            </a: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–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substrate (ES) complex forms</a:t>
            </a:r>
          </a:p>
          <a:p>
            <a:pPr eaLnBrk="1" hangingPunct="1">
              <a:spcBef>
                <a:spcPct val="0"/>
              </a:spcBef>
              <a:buSzTx/>
              <a:buFontTx/>
              <a:buChar char="•"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reaction occurs and products </a:t>
            </a:r>
            <a:br>
              <a:rPr lang="en-US" smtClean="0">
                <a:latin typeface="Times New Roman" pitchFamily="18" charset="0"/>
                <a:ea typeface="ＭＳ Ｐゴシック" pitchFamily="34" charset="-128"/>
              </a:rPr>
            </a:b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are released </a:t>
            </a:r>
          </a:p>
          <a:p>
            <a:pPr eaLnBrk="1" hangingPunct="1">
              <a:spcBef>
                <a:spcPct val="0"/>
              </a:spcBef>
              <a:buSzTx/>
              <a:buFontTx/>
              <a:buChar char="•"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an enzyme is used over and over</a:t>
            </a:r>
            <a:endParaRPr lang="en-US" sz="2000" smtClean="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32771" name="Text Box 11"/>
          <p:cNvSpPr txBox="1">
            <a:spLocks noChangeArrowheads="1"/>
          </p:cNvSpPr>
          <p:nvPr/>
        </p:nvSpPr>
        <p:spPr bwMode="auto">
          <a:xfrm>
            <a:off x="838200" y="5272088"/>
            <a:ext cx="1066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endParaRPr lang="en-US" sz="1800"/>
          </a:p>
        </p:txBody>
      </p:sp>
      <p:sp>
        <p:nvSpPr>
          <p:cNvPr id="32772" name="Text Box 12"/>
          <p:cNvSpPr txBox="1">
            <a:spLocks noChangeArrowheads="1"/>
          </p:cNvSpPr>
          <p:nvPr/>
        </p:nvSpPr>
        <p:spPr bwMode="auto">
          <a:xfrm>
            <a:off x="708025" y="4679950"/>
            <a:ext cx="47244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  <a:buClr>
                <a:schemeClr val="bg2"/>
              </a:buClr>
            </a:pPr>
            <a:r>
              <a:rPr lang="en-US" b="1">
                <a:solidFill>
                  <a:srgbClr val="2C7C9F"/>
                </a:solidFill>
                <a:latin typeface="Times New Roman" pitchFamily="18" charset="0"/>
              </a:rPr>
              <a:t>E</a:t>
            </a:r>
            <a:r>
              <a:rPr lang="en-US">
                <a:latin typeface="Times New Roman" pitchFamily="18" charset="0"/>
              </a:rPr>
              <a:t> + S             </a:t>
            </a:r>
            <a:r>
              <a:rPr lang="en-US" b="1">
                <a:solidFill>
                  <a:srgbClr val="2C7C9F"/>
                </a:solidFill>
                <a:latin typeface="Times New Roman" pitchFamily="18" charset="0"/>
              </a:rPr>
              <a:t>E</a:t>
            </a:r>
            <a:r>
              <a:rPr lang="en-US">
                <a:latin typeface="Times New Roman" pitchFamily="18" charset="0"/>
              </a:rPr>
              <a:t>S           </a:t>
            </a:r>
            <a:r>
              <a:rPr lang="en-US" b="1">
                <a:solidFill>
                  <a:srgbClr val="2C7C9F"/>
                </a:solidFill>
                <a:latin typeface="Times New Roman" pitchFamily="18" charset="0"/>
              </a:rPr>
              <a:t>E</a:t>
            </a:r>
            <a:r>
              <a:rPr lang="en-US">
                <a:latin typeface="Times New Roman" pitchFamily="18" charset="0"/>
              </a:rPr>
              <a:t> + P</a:t>
            </a:r>
          </a:p>
        </p:txBody>
      </p:sp>
      <p:sp>
        <p:nvSpPr>
          <p:cNvPr id="32773" name="Line 13"/>
          <p:cNvSpPr>
            <a:spLocks noChangeShapeType="1"/>
          </p:cNvSpPr>
          <p:nvPr/>
        </p:nvSpPr>
        <p:spPr bwMode="auto">
          <a:xfrm>
            <a:off x="1671638" y="48323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74" name="Line 14"/>
          <p:cNvSpPr>
            <a:spLocks noChangeShapeType="1"/>
          </p:cNvSpPr>
          <p:nvPr/>
        </p:nvSpPr>
        <p:spPr bwMode="auto">
          <a:xfrm>
            <a:off x="2968625" y="4879975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75" name="Line 15"/>
          <p:cNvSpPr>
            <a:spLocks noChangeShapeType="1"/>
          </p:cNvSpPr>
          <p:nvPr/>
        </p:nvSpPr>
        <p:spPr bwMode="auto">
          <a:xfrm flipH="1">
            <a:off x="1671638" y="490855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7597" name="Rectangle 1037"/>
          <p:cNvSpPr>
            <a:spLocks noChangeArrowheads="1"/>
          </p:cNvSpPr>
          <p:nvPr/>
        </p:nvSpPr>
        <p:spPr bwMode="auto">
          <a:xfrm>
            <a:off x="609600" y="5410200"/>
            <a:ext cx="83058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Binding of a substrate occurs when it interacts with the amino acids within the active site.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12th ed GOB Timberlak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Breeze">
    <a:dk1>
      <a:sysClr val="windowText" lastClr="000000"/>
    </a:dk1>
    <a:lt1>
      <a:sysClr val="window" lastClr="FFFFFF"/>
    </a:lt1>
    <a:dk2>
      <a:srgbClr val="09213B"/>
    </a:dk2>
    <a:lt2>
      <a:srgbClr val="D5EDF4"/>
    </a:lt2>
    <a:accent1>
      <a:srgbClr val="2C7C9F"/>
    </a:accent1>
    <a:accent2>
      <a:srgbClr val="244A58"/>
    </a:accent2>
    <a:accent3>
      <a:srgbClr val="E2751D"/>
    </a:accent3>
    <a:accent4>
      <a:srgbClr val="FFB400"/>
    </a:accent4>
    <a:accent5>
      <a:srgbClr val="7EB606"/>
    </a:accent5>
    <a:accent6>
      <a:srgbClr val="C00000"/>
    </a:accent6>
    <a:hlink>
      <a:srgbClr val="7030A0"/>
    </a:hlink>
    <a:folHlink>
      <a:srgbClr val="00B0F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12th ed GOB Timberlake.thmx</Template>
  <TotalTime>745</TotalTime>
  <Words>854</Words>
  <Application>Microsoft Macintosh PowerPoint</Application>
  <PresentationFormat>On-screen Show (4:3)</PresentationFormat>
  <Paragraphs>137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12th ed GOB Timberlake</vt:lpstr>
      <vt:lpstr>16.5  Enzymes</vt:lpstr>
      <vt:lpstr>Enzymes Are Biological Catalysts</vt:lpstr>
      <vt:lpstr>Enzyme Names</vt:lpstr>
      <vt:lpstr>Classification of Enzymes</vt:lpstr>
      <vt:lpstr>Study Check</vt:lpstr>
      <vt:lpstr>Solution</vt:lpstr>
      <vt:lpstr>Active Site Binds the Substrate</vt:lpstr>
      <vt:lpstr>Active Site Binds the Substrate</vt:lpstr>
      <vt:lpstr>Enzyme-Catalyzed Reaction</vt:lpstr>
      <vt:lpstr>Enzyme-Catalyzed Reaction</vt:lpstr>
      <vt:lpstr>Enzyme Action: Lock-and-Key Model </vt:lpstr>
      <vt:lpstr>Enzyme Action: Induced-Fit Model</vt:lpstr>
      <vt:lpstr>Enzyme Action: Induced-Fit Model</vt:lpstr>
      <vt:lpstr>Chemistry Link to Health: Isoenzymes as Diagnostic Tools</vt:lpstr>
      <vt:lpstr>Chemistry Link to Health: Isoenzymes as Diagnostic Tools</vt:lpstr>
      <vt:lpstr>Chemistry Link to Health: Isoenzymes as Diagnostic Tools</vt:lpstr>
      <vt:lpstr>Chemistry Link to Health: Isoenzymes as Diagnostic Tools</vt:lpstr>
      <vt:lpstr>Study Check </vt:lpstr>
      <vt:lpstr>Solution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Amino Acids, Proteins, and Enzymes</dc:title>
  <dc:creator>Timberlake</dc:creator>
  <cp:lastModifiedBy>Admin Admin</cp:lastModifiedBy>
  <cp:revision>105</cp:revision>
  <dcterms:created xsi:type="dcterms:W3CDTF">2011-01-15T05:25:13Z</dcterms:created>
  <dcterms:modified xsi:type="dcterms:W3CDTF">2014-04-24T18:49:16Z</dcterms:modified>
</cp:coreProperties>
</file>