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21"/>
  </p:notesMasterIdLst>
  <p:handoutMasterIdLst>
    <p:handoutMasterId r:id="rId22"/>
  </p:handoutMasterIdLst>
  <p:sldIdLst>
    <p:sldId id="271" r:id="rId2"/>
    <p:sldId id="305" r:id="rId3"/>
    <p:sldId id="286" r:id="rId4"/>
    <p:sldId id="287" r:id="rId5"/>
    <p:sldId id="291" r:id="rId6"/>
    <p:sldId id="312" r:id="rId7"/>
    <p:sldId id="306" r:id="rId8"/>
    <p:sldId id="293" r:id="rId9"/>
    <p:sldId id="284" r:id="rId10"/>
    <p:sldId id="307" r:id="rId11"/>
    <p:sldId id="261" r:id="rId12"/>
    <p:sldId id="296" r:id="rId13"/>
    <p:sldId id="298" r:id="rId14"/>
    <p:sldId id="308" r:id="rId15"/>
    <p:sldId id="309" r:id="rId16"/>
    <p:sldId id="310" r:id="rId17"/>
    <p:sldId id="311" r:id="rId18"/>
    <p:sldId id="264" r:id="rId19"/>
    <p:sldId id="30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AD"/>
    <a:srgbClr val="FF0000"/>
    <a:srgbClr val="FF99CC"/>
    <a:srgbClr val="FF00FF"/>
    <a:srgbClr val="FF66CC"/>
    <a:srgbClr val="99FF33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576" y="-96"/>
      </p:cViewPr>
      <p:guideLst>
        <p:guide orient="horz" pos="575"/>
        <p:guide pos="4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19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9EEA46-08AA-4BB3-98A4-1493493A556D}" type="datetimeFigureOut">
              <a:rPr lang="en-US"/>
              <a:pPr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F26EDB-0D7A-4D91-A5FE-D4D520B1F9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9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2B85452-5AF5-4298-84D7-3A02BF3B7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00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E7322D8-02E4-4F6B-A90B-E71BAEC1AE2A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0D8D1A4-401B-4D62-96A9-954613A1A426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C4BEFE0-5A76-4675-8326-AC27566D30B5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C7907D-1F5B-4162-ABEA-37408B3397CA}" type="slidenum">
              <a:rPr lang="en-US" sz="1200"/>
              <a:pPr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748CA48-21F4-4FAF-872B-4C6473E82CDF}" type="slidenum">
              <a:rPr lang="en-US" sz="1200"/>
              <a:pPr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666E34A-CFB4-489D-AA96-6C0A6B944BE7}" type="slidenum">
              <a:rPr lang="en-US" sz="1200"/>
              <a:pPr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C4B0227-A676-41A1-8EED-7FF45ACEFDAB}" type="slidenum">
              <a:rPr lang="en-US" sz="1200"/>
              <a:pPr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5F5C860-137C-4D06-ABED-F66DD65C07E7}" type="slidenum">
              <a:rPr lang="en-US" sz="1200"/>
              <a:pPr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8DE4155-921A-465A-8C4B-55CDA67B32C4}" type="slidenum">
              <a:rPr lang="en-US" sz="1200"/>
              <a:pPr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2561F7F-0070-4025-BC38-A91F33562FAB}" type="slidenum">
              <a:rPr lang="en-US" sz="1200"/>
              <a:pPr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74E985B-5438-4F26-892B-6A3A01CD5E3F}" type="slidenum">
              <a:rPr lang="en-US" sz="1200"/>
              <a:pPr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2F92551-B30C-4258-A32B-CE1EC16D7876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CD6F7E3-9ABF-4570-8078-2DEAA1ACC4B9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08D5A47-1505-4D8A-B3D7-3030F24B7399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37F8BD8-E108-4E89-A78F-F6C4805F6D95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C2D203A-FCFA-4BF6-B8C2-1901D731789A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0526EDE-6EF1-4755-B667-FBB42213E766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79FEDB1-B1A5-4D10-AB73-FCCF0613F522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3E20F68-569B-42D6-8612-3D4016E8398B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177F8-24CC-49BE-A3D0-277CDCCB4C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97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5205E1-1CF0-4706-80F4-600BFBD5F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6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889B68-331F-4B93-ABB7-0319B4EE1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9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52AE4C-93F4-4EE8-8680-680AB080D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57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8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5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51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D88C91-FEF1-4F3B-8DAD-8C5470FAE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1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92CFDA-A212-4D2A-9BD5-24AB0191B1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0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BC5867-F5FB-4BCC-9BA6-2C12CC8FDB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09B63F-B6A0-499F-A5F4-57936D83E9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D7D71D-2DC6-4C9F-854A-8A6DC18E4A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7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F33DFA8D-73E2-4BE4-84C3-9F06957939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70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latin typeface="Times New Roman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dirty="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1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00950" cy="8382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16.5  </a:t>
            </a:r>
            <a:r>
              <a:rPr lang="en-US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Enzymes</a:t>
            </a:r>
          </a:p>
        </p:txBody>
      </p:sp>
      <p:sp>
        <p:nvSpPr>
          <p:cNvPr id="16386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77200" cy="4419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Font typeface="Arial" pitchFamily="34" charset="0"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Enzymes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 are proteins that act as biological catalysts.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On the surface of an enzyme, a small region called an active site binds a substrate and catalyzes a specific reaction for that substrate.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609600" y="55626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3D9D1E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b="1">
                <a:solidFill>
                  <a:srgbClr val="3D9D1E"/>
                </a:solidFill>
                <a:latin typeface="Times" pitchFamily="-84" charset="0"/>
              </a:rPr>
              <a:t>Goal  </a:t>
            </a:r>
            <a:r>
              <a:rPr lang="en-US">
                <a:latin typeface="Times" pitchFamily="-84" charset="0"/>
              </a:rPr>
              <a:t>Describe enzymes and their role in enzyme-catalyzed reactions.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4"/>
          <a:stretch/>
        </p:blipFill>
        <p:spPr>
          <a:xfrm>
            <a:off x="1562099" y="2789941"/>
            <a:ext cx="5974080" cy="2823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Enzyme-Catalyzed Reaction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572000"/>
          </a:xfrm>
        </p:spPr>
        <p:txBody>
          <a:bodyPr/>
          <a:lstStyle/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In </a:t>
            </a:r>
            <a:r>
              <a:rPr lang="en-US" dirty="0"/>
              <a:t>the hydrolysis of the disaccharide </a:t>
            </a:r>
            <a:r>
              <a:rPr lang="en-US" dirty="0" smtClean="0"/>
              <a:t>sucrose,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ES complex is formed as sucrose </a:t>
            </a:r>
            <a:r>
              <a:rPr lang="en-US" dirty="0"/>
              <a:t>binds to the active site of </a:t>
            </a:r>
            <a:r>
              <a:rPr lang="en-US" dirty="0" err="1" smtClean="0"/>
              <a:t>sucrase</a:t>
            </a:r>
            <a:endParaRPr lang="en-US" dirty="0"/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/>
              <a:t>the </a:t>
            </a:r>
            <a:r>
              <a:rPr lang="en-US" dirty="0" err="1"/>
              <a:t>glycosidic</a:t>
            </a:r>
            <a:r>
              <a:rPr lang="en-US" dirty="0"/>
              <a:t> bond </a:t>
            </a:r>
            <a:r>
              <a:rPr lang="en-US" dirty="0" smtClean="0"/>
              <a:t>of sucrose </a:t>
            </a:r>
            <a:r>
              <a:rPr lang="en-US" dirty="0"/>
              <a:t>is in </a:t>
            </a:r>
            <a:r>
              <a:rPr lang="en-US" dirty="0" smtClean="0"/>
              <a:t>position for hydrolysis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 groups on the amino acids in the </a:t>
            </a:r>
            <a:r>
              <a:rPr lang="en-US" dirty="0" smtClean="0"/>
              <a:t>active site catalyze </a:t>
            </a:r>
            <a:r>
              <a:rPr lang="en-US" dirty="0"/>
              <a:t>the hydrolysis of sucrose, </a:t>
            </a:r>
            <a:r>
              <a:rPr lang="en-US" dirty="0" smtClean="0"/>
              <a:t>producing glucose and fructose 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product structures </a:t>
            </a:r>
            <a:r>
              <a:rPr lang="en-US" dirty="0"/>
              <a:t>are no longer attracted to </a:t>
            </a:r>
            <a:r>
              <a:rPr lang="en-US" dirty="0" smtClean="0"/>
              <a:t>the active </a:t>
            </a:r>
            <a:r>
              <a:rPr lang="en-US" dirty="0"/>
              <a:t>site, </a:t>
            </a:r>
            <a:r>
              <a:rPr lang="en-US" dirty="0" smtClean="0"/>
              <a:t>so they </a:t>
            </a:r>
            <a:r>
              <a:rPr lang="en-US" dirty="0"/>
              <a:t>are </a:t>
            </a:r>
            <a:r>
              <a:rPr lang="en-US" dirty="0" smtClean="0"/>
              <a:t>released to allow </a:t>
            </a:r>
            <a:r>
              <a:rPr lang="en-US" dirty="0" err="1"/>
              <a:t>sucrase</a:t>
            </a:r>
            <a:r>
              <a:rPr lang="en-US" dirty="0"/>
              <a:t> to react with another </a:t>
            </a:r>
            <a:r>
              <a:rPr lang="en-US" dirty="0" smtClean="0"/>
              <a:t>sucrose molecule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Text Box 12"/>
          <p:cNvSpPr txBox="1">
            <a:spLocks noChangeArrowheads="1"/>
          </p:cNvSpPr>
          <p:nvPr/>
        </p:nvSpPr>
        <p:spPr bwMode="auto">
          <a:xfrm>
            <a:off x="990600" y="5486400"/>
            <a:ext cx="6096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</a:pPr>
            <a:r>
              <a:rPr lang="en-US" b="1">
                <a:latin typeface="Times New Roman" pitchFamily="18" charset="0"/>
              </a:rPr>
              <a:t>       E + S                 ES              E + P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</a:pP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sucrase + sucrose      ES complex    sucrase + product</a:t>
            </a:r>
          </a:p>
        </p:txBody>
      </p:sp>
      <p:sp>
        <p:nvSpPr>
          <p:cNvPr id="34820" name="Line 15"/>
          <p:cNvSpPr>
            <a:spLocks noChangeShapeType="1"/>
          </p:cNvSpPr>
          <p:nvPr/>
        </p:nvSpPr>
        <p:spPr bwMode="auto">
          <a:xfrm flipH="1">
            <a:off x="2690813" y="57356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1" name="Line 13"/>
          <p:cNvSpPr>
            <a:spLocks noChangeShapeType="1"/>
          </p:cNvSpPr>
          <p:nvPr/>
        </p:nvSpPr>
        <p:spPr bwMode="auto">
          <a:xfrm>
            <a:off x="2614613" y="565943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2" name="Line 13"/>
          <p:cNvSpPr>
            <a:spLocks noChangeShapeType="1"/>
          </p:cNvSpPr>
          <p:nvPr/>
        </p:nvSpPr>
        <p:spPr bwMode="auto">
          <a:xfrm>
            <a:off x="42672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Enzyme Action: Lock-and-Key Model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77200" cy="4419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bg2"/>
              </a:buClr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 the </a:t>
            </a:r>
            <a:r>
              <a:rPr lang="en-US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lock-and-key model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, the</a:t>
            </a:r>
          </a:p>
          <a:p>
            <a:pPr eaLnBrk="1" hangingPunct="1">
              <a:spcBef>
                <a:spcPts val="600"/>
              </a:spcBef>
              <a:buSzTx/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active site has a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rigid, nonflexible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shape</a:t>
            </a:r>
          </a:p>
          <a:p>
            <a:pPr eaLnBrk="1" hangingPunct="1">
              <a:spcBef>
                <a:spcPts val="600"/>
              </a:spcBef>
              <a:buSzTx/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enzyme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binds only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substrates that exactly fit the active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site like a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lock</a:t>
            </a:r>
          </a:p>
          <a:p>
            <a:pPr eaLnBrk="1" hangingPunct="1">
              <a:spcBef>
                <a:spcPts val="600"/>
              </a:spcBef>
              <a:buSzTx/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substrate is the key that fits that lock </a:t>
            </a:r>
            <a:endParaRPr lang="en-US" dirty="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spcBef>
                <a:spcPts val="600"/>
              </a:spcBef>
              <a:buSzTx/>
              <a:buFont typeface="Arial"/>
              <a:buNone/>
              <a:defRPr/>
            </a:pPr>
            <a:endParaRPr lang="en-US" dirty="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spcBef>
                <a:spcPts val="600"/>
              </a:spcBef>
              <a:buSzTx/>
              <a:buFont typeface="Arial"/>
              <a:buNone/>
              <a:defRPr/>
            </a:pPr>
            <a:endParaRPr lang="en-US" dirty="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/>
              <a:buNone/>
              <a:defRPr/>
            </a:pP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model was a static one that did not include the flexibility of </a:t>
            </a:r>
            <a:r>
              <a:rPr lang="en-US" dirty="0" smtClean="0"/>
              <a:t>the tertiary </a:t>
            </a:r>
            <a:r>
              <a:rPr lang="en-US" dirty="0"/>
              <a:t>shape of an enzyme and the way </a:t>
            </a:r>
            <a:r>
              <a:rPr lang="en-US" dirty="0" smtClean="0"/>
              <a:t>the </a:t>
            </a:r>
            <a:r>
              <a:rPr lang="en-US" dirty="0"/>
              <a:t>active site can adjust to </a:t>
            </a:r>
            <a:r>
              <a:rPr lang="en-US" dirty="0" smtClean="0"/>
              <a:t>the shape </a:t>
            </a:r>
            <a:r>
              <a:rPr lang="en-US" dirty="0"/>
              <a:t>of a substrate.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Enzyme Action: Induced-Fit Model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421688" cy="4114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n the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induced-fit model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,</a:t>
            </a:r>
          </a:p>
          <a:p>
            <a:pPr eaLnBrk="1" hangingPunct="1">
              <a:spcBef>
                <a:spcPts val="1200"/>
              </a:spcBef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enzyme structure is flexible, not rigid, and adjusts to the shape of the active site in order to bind the substrate</a:t>
            </a:r>
          </a:p>
          <a:p>
            <a:pPr eaLnBrk="1" hangingPunct="1">
              <a:spcBef>
                <a:spcPts val="1200"/>
              </a:spcBef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the range of substrate specificity increases</a:t>
            </a:r>
          </a:p>
          <a:p>
            <a:pPr eaLnBrk="1" hangingPunct="1">
              <a:spcBef>
                <a:spcPts val="1200"/>
              </a:spcBef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shape changes improve catalysis during reaction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Enzyme Action: Induced-Fit Model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27658"/>
            <a:ext cx="3562951" cy="2546777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In the induced-fit model, substrate and enzyme work together to acquire a geometrical arrangement that lowers the activation energy of the reaction. </a:t>
            </a:r>
            <a:endParaRPr lang="en-US" b="1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1"/>
          <a:stretch/>
        </p:blipFill>
        <p:spPr>
          <a:xfrm>
            <a:off x="4172551" y="1632586"/>
            <a:ext cx="4439496" cy="4596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5448"/>
            <a:ext cx="7737475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Chemistry Link to Health: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Isoenzymes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as Diagnostic Tools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 err="1"/>
              <a:t>Isoenzymes</a:t>
            </a:r>
            <a:r>
              <a:rPr lang="en-US" dirty="0"/>
              <a:t> </a:t>
            </a: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/>
              <a:t>a</a:t>
            </a:r>
            <a:r>
              <a:rPr lang="en-US" dirty="0" smtClean="0"/>
              <a:t>re different </a:t>
            </a:r>
            <a:r>
              <a:rPr lang="en-US" dirty="0"/>
              <a:t>forms of an enzyme that catalyze </a:t>
            </a:r>
            <a:r>
              <a:rPr lang="en-US" dirty="0" smtClean="0"/>
              <a:t>the same </a:t>
            </a:r>
            <a:r>
              <a:rPr lang="en-US" dirty="0"/>
              <a:t>reaction in different cells or tissues of the </a:t>
            </a:r>
            <a:r>
              <a:rPr lang="en-US" dirty="0" smtClean="0"/>
              <a:t>body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consist of quaternary </a:t>
            </a:r>
            <a:r>
              <a:rPr lang="en-US" dirty="0"/>
              <a:t>structures with slight variations in the amino acids in </a:t>
            </a:r>
            <a:r>
              <a:rPr lang="en-US" dirty="0" smtClean="0"/>
              <a:t>the polypeptide subunits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five </a:t>
            </a:r>
            <a:r>
              <a:rPr lang="en-US" dirty="0" err="1"/>
              <a:t>isoenzymes</a:t>
            </a:r>
            <a:r>
              <a:rPr lang="en-US" dirty="0"/>
              <a:t> </a:t>
            </a:r>
            <a:r>
              <a:rPr lang="en-US" dirty="0" smtClean="0"/>
              <a:t>of lactate </a:t>
            </a:r>
            <a:r>
              <a:rPr lang="en-US" dirty="0"/>
              <a:t>dehydrogenase </a:t>
            </a:r>
            <a:r>
              <a:rPr lang="en-US" b="1" dirty="0"/>
              <a:t>(</a:t>
            </a:r>
            <a:r>
              <a:rPr lang="en-US" dirty="0" smtClean="0"/>
              <a:t>LDH</a:t>
            </a:r>
            <a:r>
              <a:rPr lang="en-US" b="1" dirty="0"/>
              <a:t>)</a:t>
            </a:r>
            <a:r>
              <a:rPr lang="en-US" b="1" dirty="0" smtClean="0"/>
              <a:t> </a:t>
            </a:r>
            <a:r>
              <a:rPr lang="en-US" dirty="0"/>
              <a:t>that catalyze the conversion </a:t>
            </a:r>
            <a:r>
              <a:rPr lang="en-US" dirty="0" smtClean="0"/>
              <a:t>between lactate </a:t>
            </a:r>
            <a:r>
              <a:rPr lang="en-US" dirty="0"/>
              <a:t>and pyruvate.</a:t>
            </a:r>
            <a:endParaRPr lang="en-US" b="1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36"/>
          <a:stretch/>
        </p:blipFill>
        <p:spPr>
          <a:xfrm>
            <a:off x="333375" y="4831080"/>
            <a:ext cx="8534400" cy="1141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5448"/>
            <a:ext cx="7737475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Chemistry Link to Health: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Isoenzymes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as Diagnostic Tools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/>
              <a:t>Each LDH </a:t>
            </a:r>
            <a:r>
              <a:rPr lang="en-US" dirty="0" err="1"/>
              <a:t>isoenzyme</a:t>
            </a:r>
            <a:r>
              <a:rPr lang="en-US" dirty="0"/>
              <a:t> contains a mix of polypeptide subunits</a:t>
            </a:r>
            <a:r>
              <a:rPr lang="en-US" dirty="0" smtClean="0"/>
              <a:t>, M and H. Different combinations of M and H are used to to convert lactate to pyruvate in different organs.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In the liver and muscle, lactate is converted to pyruvate by the LDH</a:t>
            </a:r>
            <a:r>
              <a:rPr lang="en-US" baseline="-25000" dirty="0" smtClean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isoenzyme</a:t>
            </a:r>
            <a:r>
              <a:rPr lang="en-US" dirty="0" smtClean="0"/>
              <a:t> with four M subunits (M</a:t>
            </a:r>
            <a:r>
              <a:rPr lang="en-US" baseline="-25000" dirty="0" smtClean="0"/>
              <a:t>4</a:t>
            </a:r>
            <a:r>
              <a:rPr lang="en-US" dirty="0" smtClean="0"/>
              <a:t>).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In the heart, the same </a:t>
            </a:r>
            <a:r>
              <a:rPr lang="en-US" dirty="0"/>
              <a:t>reaction is catalyzed by the LDH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isoenzyme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b="1" dirty="0"/>
              <a:t>)</a:t>
            </a:r>
            <a:r>
              <a:rPr lang="en-US" b="1" dirty="0" smtClean="0"/>
              <a:t> </a:t>
            </a:r>
            <a:r>
              <a:rPr lang="en-US" dirty="0" smtClean="0"/>
              <a:t>containing four </a:t>
            </a:r>
            <a:r>
              <a:rPr lang="en-US" dirty="0"/>
              <a:t>H </a:t>
            </a:r>
            <a:r>
              <a:rPr lang="en-US" dirty="0" smtClean="0"/>
              <a:t>subunits.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5448"/>
            <a:ext cx="7737475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Chemistry Link to Health: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Isoenzymes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as Diagnostic Tools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599" y="1600200"/>
            <a:ext cx="8429625" cy="47244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 myocardial infarction may be indicated by an increase in the levels of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creatine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kinase 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(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CK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)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and lactate dehydrogenase 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(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LDH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)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When a myocardial infarction 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(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MI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)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or heart attack damages heart muscle, an increase in the level of LDH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1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(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4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)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isoenzyme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is detected in the blood serum.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An elevation in serum LDH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5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, M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4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, indicates liver damage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or disease.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5448"/>
            <a:ext cx="7737475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Chemistry Link to Health: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Isoenzymes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as Diagnostic Tools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9155" name="TextBox 1"/>
          <p:cNvSpPr txBox="1">
            <a:spLocks noChangeArrowheads="1"/>
          </p:cNvSpPr>
          <p:nvPr/>
        </p:nvSpPr>
        <p:spPr bwMode="auto">
          <a:xfrm>
            <a:off x="4572000" y="5407874"/>
            <a:ext cx="34884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600" dirty="0">
                <a:latin typeface="Times" pitchFamily="-84" charset="0"/>
              </a:rPr>
              <a:t>The different </a:t>
            </a:r>
            <a:r>
              <a:rPr lang="en-US" sz="1600" dirty="0" err="1">
                <a:latin typeface="Times" pitchFamily="-84" charset="0"/>
              </a:rPr>
              <a:t>isoenzymes</a:t>
            </a:r>
            <a:r>
              <a:rPr lang="en-US" sz="1600" dirty="0">
                <a:latin typeface="Times" pitchFamily="-84" charset="0"/>
              </a:rPr>
              <a:t> of lactate</a:t>
            </a:r>
          </a:p>
          <a:p>
            <a:r>
              <a:rPr lang="en-US" sz="1600" dirty="0">
                <a:latin typeface="Times" pitchFamily="-84" charset="0"/>
              </a:rPr>
              <a:t>dehydrogenase </a:t>
            </a:r>
            <a:r>
              <a:rPr lang="en-US" sz="1600" dirty="0" smtClean="0">
                <a:latin typeface="Times" pitchFamily="-84" charset="0"/>
              </a:rPr>
              <a:t>(LDH) </a:t>
            </a:r>
            <a:r>
              <a:rPr lang="en-US" sz="1600" dirty="0">
                <a:latin typeface="Times" pitchFamily="-84" charset="0"/>
              </a:rPr>
              <a:t>indicate damage</a:t>
            </a:r>
          </a:p>
          <a:p>
            <a:r>
              <a:rPr lang="en-US" sz="1600" dirty="0">
                <a:latin typeface="Times" pitchFamily="-84" charset="0"/>
              </a:rPr>
              <a:t>to different organs in the body.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1"/>
          <a:stretch/>
        </p:blipFill>
        <p:spPr>
          <a:xfrm>
            <a:off x="2229822" y="1527810"/>
            <a:ext cx="2161203" cy="4895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 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001000" cy="4114800"/>
          </a:xfrm>
        </p:spPr>
        <p:txBody>
          <a:bodyPr/>
          <a:lstStyle/>
          <a:p>
            <a:pPr marL="347663" indent="-347663" eaLnBrk="1" hangingPunct="1">
              <a:spcBef>
                <a:spcPct val="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1.	The active site is</a:t>
            </a: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A.  the enzyme	</a:t>
            </a: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B.  a section of the enzyme</a:t>
            </a: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C.  the substrate</a:t>
            </a: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2.	In the induced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-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fit model, the shape of the enzyme when substrate binds</a:t>
            </a: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A.  stays the same	</a:t>
            </a: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B.  adapts to the shape of the substrate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001000" cy="4114800"/>
          </a:xfrm>
        </p:spPr>
        <p:txBody>
          <a:bodyPr/>
          <a:lstStyle/>
          <a:p>
            <a:pPr marL="288925" indent="-288925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1.	The active site is</a:t>
            </a:r>
          </a:p>
          <a:p>
            <a:pPr marL="288925" indent="-2889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B.  a section of the enzyme</a:t>
            </a:r>
          </a:p>
          <a:p>
            <a:pPr marL="288925" indent="-288925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288925" indent="-288925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2.	In the induced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-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fit model, the shape of the enzyme when substrate binds</a:t>
            </a:r>
          </a:p>
          <a:p>
            <a:pPr marL="288925" indent="-2889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B.  adapts to the shape of the substrate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89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Enzymes Are Biological Catalysts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4038600" cy="4648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Enzymes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catalyze nearly all the chemical reactions taking place in the cells of the body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increase the rate of reaction  by lowering the energy </a:t>
            </a:r>
            <a:b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of activation</a:t>
            </a:r>
          </a:p>
        </p:txBody>
      </p:sp>
      <p:sp>
        <p:nvSpPr>
          <p:cNvPr id="55305" name="Rectangle 1033"/>
          <p:cNvSpPr>
            <a:spLocks noChangeArrowheads="1"/>
          </p:cNvSpPr>
          <p:nvPr/>
        </p:nvSpPr>
        <p:spPr bwMode="auto">
          <a:xfrm>
            <a:off x="533400" y="4422775"/>
            <a:ext cx="4114800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 enzyme carbonic anhydrase lowers the activation energy for the reaction: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</a:t>
            </a:r>
            <a:r>
              <a:rPr lang="en-US" baseline="-250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+ H</a:t>
            </a:r>
            <a:r>
              <a:rPr lang="en-US" baseline="-250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O          HCO</a:t>
            </a:r>
            <a:r>
              <a:rPr lang="en-US" baseline="-250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3</a:t>
            </a:r>
            <a:r>
              <a:rPr lang="en-US" baseline="300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−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+ H</a:t>
            </a:r>
            <a:r>
              <a:rPr lang="en-US" baseline="300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+</a:t>
            </a:r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5751513"/>
            <a:ext cx="546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"/>
          <a:stretch/>
        </p:blipFill>
        <p:spPr>
          <a:xfrm>
            <a:off x="4960154" y="2127884"/>
            <a:ext cx="4034916" cy="3444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Enzyme Names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7924800" cy="46482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name of an enzyme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is derived by replacing the end of the name of the reaction or reacting compound with the suffix </a:t>
            </a:r>
            <a:r>
              <a:rPr lang="en-US" b="1" i="1" smtClean="0">
                <a:solidFill>
                  <a:srgbClr val="2C7C9F"/>
                </a:solidFill>
                <a:latin typeface="Times New Roman" pitchFamily="18" charset="0"/>
                <a:ea typeface="ＭＳ Ｐゴシック" pitchFamily="34" charset="-128"/>
              </a:rPr>
              <a:t>ase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identifies the reacting substance—for example, </a:t>
            </a:r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sucrase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catalyzes the reaction of sucrose</a:t>
            </a:r>
          </a:p>
          <a:p>
            <a:pPr eaLnBrk="1" hangingPunct="1">
              <a:spcBef>
                <a:spcPct val="25000"/>
              </a:spcBef>
              <a:buSzTx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describes the compound or the reaction that is catalyzed—for example, </a:t>
            </a:r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oxidase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catalyzes an oxidation reaction</a:t>
            </a:r>
          </a:p>
          <a:p>
            <a:pPr eaLnBrk="1" hangingPunct="1">
              <a:spcBef>
                <a:spcPct val="25000"/>
              </a:spcBef>
              <a:buSzTx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could be a common name, particularly for the digestion enzymes, such as </a:t>
            </a:r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pepsin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and </a:t>
            </a:r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trypsin</a:t>
            </a:r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737475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Classification of Enzymes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3820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Enzymes are classified by the reaction they catalyze. There are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six main classes of enzymes.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Class			Type of Reactions Catalyzed</a:t>
            </a:r>
            <a:r>
              <a:rPr lang="en-US" b="1" smtClean="0">
                <a:solidFill>
                  <a:schemeClr val="bg2"/>
                </a:solidFill>
                <a:latin typeface="Times New Roman" pitchFamily="18" charset="0"/>
                <a:ea typeface="ＭＳ Ｐゴシック" pitchFamily="34" charset="-128"/>
              </a:rPr>
              <a:t>	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Oxidoreductases	Oxidation–reduction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Transferases		Transfer groups of atoms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Hydrolases               	Hydrolysis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Lyases			Add or remove atoms to or from a 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		double bond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Isomerases		Rearrange atoms	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Ligases		Use ATP to combine small molecules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040688" cy="4456113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Match the type of reaction catalyzed with an enzyme class.</a:t>
            </a:r>
          </a:p>
          <a:p>
            <a:pPr marL="609600" indent="-6096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hydrolases		isomerases</a:t>
            </a:r>
          </a:p>
          <a:p>
            <a:pPr marL="609600" indent="-6096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transferases		ligases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A.  form bonds between molecules using ATP energy</a:t>
            </a:r>
          </a:p>
          <a:p>
            <a:pPr marL="609600" indent="-609600" eaLnBrk="1" hangingPunct="1">
              <a:spcBef>
                <a:spcPct val="2500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B.  rearrange atoms in a molecule to form an isomer</a:t>
            </a:r>
          </a:p>
          <a:p>
            <a:pPr marL="609600" indent="-609600" eaLnBrk="1" hangingPunct="1">
              <a:spcBef>
                <a:spcPct val="2500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C.  transfer a group between two compounds</a:t>
            </a:r>
          </a:p>
          <a:p>
            <a:pPr marL="609600" indent="-609600" eaLnBrk="1" hangingPunct="1">
              <a:spcBef>
                <a:spcPct val="2500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D.  hydrolysis reactions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250238" cy="4456113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Match the type of reaction catalyzed with an enzyme class.</a:t>
            </a:r>
          </a:p>
          <a:p>
            <a:pPr marL="609600" indent="-6096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hydrolases		isomerases</a:t>
            </a:r>
          </a:p>
          <a:p>
            <a:pPr marL="609600" indent="-6096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transferases		ligases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A.  form bonds between molecules using ATP energy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							</a:t>
            </a:r>
            <a:r>
              <a:rPr lang="en-US" b="1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</a:rPr>
              <a:t>ligases</a:t>
            </a:r>
          </a:p>
          <a:p>
            <a:pPr marL="609600" indent="-609600" eaLnBrk="1" hangingPunct="1">
              <a:spcBef>
                <a:spcPct val="2500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B.  rearrange atoms in a molecule to form an isomer</a:t>
            </a:r>
          </a:p>
          <a:p>
            <a:pPr marL="609600" indent="-609600" eaLnBrk="1" hangingPunct="1">
              <a:spcBef>
                <a:spcPct val="25000"/>
              </a:spcBef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							</a:t>
            </a:r>
            <a:r>
              <a:rPr lang="en-US" b="1" smtClean="0">
                <a:solidFill>
                  <a:srgbClr val="2C7C9F"/>
                </a:solidFill>
                <a:latin typeface="Times New Roman" pitchFamily="18" charset="0"/>
                <a:ea typeface="ＭＳ Ｐゴシック" pitchFamily="34" charset="-128"/>
              </a:rPr>
              <a:t>isomerases</a:t>
            </a: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609600" indent="-609600" eaLnBrk="1" hangingPunct="1">
              <a:spcBef>
                <a:spcPct val="2500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C.  transfer a group between two compounds		</a:t>
            </a:r>
            <a:r>
              <a:rPr lang="en-US" b="1" smtClean="0">
                <a:solidFill>
                  <a:srgbClr val="2C7C9F"/>
                </a:solidFill>
                <a:latin typeface="Times New Roman" pitchFamily="18" charset="0"/>
                <a:ea typeface="ＭＳ Ｐゴシック" pitchFamily="34" charset="-128"/>
              </a:rPr>
              <a:t>transferases</a:t>
            </a: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609600" indent="-609600" eaLnBrk="1" hangingPunct="1">
              <a:spcBef>
                <a:spcPct val="25000"/>
              </a:spcBef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D.  hydrolysis reactions				</a:t>
            </a:r>
            <a:r>
              <a:rPr lang="en-US" b="1" smtClean="0">
                <a:solidFill>
                  <a:srgbClr val="2C7C9F"/>
                </a:solidFill>
                <a:latin typeface="Times New Roman" pitchFamily="18" charset="0"/>
                <a:ea typeface="ＭＳ Ｐゴシック" pitchFamily="34" charset="-128"/>
              </a:rPr>
              <a:t>hydrolases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36110"/>
            <a:ext cx="7564438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Active Site Binds the Substrate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848600" cy="4724400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On the surface of an enzyme, a small region called an active site binds a substrate and catalyzes a reaction of that substrate.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4"/>
          <a:stretch/>
        </p:blipFill>
        <p:spPr>
          <a:xfrm>
            <a:off x="602140" y="2486025"/>
            <a:ext cx="7980587" cy="3771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36110"/>
            <a:ext cx="7564438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Active Site Binds the Substrate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848600" cy="4724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The </a:t>
            </a:r>
            <a:r>
              <a:rPr lang="en-US" b="1" dirty="0">
                <a:ea typeface="ＭＳ Ｐゴシック" charset="0"/>
                <a:cs typeface="ＭＳ Ｐゴシック" charset="0"/>
              </a:rPr>
              <a:t>active site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is a region within an enzyme that fits the shape of the reacting molecule called a </a:t>
            </a:r>
            <a:r>
              <a:rPr lang="en-US" b="1" dirty="0">
                <a:ea typeface="ＭＳ Ｐゴシック" charset="0"/>
                <a:cs typeface="ＭＳ Ｐゴシック" charset="0"/>
              </a:rPr>
              <a:t>substrate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25000"/>
              </a:spcBef>
              <a:buSzTx/>
              <a:buFontTx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contains amino acid R groups that bind the substrate 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releases products when the reaction is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complete</a:t>
            </a:r>
          </a:p>
          <a:p>
            <a:pPr marL="0" indent="0" eaLnBrk="1" hangingPunct="1">
              <a:spcBef>
                <a:spcPct val="25000"/>
              </a:spcBef>
              <a:buSzTx/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157" y="1917068"/>
            <a:ext cx="4021836" cy="2933700"/>
          </a:xfrm>
          <a:prstGeom prst="rect">
            <a:avLst/>
          </a:prstGeom>
        </p:spPr>
      </p:pic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Enzyme-Catalyzed Reaction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800600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In an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enzyme-catalyzed reaction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,</a:t>
            </a:r>
          </a:p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 substrate attaches to the 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active site</a:t>
            </a:r>
          </a:p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an enzyme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–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substrate (ES) complex forms</a:t>
            </a:r>
          </a:p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reaction occurs and products 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are released </a:t>
            </a:r>
          </a:p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an enzyme is used over and over</a:t>
            </a:r>
            <a:endParaRPr lang="en-US" sz="200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2771" name="Text Box 11"/>
          <p:cNvSpPr txBox="1">
            <a:spLocks noChangeArrowheads="1"/>
          </p:cNvSpPr>
          <p:nvPr/>
        </p:nvSpPr>
        <p:spPr bwMode="auto">
          <a:xfrm>
            <a:off x="838200" y="52720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32772" name="Text Box 12"/>
          <p:cNvSpPr txBox="1">
            <a:spLocks noChangeArrowheads="1"/>
          </p:cNvSpPr>
          <p:nvPr/>
        </p:nvSpPr>
        <p:spPr bwMode="auto">
          <a:xfrm>
            <a:off x="708025" y="4679950"/>
            <a:ext cx="4724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</a:pPr>
            <a:r>
              <a:rPr lang="en-US" b="1">
                <a:solidFill>
                  <a:srgbClr val="2C7C9F"/>
                </a:solidFill>
                <a:latin typeface="Times New Roman" pitchFamily="18" charset="0"/>
              </a:rPr>
              <a:t>E</a:t>
            </a:r>
            <a:r>
              <a:rPr lang="en-US">
                <a:latin typeface="Times New Roman" pitchFamily="18" charset="0"/>
              </a:rPr>
              <a:t> + S             </a:t>
            </a:r>
            <a:r>
              <a:rPr lang="en-US" b="1">
                <a:solidFill>
                  <a:srgbClr val="2C7C9F"/>
                </a:solidFill>
                <a:latin typeface="Times New Roman" pitchFamily="18" charset="0"/>
              </a:rPr>
              <a:t>E</a:t>
            </a:r>
            <a:r>
              <a:rPr lang="en-US">
                <a:latin typeface="Times New Roman" pitchFamily="18" charset="0"/>
              </a:rPr>
              <a:t>S           </a:t>
            </a:r>
            <a:r>
              <a:rPr lang="en-US" b="1">
                <a:solidFill>
                  <a:srgbClr val="2C7C9F"/>
                </a:solidFill>
                <a:latin typeface="Times New Roman" pitchFamily="18" charset="0"/>
              </a:rPr>
              <a:t>E</a:t>
            </a:r>
            <a:r>
              <a:rPr lang="en-US">
                <a:latin typeface="Times New Roman" pitchFamily="18" charset="0"/>
              </a:rPr>
              <a:t> + P</a:t>
            </a:r>
          </a:p>
        </p:txBody>
      </p:sp>
      <p:sp>
        <p:nvSpPr>
          <p:cNvPr id="32773" name="Line 13"/>
          <p:cNvSpPr>
            <a:spLocks noChangeShapeType="1"/>
          </p:cNvSpPr>
          <p:nvPr/>
        </p:nvSpPr>
        <p:spPr bwMode="auto">
          <a:xfrm>
            <a:off x="1671638" y="4832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2968625" y="48799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5" name="Line 15"/>
          <p:cNvSpPr>
            <a:spLocks noChangeShapeType="1"/>
          </p:cNvSpPr>
          <p:nvPr/>
        </p:nvSpPr>
        <p:spPr bwMode="auto">
          <a:xfrm flipH="1">
            <a:off x="1671638" y="49085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7" name="Rectangle 1037"/>
          <p:cNvSpPr>
            <a:spLocks noChangeArrowheads="1"/>
          </p:cNvSpPr>
          <p:nvPr/>
        </p:nvSpPr>
        <p:spPr bwMode="auto">
          <a:xfrm>
            <a:off x="609600" y="5410200"/>
            <a:ext cx="8305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Binding of a substrate occurs when it interacts with the amino acids within the active site.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745</TotalTime>
  <Words>854</Words>
  <Application>Microsoft Macintosh PowerPoint</Application>
  <PresentationFormat>On-screen Show (4:3)</PresentationFormat>
  <Paragraphs>137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12th ed GOB Timberlake</vt:lpstr>
      <vt:lpstr>16.5  Enzymes</vt:lpstr>
      <vt:lpstr>Enzymes Are Biological Catalysts</vt:lpstr>
      <vt:lpstr>Enzyme Names</vt:lpstr>
      <vt:lpstr>Classification of Enzymes</vt:lpstr>
      <vt:lpstr>Study Check</vt:lpstr>
      <vt:lpstr>Solution</vt:lpstr>
      <vt:lpstr>Active Site Binds the Substrate</vt:lpstr>
      <vt:lpstr>Active Site Binds the Substrate</vt:lpstr>
      <vt:lpstr>Enzyme-Catalyzed Reaction</vt:lpstr>
      <vt:lpstr>Enzyme-Catalyzed Reaction</vt:lpstr>
      <vt:lpstr>Enzyme Action: Lock-and-Key Model </vt:lpstr>
      <vt:lpstr>Enzyme Action: Induced-Fit Model</vt:lpstr>
      <vt:lpstr>Enzyme Action: Induced-Fit Model</vt:lpstr>
      <vt:lpstr>Chemistry Link to Health: Isoenzymes as Diagnostic Tools</vt:lpstr>
      <vt:lpstr>Chemistry Link to Health: Isoenzymes as Diagnostic Tools</vt:lpstr>
      <vt:lpstr>Chemistry Link to Health: Isoenzymes as Diagnostic Tools</vt:lpstr>
      <vt:lpstr>Chemistry Link to Health: Isoenzymes as Diagnostic Tools</vt:lpstr>
      <vt:lpstr>Study Check </vt:lpstr>
      <vt:lpstr>Solution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Acids, Proteins, and Enzymes</dc:title>
  <dc:creator>Timberlake</dc:creator>
  <cp:lastModifiedBy>Admin Admin</cp:lastModifiedBy>
  <cp:revision>105</cp:revision>
  <dcterms:created xsi:type="dcterms:W3CDTF">2011-01-15T05:25:13Z</dcterms:created>
  <dcterms:modified xsi:type="dcterms:W3CDTF">2014-04-24T18:49:16Z</dcterms:modified>
</cp:coreProperties>
</file>