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8"/>
  </p:notesMasterIdLst>
  <p:handoutMasterIdLst>
    <p:handoutMasterId r:id="rId19"/>
  </p:handoutMasterIdLst>
  <p:sldIdLst>
    <p:sldId id="271" r:id="rId2"/>
    <p:sldId id="265" r:id="rId3"/>
    <p:sldId id="268" r:id="rId4"/>
    <p:sldId id="294" r:id="rId5"/>
    <p:sldId id="269" r:id="rId6"/>
    <p:sldId id="302" r:id="rId7"/>
    <p:sldId id="303" r:id="rId8"/>
    <p:sldId id="304" r:id="rId9"/>
    <p:sldId id="310" r:id="rId10"/>
    <p:sldId id="305" r:id="rId11"/>
    <p:sldId id="311" r:id="rId12"/>
    <p:sldId id="309" r:id="rId13"/>
    <p:sldId id="312" r:id="rId14"/>
    <p:sldId id="307" r:id="rId15"/>
    <p:sldId id="308" r:id="rId16"/>
    <p:sldId id="313" r:id="rId17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2FF"/>
    <a:srgbClr val="79BCFF"/>
    <a:srgbClr val="89C4FF"/>
    <a:srgbClr val="99CCFF"/>
    <a:srgbClr val="FFDCA9"/>
    <a:srgbClr val="FFCE85"/>
    <a:srgbClr val="FF99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576" y="-96"/>
      </p:cViewPr>
      <p:guideLst>
        <p:guide orient="horz" pos="576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19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B8898B-F61A-49AE-9ABD-A820D54781AA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CF7397-F01D-4AAD-9752-04E683B01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6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EC3B0C-7552-4311-8B91-8F31C065E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3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7E5172-BF62-40CB-827C-2048DC4FEB7B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36736CD-B093-45D5-A629-69F04BB7D9EA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D40B7E3-F055-4F4E-9D64-8256884A8156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2E3CC9F-897A-4D80-81D7-7306D5101D81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7F5E02-13E2-4AE7-989F-27F0877EDD69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16394C8-C880-4E30-9365-F04D5469F1C4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79C2CFE-EF94-4E16-9A3B-883BD4D8BD0F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429193B-D225-4CB6-BC94-D7AA652AB63F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CF15FB8-4F27-4509-8974-C684EC4B03B6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3A96C67-19EF-4D6B-8A05-4D3620ACBF80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2A4D562-0BCF-4423-836E-1C727A3F9E94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31DE8A4-E255-4C1E-9537-5301C09479DF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695C507-C3DE-48FC-9519-C923A340A07A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ADC2973-CC07-4F1A-810B-22644C06528A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DA403E6-BC24-4D0B-8E8B-4D7AEA2AE595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134790D-1126-4489-8FAC-EF83E61C9694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910558-BE08-401A-8D14-7EF766BE19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D2B6F3-9A0B-43FE-8F64-DFCF8C4D7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6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B0C983-4C0E-4EAC-9C1D-AB56C4894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3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96F0ED-6E03-4AB8-85AD-B88313B15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4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84058B-186E-43BB-A08A-E713551250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2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74BBA2-2D16-4A46-AD50-FD148BA033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E552BF-EC14-4421-9D27-B0E215D08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B1427-DCC0-4EC7-978E-593A809200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6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BF20A2-F910-4849-B4A5-30918A6DC8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F0E22AD9-BD55-4BD7-8978-534B2B226A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32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7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573660" y="228600"/>
            <a:ext cx="86106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16.6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Factors Affecting Enzyme Activity</a:t>
            </a:r>
          </a:p>
        </p:txBody>
      </p:sp>
      <p:sp>
        <p:nvSpPr>
          <p:cNvPr id="819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114800" cy="4419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The </a:t>
            </a:r>
            <a:r>
              <a:rPr lang="en-US" dirty="0"/>
              <a:t>activity </a:t>
            </a:r>
            <a:r>
              <a:rPr lang="en-US" dirty="0" smtClean="0"/>
              <a:t>of </a:t>
            </a:r>
            <a:r>
              <a:rPr lang="en-US" dirty="0"/>
              <a:t>an </a:t>
            </a:r>
            <a:r>
              <a:rPr lang="en-US" dirty="0" smtClean="0"/>
              <a:t>enzyme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describes </a:t>
            </a:r>
            <a:r>
              <a:rPr lang="en-US" dirty="0"/>
              <a:t>how fast an enzyme catalyzes the reaction that </a:t>
            </a:r>
            <a:r>
              <a:rPr lang="en-US" dirty="0" smtClean="0"/>
              <a:t>converts a </a:t>
            </a:r>
            <a:r>
              <a:rPr lang="en-US" dirty="0"/>
              <a:t>substrate to </a:t>
            </a:r>
            <a:r>
              <a:rPr lang="en-US" dirty="0" smtClean="0"/>
              <a:t>product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is </a:t>
            </a:r>
            <a:r>
              <a:rPr lang="en-US" dirty="0"/>
              <a:t>strongly affected by reaction conditions, </a:t>
            </a:r>
            <a:r>
              <a:rPr lang="en-US" dirty="0" smtClean="0"/>
              <a:t>which include </a:t>
            </a:r>
            <a:r>
              <a:rPr lang="en-US" dirty="0"/>
              <a:t>temperature, pH, and the presence of </a:t>
            </a:r>
            <a:r>
              <a:rPr lang="en-US" dirty="0" smtClean="0"/>
              <a:t>inhibitors</a:t>
            </a:r>
            <a:endParaRPr lang="en-US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867400" y="4747736"/>
            <a:ext cx="2838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Thermophiles survive in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temperatures (50 </a:t>
            </a:r>
            <a:r>
              <a:rPr lang="en-US" sz="1400" smtClean="0">
                <a:latin typeface="Times New Roman" pitchFamily="18" charset="0"/>
                <a:ea typeface="Calibri"/>
                <a:cs typeface="Times New Roman" pitchFamily="18" charset="0"/>
              </a:rPr>
              <a:t>°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1400" smtClean="0">
                <a:latin typeface="Times New Roman" pitchFamily="18" charset="0"/>
                <a:ea typeface="Calibri"/>
                <a:cs typeface="Times New Roman" pitchFamily="18" charset="0"/>
              </a:rPr>
              <a:t>°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 </a:t>
            </a:r>
            <a:br>
              <a:rPr lang="en-US" sz="14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hot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spring.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609600" y="5494337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b="1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>
                <a:latin typeface="Times" pitchFamily="-84" charset="0"/>
              </a:rPr>
              <a:t>Describe the effect of temperature, pH, and inhibitors on enzyme activity.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60667"/>
            <a:ext cx="2094909" cy="312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Noncompetitive Inhibition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543800" cy="4495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noncompetitive inhibitor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has a structure that is much different than that of the substrate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binds to an enzyme at a site other than the active site and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distorts the shape of the enzyme by altering the shape of the active site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prevents the binding of the substrate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cannot have its effect reversed by adding more substrate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Noncompetitive Inhibition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"/>
          <a:stretch/>
        </p:blipFill>
        <p:spPr>
          <a:xfrm>
            <a:off x="731520" y="1752600"/>
            <a:ext cx="7680960" cy="440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Irreversible Inhibition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495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An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irreversible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inhibitor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a molecule that causes the enzyme to lose all activity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often a toxic substance that destroys enzymes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usually forms a covalent bond with an amino acid side chain preventing catalytic activity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may be a nerve gas, an insecticide, or an antibiotic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>
          <a:xfrm>
            <a:off x="823912" y="4267200"/>
            <a:ext cx="7496175" cy="1961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Competitive, Noncompetitive, and Irreversible Inhibitors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"/>
          <a:stretch/>
        </p:blipFill>
        <p:spPr>
          <a:xfrm>
            <a:off x="304800" y="2831973"/>
            <a:ext cx="8534400" cy="2121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114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each description as an inhibitor that is competitive 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or noncompetitive.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Increasing substrate reverses inhibition.</a:t>
            </a: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It binds to enzyme surface but not to the active site.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Its structure is similar to that of substrate.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D.  Inhibition is not reversed by adding more substrate.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05800" cy="4114800"/>
          </a:xfrm>
        </p:spPr>
        <p:txBody>
          <a:bodyPr/>
          <a:lstStyle/>
          <a:p>
            <a:pPr marL="404813" indent="-404813"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404813" indent="-404813"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	Increasing substrate reverses inhibition.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competitive</a:t>
            </a:r>
          </a:p>
          <a:p>
            <a:pPr marL="404813" indent="-404813"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b="1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404813" indent="-404813"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	It binds to enzyme surface but not to the active site.					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noncompetitive</a:t>
            </a:r>
          </a:p>
          <a:p>
            <a:pPr marL="404813" indent="-404813"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b="1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404813" indent="-404813"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	Its structure is similar to that of substrate.	</a:t>
            </a:r>
          </a:p>
          <a:p>
            <a:pPr marL="404813" indent="-404813"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							competitive</a:t>
            </a:r>
          </a:p>
          <a:p>
            <a:pPr marL="404813" indent="-404813"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b="1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404813" indent="-404813"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D.	Inhibition is not reversed by adding more substrate.</a:t>
            </a:r>
          </a:p>
          <a:p>
            <a:pPr marL="404813" indent="-404813"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noncompetitive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Proteins—Concept 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0"/>
          <a:stretch/>
        </p:blipFill>
        <p:spPr>
          <a:xfrm>
            <a:off x="533400" y="1752600"/>
            <a:ext cx="8077200" cy="4497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Temperature and Enzyme Activity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599" y="1600200"/>
            <a:ext cx="4194693" cy="46085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Enzymes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are most active at an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optimum temperature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(usually 37 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in humans)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show little activity at low temperatures.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lose activity at temperatures above 50 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as denaturation occurs with loss of catalytic activity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4804293" y="1752600"/>
            <a:ext cx="4111107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80672"/>
            <a:ext cx="7737475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pH and Enzyme Activity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088"/>
            <a:ext cx="3810000" cy="44561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Enzymes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are most active at optimum pH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contain R groups of amino acids with proper charges at optimum pH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lose activity in low or high pH as tertiary structure is disrupted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4581525" y="1828800"/>
            <a:ext cx="4105013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Optimum pH Values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05800" cy="4456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Enzymes in</a:t>
            </a:r>
          </a:p>
          <a:p>
            <a:pPr eaLnBrk="1" hangingPunct="1"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body have an 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optimum pH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of about 7.4</a:t>
            </a:r>
          </a:p>
          <a:p>
            <a:pPr eaLnBrk="1" hangingPunct="1"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certain organs operate at lower and higher optimum pH values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/>
        </p:blipFill>
        <p:spPr>
          <a:xfrm>
            <a:off x="676275" y="3048000"/>
            <a:ext cx="8162925" cy="296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41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Sucrase has an optimum temperature of 37 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 and an optimum pH of 6.2. Determine the impact of each change on the enzyme activity.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			                   no change  increases  decreases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changing the pH to 4</a:t>
            </a:r>
          </a:p>
          <a:p>
            <a:pPr marL="0" indent="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running the reaction at 70 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27048"/>
            <a:ext cx="8382000" cy="441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tabLst>
                <a:tab pos="2286000" algn="l"/>
                <a:tab pos="4175125" algn="l"/>
                <a:tab pos="6340475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Sucrase has an optimum temperature of 37 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 and an optimum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pH of 6.2. Determine the impact of each change on the enzyme activity.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                   no </a:t>
            </a:r>
            <a:r>
              <a:rPr lang="en-US">
                <a:latin typeface="Times New Roman" pitchFamily="18" charset="0"/>
                <a:ea typeface="ＭＳ Ｐゴシック" pitchFamily="34" charset="-128"/>
              </a:rPr>
              <a:t>change 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increases  </a:t>
            </a:r>
            <a:r>
              <a:rPr lang="en-US">
                <a:latin typeface="Times New Roman" pitchFamily="18" charset="0"/>
                <a:ea typeface="ＭＳ Ｐゴシック" pitchFamily="34" charset="-128"/>
              </a:rPr>
              <a:t>decreases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tabLst>
                <a:tab pos="914400" algn="l"/>
                <a:tab pos="2286000" algn="l"/>
                <a:tab pos="4175125" algn="l"/>
                <a:tab pos="6340475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tabLst>
                <a:tab pos="914400" algn="l"/>
                <a:tab pos="2286000" algn="l"/>
                <a:tab pos="4175125" algn="l"/>
                <a:tab pos="6340475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changing the pH to 4		     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decreases</a:t>
            </a:r>
          </a:p>
          <a:p>
            <a:pPr marL="0" indent="0" eaLnBrk="1" hangingPunct="1">
              <a:spcBef>
                <a:spcPct val="25000"/>
              </a:spcBef>
              <a:buFont typeface="Wingdings" pitchFamily="2" charset="2"/>
              <a:buNone/>
              <a:tabLst>
                <a:tab pos="914400" algn="l"/>
                <a:tab pos="2286000" algn="l"/>
                <a:tab pos="4175125" algn="l"/>
                <a:tab pos="6340475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running the reaction at 70 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     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decreases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Enzyme Inhibition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6962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Inhibitors</a:t>
            </a: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are molecules that cause a loss of catalytic activity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prevent substrates from fitting into the active sites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	E + S	         ES		E + P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E + I                     EI                       no P</a:t>
            </a: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2133600" y="3581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133600" y="3657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4038600" y="3581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2133600" y="4495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2133600" y="4572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4038600" y="4495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flipH="1">
            <a:off x="4114800" y="4267200"/>
            <a:ext cx="4572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4191000" y="4267200"/>
            <a:ext cx="3810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Competitive Inhibition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45720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competitive inhibitor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has a structure that is similar to that of the substrate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competes with the substrate for the active site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has its effect reversed by increasing substrate concentration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3"/>
          <a:stretch/>
        </p:blipFill>
        <p:spPr>
          <a:xfrm>
            <a:off x="304800" y="3810000"/>
            <a:ext cx="8534400" cy="2382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Competitive Inhibition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"/>
          <a:stretch/>
        </p:blipFill>
        <p:spPr>
          <a:xfrm>
            <a:off x="734524" y="1905000"/>
            <a:ext cx="7674951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1151</TotalTime>
  <Words>471</Words>
  <Application>Microsoft Macintosh PowerPoint</Application>
  <PresentationFormat>On-screen Show (4:3)</PresentationFormat>
  <Paragraphs>96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12th ed GOB Timberlake</vt:lpstr>
      <vt:lpstr>16.6  Factors Affecting Enzyme Activity</vt:lpstr>
      <vt:lpstr>Temperature and Enzyme Activity</vt:lpstr>
      <vt:lpstr>pH and Enzyme Activity</vt:lpstr>
      <vt:lpstr>Optimum pH Values</vt:lpstr>
      <vt:lpstr>Study Check</vt:lpstr>
      <vt:lpstr>Solution</vt:lpstr>
      <vt:lpstr>Enzyme Inhibition</vt:lpstr>
      <vt:lpstr>Competitive Inhibition</vt:lpstr>
      <vt:lpstr>Competitive Inhibition</vt:lpstr>
      <vt:lpstr>Noncompetitive Inhibition</vt:lpstr>
      <vt:lpstr>Noncompetitive Inhibition</vt:lpstr>
      <vt:lpstr>Irreversible Inhibition</vt:lpstr>
      <vt:lpstr>Competitive, Noncompetitive, and Irreversible Inhibitors</vt:lpstr>
      <vt:lpstr>Study Check</vt:lpstr>
      <vt:lpstr>Solution</vt:lpstr>
      <vt:lpstr>Proteins—Concept Map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Acids, Proteins, and Enzymes</dc:title>
  <dc:creator>Timberlake</dc:creator>
  <cp:lastModifiedBy>Admin Admin</cp:lastModifiedBy>
  <cp:revision>86</cp:revision>
  <dcterms:created xsi:type="dcterms:W3CDTF">2011-01-15T06:07:42Z</dcterms:created>
  <dcterms:modified xsi:type="dcterms:W3CDTF">2014-04-24T18:50:43Z</dcterms:modified>
</cp:coreProperties>
</file>