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304" r:id="rId4"/>
    <p:sldId id="297" r:id="rId5"/>
    <p:sldId id="307" r:id="rId6"/>
    <p:sldId id="283" r:id="rId7"/>
    <p:sldId id="284" r:id="rId8"/>
    <p:sldId id="298" r:id="rId9"/>
    <p:sldId id="285" r:id="rId10"/>
    <p:sldId id="299" r:id="rId11"/>
    <p:sldId id="309" r:id="rId12"/>
    <p:sldId id="310" r:id="rId13"/>
    <p:sldId id="290" r:id="rId14"/>
    <p:sldId id="311" r:id="rId15"/>
    <p:sldId id="313" r:id="rId16"/>
    <p:sldId id="31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3FF"/>
    <a:srgbClr val="81ABFF"/>
    <a:srgbClr val="85AEFF"/>
    <a:srgbClr val="6699FF"/>
    <a:srgbClr val="FFD79D"/>
    <a:srgbClr val="008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8138402D-DFA7-448E-8F04-16D1C75D5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2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34D13A54-E44E-468F-845D-95BC6467F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A77DE1A-CD76-4141-AB66-B66F8F1F676C}" type="slidenum">
              <a:rPr lang="en-US" sz="1200" b="0"/>
              <a:pPr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A407C8B-9DDC-4BCE-B1BE-2EFCCE4BE144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741D60-B8F7-4F8E-A277-E1F9DA047FB8}" type="slidenum">
              <a:rPr lang="en-US" sz="1200" b="0"/>
              <a:pPr/>
              <a:t>11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2DE9089-3077-4DF2-B05F-D42A28844829}" type="slidenum">
              <a:rPr lang="en-US" sz="1200" b="0"/>
              <a:pPr/>
              <a:t>12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5C204E-3E97-4447-BA59-68EFE7DABDF4}" type="slidenum">
              <a:rPr lang="en-US" sz="1200" b="0"/>
              <a:pPr/>
              <a:t>13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6A5AE1F-383F-42BC-A686-99B9E903D553}" type="slidenum">
              <a:rPr lang="en-US" sz="1200" b="0"/>
              <a:pPr/>
              <a:t>14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BA803C8-2D34-42F6-A244-05575319ACD7}" type="slidenum">
              <a:rPr lang="en-US" sz="1200" b="0"/>
              <a:pPr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03DC6E2-ECDB-427D-A94E-F0F969D7AC38}" type="slidenum">
              <a:rPr lang="en-US" sz="1200" b="0"/>
              <a:pPr/>
              <a:t>16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C899B2-69FE-4428-B7C3-952BD3473CCC}" type="slidenum">
              <a:rPr lang="en-US" sz="1200" b="0"/>
              <a:pPr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3CD192-0495-4D05-AE06-D8F76D436F15}" type="slidenum">
              <a:rPr lang="en-US" sz="1200" b="0"/>
              <a:pPr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89A743-9E04-4E1C-ABA7-812410D6CF40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7EAB15-2A36-4070-9171-0D66ADB7E291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AC650C-3CD1-4F09-BFFD-B4688F20412B}" type="slidenum">
              <a:rPr lang="en-US" sz="1200" b="0"/>
              <a:pPr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37026E-5E7F-46D0-BF88-4AAF6C6A2648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F2E512-4FD7-483F-8081-D5AECEC26533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2C8F772-7870-410C-91FA-D3539F38C4B7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991519-2513-4776-9F43-7AE62C8AAD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1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90131B-09A9-4B4B-8FFB-066FEF93D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0DB289-AEF6-41E5-B541-8108BC4DE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7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A18F9E-91C6-4FAF-8061-5C749F732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4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BB7879-B357-4352-B85D-E64D8E6769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0178AE-EB6C-48BF-9B0B-B6B609FC58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520B55-0144-4E99-9CA6-870F546CA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72C3A-2D45-49E8-A5F4-125354B38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EF5263-7E9A-4838-BFA5-5E28299EB5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299057A6-EB55-422E-923A-DAFD970CE0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1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596188" cy="915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Chapter 17  Nucleic Acids and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Protein Synthesis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 histology technician studies the microscopic makeup of tissues, cells, and bodily fluids with the purpose of detecting and identifying the presence of a specific disease.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They determine blood types and the concentrations of drugs and other substances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 the blood.</a:t>
            </a:r>
            <a:endParaRPr lang="en-US" b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599"/>
            <a:ext cx="4348282" cy="3376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"/>
          <a:stretch/>
        </p:blipFill>
        <p:spPr>
          <a:xfrm>
            <a:off x="1108191" y="2514600"/>
            <a:ext cx="6927617" cy="3733800"/>
          </a:xfrm>
          <a:prstGeom prst="rect">
            <a:avLst/>
          </a:prstGeom>
        </p:spPr>
      </p:pic>
      <p:sp>
        <p:nvSpPr>
          <p:cNvPr id="337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Nucleotides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5323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nucleotides of RNA are identical to those of DNA, except in DNA the sugar is deoxyribose and deoxythymidine replaces uridine.</a:t>
            </a:r>
            <a:endParaRPr lang="en-US" i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Components in DNA and RNA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304800" y="2676525"/>
            <a:ext cx="85344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Naming Nucleosides and Nucleotides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names of 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DNA nucleosides add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</a:rPr>
              <a:t>deoxy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to the beginning of their names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RNA and DNA nucleotides are given by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adding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5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′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-monophosphate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letters A, G, C, U, and T represent bases and are often used in the abbreviations of the respective nucleosides and nucleotides.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7"/>
          <a:stretch/>
        </p:blipFill>
        <p:spPr>
          <a:xfrm>
            <a:off x="2247900" y="4084834"/>
            <a:ext cx="4648200" cy="229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the following bases as a purine or pyrimidine: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adenine			B.  cytosine 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1676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143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Identify the following bases as a purine or pyrimidine: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ClrTx/>
              <a:buFont typeface="Arial" pitchFamily="34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A.  adenine			B.  cytosine </a:t>
            </a: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    purine			     pyrimidine</a:t>
            </a:r>
            <a:endParaRPr lang="en-US" b="1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1676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143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buClrTx/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Identify each of the following bases as a component of DNA, RNA, or both: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ClrTx/>
              <a:buFont typeface="Arial" pitchFamily="34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A.  guanine	</a:t>
            </a:r>
          </a:p>
          <a:p>
            <a:pPr marL="0" indent="0" eaLnBrk="1" hangingPunct="1">
              <a:buClrTx/>
              <a:buFont typeface="Arial" pitchFamily="34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B.  adenine		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C.  thymine</a:t>
            </a:r>
          </a:p>
          <a:p>
            <a:pPr marL="0" indent="0" eaLnBrk="1" hangingPunct="1">
              <a:buClrTx/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D.  </a:t>
            </a:r>
            <a:r>
              <a:rPr lang="en-US" dirty="0">
                <a:ea typeface="ＭＳ Ｐゴシック" charset="0"/>
                <a:cs typeface="ＭＳ Ｐゴシック" charset="0"/>
              </a:rPr>
              <a:t>u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racil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lphaUcPeriod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     </a:t>
            </a:r>
            <a:endParaRPr lang="en-US" b="1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of the following bases as a component of DNA, RNA, or both: </a:t>
            </a:r>
          </a:p>
          <a:p>
            <a:pPr marL="0" indent="0" eaLnBrk="1" hangingPunct="1">
              <a:buClrTx/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guanine	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DNA and RNA</a:t>
            </a:r>
          </a:p>
          <a:p>
            <a:pPr marL="0" indent="0" eaLnBrk="1" hangingPunct="1">
              <a:buClrTx/>
              <a:buFont typeface="Arial" pitchFamily="34" charset="0"/>
              <a:buAutoNum type="alphaUcPeriod" startAt="2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adenine	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DNA and RNA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ClrTx/>
              <a:buFont typeface="Arial" pitchFamily="34" charset="0"/>
              <a:buAutoNum type="alphaUcPeriod" startAt="2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thymine 	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DNA only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ClrTx/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 uracil	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RNA only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AutoNum type="alphaUcPeriod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AutoNum type="alphaUcPeriod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5285"/>
            <a:ext cx="7596188" cy="915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Chapter 17 Readiness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200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b="1" dirty="0" smtClean="0">
                <a:solidFill>
                  <a:srgbClr val="990000"/>
                </a:solidFill>
              </a:rPr>
              <a:t>Core Chemistry Skills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Forming Amides (14.6)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Drawing the Ionized Form for an Amino Acid (16.1)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Identifying the Primary, Secondary, Tertiary, and </a:t>
            </a:r>
            <a:r>
              <a:rPr lang="en-US" dirty="0" smtClean="0"/>
              <a:t>Quaternary Structures </a:t>
            </a:r>
            <a:r>
              <a:rPr lang="en-US" dirty="0"/>
              <a:t>of Proteins (</a:t>
            </a:r>
            <a:r>
              <a:rPr lang="en-US" dirty="0" smtClean="0"/>
              <a:t>16.3</a:t>
            </a:r>
            <a:r>
              <a:rPr lang="en-US" dirty="0"/>
              <a:t>, </a:t>
            </a:r>
            <a:r>
              <a:rPr lang="en-US" dirty="0" smtClean="0"/>
              <a:t>16.4</a:t>
            </a:r>
            <a:r>
              <a:rPr lang="en-US" dirty="0"/>
              <a:t>)</a:t>
            </a: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2959"/>
            <a:ext cx="7596188" cy="915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17.1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Components of Nucleic Acids</a:t>
            </a:r>
            <a:r>
              <a:rPr lang="en-US" sz="4000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4000" dirty="0" smtClean="0">
                <a:latin typeface="Times New Roman" pitchFamily="18" charset="0"/>
                <a:ea typeface="ＭＳ Ｐゴシック" pitchFamily="34" charset="-128"/>
              </a:rPr>
            </a:b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343400" cy="3657600"/>
          </a:xfrm>
        </p:spPr>
        <p:txBody>
          <a:bodyPr/>
          <a:lstStyle/>
          <a:p>
            <a:pPr marL="0" indent="0">
              <a:spcBef>
                <a:spcPts val="1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general structure of a nucleotide includes a nitrogen-containing base, a sugar, and a phosphate group.</a:t>
            </a:r>
          </a:p>
          <a:p>
            <a:pPr marL="0" indent="0">
              <a:spcBef>
                <a:spcPts val="100"/>
              </a:spcBef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spcBef>
                <a:spcPts val="1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DNA, the purine bases are adenine, guanine, cytosine, and thymine. RNA contains the same bases, except thymine is replaced by uracil.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609600" y="54102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Goal  </a:t>
            </a:r>
            <a:r>
              <a:rPr lang="en-US" b="0">
                <a:latin typeface="Times" pitchFamily="-84" charset="0"/>
              </a:rPr>
              <a:t>Describe the bases and ribose sugars that make up the nucleic acids DNA and RNA.</a:t>
            </a:r>
            <a:endParaRPr lang="en-US">
              <a:latin typeface="Times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>
            <a:off x="5025075" y="2362200"/>
            <a:ext cx="38903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Bases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8077200" cy="4114800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Clr>
                <a:schemeClr val="bg2"/>
              </a:buCl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nitrogen-containing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bases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/>
              <a:t>nucleic </a:t>
            </a:r>
            <a:r>
              <a:rPr lang="en-US" dirty="0"/>
              <a:t>acids are derivatives of pyrimidine </a:t>
            </a:r>
            <a:r>
              <a:rPr lang="en-US" dirty="0" smtClean="0"/>
              <a:t>or purine.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endParaRPr lang="en-US" b="1" dirty="0"/>
          </a:p>
          <a:p>
            <a:pPr marL="0" indent="0" eaLnBrk="1" hangingPunct="1">
              <a:spcBef>
                <a:spcPct val="25000"/>
              </a:spcBef>
              <a:buSzTx/>
              <a:buFont typeface="Arial" charset="0"/>
              <a:buNone/>
              <a:defRPr/>
            </a:pPr>
            <a:endParaRPr lang="en-US" b="1" dirty="0" smtClean="0"/>
          </a:p>
          <a:p>
            <a:pPr marL="0" indent="0" eaLnBrk="1" hangingPunct="1">
              <a:spcBef>
                <a:spcPct val="25000"/>
              </a:spcBef>
              <a:buSzTx/>
              <a:buFont typeface="Arial" charset="0"/>
              <a:buNone/>
              <a:defRPr/>
            </a:pPr>
            <a:endParaRPr lang="en-US" b="1" dirty="0"/>
          </a:p>
          <a:p>
            <a:pPr marL="0" indent="0" eaLnBrk="1" hangingPunct="1">
              <a:spcBef>
                <a:spcPct val="25000"/>
              </a:spcBef>
              <a:buSzTx/>
              <a:buFont typeface="Arial" charset="0"/>
              <a:buNone/>
              <a:defRPr/>
            </a:pPr>
            <a:endParaRPr lang="en-US" b="1" dirty="0" err="1"/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In DNA, </a:t>
            </a:r>
            <a:r>
              <a:rPr lang="en-US" dirty="0"/>
              <a:t>the purine bases with double rings are </a:t>
            </a:r>
            <a:r>
              <a:rPr lang="en-US" dirty="0" smtClean="0"/>
              <a:t>adenine (A</a:t>
            </a:r>
            <a:r>
              <a:rPr lang="en-US" dirty="0"/>
              <a:t>)</a:t>
            </a:r>
            <a:r>
              <a:rPr lang="en-US" dirty="0" smtClean="0"/>
              <a:t>  </a:t>
            </a:r>
            <a:r>
              <a:rPr lang="en-US" dirty="0"/>
              <a:t>and guanine (</a:t>
            </a:r>
            <a:r>
              <a:rPr lang="en-US" dirty="0" smtClean="0"/>
              <a:t>G), and the </a:t>
            </a:r>
            <a:r>
              <a:rPr lang="en-US" dirty="0"/>
              <a:t>pyrimidine bases with single rings are cytosine </a:t>
            </a:r>
            <a:r>
              <a:rPr lang="en-US" dirty="0" smtClean="0"/>
              <a:t>(C) and </a:t>
            </a:r>
            <a:r>
              <a:rPr lang="en-US" dirty="0"/>
              <a:t>thymine (</a:t>
            </a:r>
            <a:r>
              <a:rPr lang="en-US" dirty="0" smtClean="0"/>
              <a:t>T).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RNA has </a:t>
            </a:r>
            <a:r>
              <a:rPr lang="en-US" dirty="0" smtClean="0"/>
              <a:t>the </a:t>
            </a:r>
            <a:r>
              <a:rPr lang="en-US" dirty="0"/>
              <a:t>same bases, except thymine (</a:t>
            </a:r>
            <a:r>
              <a:rPr lang="en-US" dirty="0" smtClean="0"/>
              <a:t>5</a:t>
            </a:r>
            <a:r>
              <a:rPr lang="en-US" dirty="0"/>
              <a:t>-</a:t>
            </a:r>
            <a:r>
              <a:rPr lang="en-US" dirty="0" smtClean="0"/>
              <a:t>methyluracil</a:t>
            </a:r>
            <a:r>
              <a:rPr lang="en-US" dirty="0"/>
              <a:t>)</a:t>
            </a:r>
            <a:r>
              <a:rPr lang="en-US" dirty="0" smtClean="0"/>
              <a:t> is </a:t>
            </a:r>
            <a:r>
              <a:rPr lang="en-US" dirty="0"/>
              <a:t>replaced by uracil (</a:t>
            </a:r>
            <a:r>
              <a:rPr lang="en-US" dirty="0" smtClean="0"/>
              <a:t>U).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>
          <a:xfrm>
            <a:off x="2918869" y="2438400"/>
            <a:ext cx="3306261" cy="174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DNA and RNA Bases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80772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DNA contains the bases A, G, C, and T; RNA contains A, G, C, and 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2805103" y="2228849"/>
            <a:ext cx="3533794" cy="4121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Pentose Sugars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229600" cy="1933575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pentose (five-carbon) sugar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NA is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ribose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NA is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deoxyribose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 with no O atom on carbon 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'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has carbon atoms numbered with primes to distinguish them from the atoms in the bases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>
          <a:xfrm>
            <a:off x="2133600" y="3686175"/>
            <a:ext cx="4876800" cy="266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Nucleosides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96200" cy="4191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nucleoside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a combination of a sugar and base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is produced when the nitrogen atom in a pyrimidine or a purine base forms an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-glycosidic bond to carbon 1 (C1′)</a:t>
            </a:r>
            <a:r>
              <a:rPr lang="en-US" altLang="ja-JP" smtClean="0">
                <a:latin typeface="Times New Roman" pitchFamily="18" charset="0"/>
                <a:ea typeface="ＭＳ Ｐゴシック" pitchFamily="34" charset="-128"/>
              </a:rPr>
              <a:t> of a sugar, either ribose or deoxyribose</a:t>
            </a:r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named by changing the base ending to </a:t>
            </a: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osine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for purines and </a:t>
            </a: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idine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for pyrimidines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Nucleosides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191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For example, adenine and ribose form a nucleoside called adenosine.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>
          <a:xfrm>
            <a:off x="1084586" y="2438400"/>
            <a:ext cx="6974828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Nucleotides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63688"/>
            <a:ext cx="7696200" cy="453231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ucleotides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nucleosides in which a phosphate group bonds to the  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OH  group on carbon 5 (C5′)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ribose or deoxyribose to produce a phosphate ester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not formed when other hydroxyl groups on ribose form phosphate esters; only the 5′-monophosphate nucleotides are found in RNA and DNA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1074</TotalTime>
  <Words>571</Words>
  <Application>Microsoft Macintosh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12th ed GOB Timberlake</vt:lpstr>
      <vt:lpstr>Chapter 17  Nucleic Acids and  Protein Synthesis</vt:lpstr>
      <vt:lpstr>Chapter 17 Readiness</vt:lpstr>
      <vt:lpstr> 17.1  Components of Nucleic Acids </vt:lpstr>
      <vt:lpstr>Bases</vt:lpstr>
      <vt:lpstr>DNA and RNA Bases</vt:lpstr>
      <vt:lpstr>Pentose Sugars</vt:lpstr>
      <vt:lpstr>Nucleosides</vt:lpstr>
      <vt:lpstr>Nucleosides</vt:lpstr>
      <vt:lpstr>Nucleotides</vt:lpstr>
      <vt:lpstr>Nucleotides</vt:lpstr>
      <vt:lpstr>Components in DNA and RNA</vt:lpstr>
      <vt:lpstr>Naming Nucleosides and Nucleotides</vt:lpstr>
      <vt:lpstr>Study Check</vt:lpstr>
      <vt:lpstr>Solution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Nucleic Acids </dc:title>
  <dc:creator>Timberlake</dc:creator>
  <cp:lastModifiedBy>Admin Admin</cp:lastModifiedBy>
  <cp:revision>104</cp:revision>
  <dcterms:created xsi:type="dcterms:W3CDTF">2011-01-15T17:54:08Z</dcterms:created>
  <dcterms:modified xsi:type="dcterms:W3CDTF">2014-04-24T18:01:10Z</dcterms:modified>
</cp:coreProperties>
</file>