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6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3" r:id="rId3"/>
    <p:sldId id="306" r:id="rId4"/>
    <p:sldId id="301" r:id="rId5"/>
    <p:sldId id="307" r:id="rId6"/>
    <p:sldId id="308" r:id="rId7"/>
    <p:sldId id="299" r:id="rId8"/>
    <p:sldId id="296" r:id="rId9"/>
    <p:sldId id="309" r:id="rId10"/>
    <p:sldId id="310" r:id="rId11"/>
    <p:sldId id="311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5A3FF"/>
    <a:srgbClr val="81ABFF"/>
    <a:srgbClr val="85AEFF"/>
    <a:srgbClr val="6699FF"/>
    <a:srgbClr val="FFD79D"/>
    <a:srgbClr val="008000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-576" y="-96"/>
      </p:cViewPr>
      <p:guideLst>
        <p:guide orient="horz" pos="576"/>
        <p:guide pos="4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BCAAAEFA-E3E5-4250-BC52-80EB55E7405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314457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CF1B55F5-38FE-4051-BE8C-EC00DCC290F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61453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A90E411-6259-4DEA-9EB0-096D3AC71C48}" type="slidenum">
              <a:rPr lang="en-US" sz="1200"/>
              <a:pPr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B04392A-212B-431B-BC34-4A7D0CDD70E7}" type="slidenum">
              <a:rPr lang="en-US" sz="1200"/>
              <a:pPr/>
              <a:t>10</a:t>
            </a:fld>
            <a:endParaRPr lang="en-US" sz="120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686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405626E1-B543-4BFC-BFAA-06577BE0A314}" type="slidenum">
              <a:rPr lang="en-US" sz="1200"/>
              <a:pPr/>
              <a:t>11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F7416E30-739C-494F-9B04-2490490BB3A2}" type="slidenum">
              <a:rPr lang="en-US" sz="1200"/>
              <a:pPr/>
              <a:t>2</a:t>
            </a:fld>
            <a:endParaRPr 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F01A4A1-7F73-41FE-82AF-096B287B8F00}" type="slidenum">
              <a:rPr lang="en-US" sz="1200"/>
              <a:pPr/>
              <a:t>3</a:t>
            </a:fld>
            <a:endParaRPr 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058F327C-BEDD-4FA5-9BFE-AD0350A02397}" type="slidenum">
              <a:rPr lang="en-US" sz="1200"/>
              <a:pPr/>
              <a:t>4</a:t>
            </a:fld>
            <a:endParaRPr 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4578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3428D82B-74FC-4E80-882C-2653CBF98FFF}" type="slidenum">
              <a:rPr lang="en-US" sz="1200"/>
              <a:pPr/>
              <a:t>5</a:t>
            </a:fld>
            <a:endParaRPr 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68463504-57AE-4971-8F1E-7D56A3631777}" type="slidenum">
              <a:rPr lang="en-US" sz="1200"/>
              <a:pPr/>
              <a:t>6</a:t>
            </a:fld>
            <a:endParaRPr 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DB478F14-595F-458D-8936-56A1734C91B2}" type="slidenum">
              <a:rPr lang="en-US" sz="1200"/>
              <a:pPr/>
              <a:t>7</a:t>
            </a:fld>
            <a:endParaRPr 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0722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A3E945F3-0AA8-47F2-B7AD-69F2A08D47F8}" type="slidenum">
              <a:rPr lang="en-US" sz="1200"/>
              <a:pPr/>
              <a:t>8</a:t>
            </a:fld>
            <a:endParaRPr lang="en-US" sz="120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0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32771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fld id="{EE741F44-6C9B-411D-942A-23E0537D93DF}" type="slidenum">
              <a:rPr lang="en-US" sz="1200"/>
              <a:pPr/>
              <a:t>9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hemeOverride" Target="../theme/themeOverride1.xml"/><Relationship Id="rId2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2000">
                <a:solidFill>
                  <a:srgbClr val="FFFFF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6232849-90C6-45C0-99DD-7320771F8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8669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561D1A4-C101-4C75-8828-BFB9BD2241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671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795E3EA-DD22-43E3-95B7-8D67A1A8AC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503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D99FD483-CFBF-4023-86D2-C99B2F299C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713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830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13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54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0B09C637-BE23-4A5C-A5FD-809163CDD46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70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98303AB5-4473-469F-909D-92D2858173D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96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51DBAE18-5C77-4EFF-88E5-895B3B6278D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3579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71F6974-806E-42AD-916A-B474BE568F1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6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0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829C500C-E077-44B5-AFB0-15E817F0561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9826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800"/>
            </a:lvl1pPr>
          </a:lstStyle>
          <a:p>
            <a:fld id="{B239623E-C2BE-43B5-AAE1-A1FCB3BFB6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tx2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25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457200" y="6400800"/>
            <a:ext cx="4867275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>
                <a:cs typeface="Arial" charset="0"/>
              </a:rPr>
              <a:t>Chemistry: An Introduction to General, Organic, and Biological Chemistry, Twelfth Edition 	</a:t>
            </a:r>
          </a:p>
        </p:txBody>
      </p:sp>
      <p:sp>
        <p:nvSpPr>
          <p:cNvPr id="11" name="Rectangle 6"/>
          <p:cNvSpPr>
            <a:spLocks noChangeArrowheads="1"/>
          </p:cNvSpPr>
          <p:nvPr userDrawn="1"/>
        </p:nvSpPr>
        <p:spPr bwMode="auto">
          <a:xfrm>
            <a:off x="6629400" y="6400800"/>
            <a:ext cx="2286000" cy="23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buFont typeface="Wingdings" charset="2"/>
              <a:buNone/>
            </a:pPr>
            <a:r>
              <a:rPr lang="en-US" sz="900" b="0" dirty="0">
                <a:cs typeface="Arial" charset="0"/>
              </a:rPr>
              <a:t>© 2015 Pearson Education, Inc.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9" r:id="rId1"/>
    <p:sldLayoutId id="2147483958" r:id="rId2"/>
    <p:sldLayoutId id="2147483960" r:id="rId3"/>
    <p:sldLayoutId id="2147483961" r:id="rId4"/>
    <p:sldLayoutId id="2147483962" r:id="rId5"/>
    <p:sldLayoutId id="2147483963" r:id="rId6"/>
    <p:sldLayoutId id="2147483964" r:id="rId7"/>
    <p:sldLayoutId id="2147483965" r:id="rId8"/>
    <p:sldLayoutId id="2147483966" r:id="rId9"/>
    <p:sldLayoutId id="2147483967" r:id="rId10"/>
    <p:sldLayoutId id="2147483968" r:id="rId11"/>
    <p:sldLayoutId id="2147483969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1"/>
        </a:buClr>
        <a:buSzPct val="100000"/>
        <a:buFont typeface="Arial" pitchFamily="34" charset="0"/>
        <a:buChar char="•"/>
        <a:defRPr sz="24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-128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EB641B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39639D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Times New Roman" charset="0"/>
          <a:ea typeface="ＭＳ Ｐゴシック" charset="-128"/>
          <a:cs typeface="ＭＳ Ｐゴシック" charset="0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55448"/>
            <a:ext cx="8153400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17.2  </a:t>
            </a:r>
            <a:r>
              <a:rPr lang="en-US" dirty="0" smtClean="0">
                <a:solidFill>
                  <a:srgbClr val="800000"/>
                </a:solidFill>
                <a:latin typeface="Times New Roman" pitchFamily="18" charset="0"/>
                <a:ea typeface="ＭＳ Ｐゴシック" pitchFamily="34" charset="-128"/>
              </a:rPr>
              <a:t>Primary Structure of Nucleic Acids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524000"/>
            <a:ext cx="8001000" cy="44196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Each nucleic acid has its own unique sequence of bases that carries the genetic information from one cell to the next.</a:t>
            </a:r>
            <a:endParaRPr lang="en-US" b="1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15364" name="TextBox 9"/>
          <p:cNvSpPr txBox="1">
            <a:spLocks noChangeArrowheads="1"/>
          </p:cNvSpPr>
          <p:nvPr/>
        </p:nvSpPr>
        <p:spPr bwMode="auto">
          <a:xfrm>
            <a:off x="609600" y="5939135"/>
            <a:ext cx="85344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r>
              <a:rPr lang="en-US" b="1" dirty="0">
                <a:solidFill>
                  <a:srgbClr val="3D9D1E"/>
                </a:solidFill>
                <a:latin typeface="Times New Roman" pitchFamily="18" charset="0"/>
                <a:cs typeface="Times New Roman" pitchFamily="18" charset="0"/>
              </a:rPr>
              <a:t>Learning </a:t>
            </a:r>
            <a:r>
              <a:rPr lang="en-US" b="1" dirty="0">
                <a:solidFill>
                  <a:srgbClr val="3D9D1E"/>
                </a:solidFill>
                <a:latin typeface="Times" pitchFamily="-84" charset="0"/>
              </a:rPr>
              <a:t>Goal  </a:t>
            </a:r>
            <a:r>
              <a:rPr lang="en-US" dirty="0">
                <a:latin typeface="Times" pitchFamily="-84" charset="0"/>
              </a:rPr>
              <a:t>Describe the primary structures of DNA </a:t>
            </a:r>
            <a:r>
              <a:rPr lang="en-US" dirty="0" smtClean="0">
                <a:latin typeface="Times" pitchFamily="-84" charset="0"/>
              </a:rPr>
              <a:t>and RNA</a:t>
            </a:r>
            <a:r>
              <a:rPr lang="en-US" dirty="0">
                <a:latin typeface="Times" pitchFamily="-84" charset="0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46"/>
          <a:stretch/>
        </p:blipFill>
        <p:spPr>
          <a:xfrm>
            <a:off x="2514600" y="2362200"/>
            <a:ext cx="3761232" cy="356960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3379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848600" cy="460851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In the nucleic acid —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 G A U</a:t>
            </a:r>
            <a:r>
              <a:rPr lang="en-US" baseline="-2500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—,  which base is at the free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5′-phosphate end?</a:t>
            </a: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ClrTx/>
              <a:buFont typeface="Arial" pitchFamily="34" charset="0"/>
              <a:buAutoNum type="alphaUcPeriod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cytosine</a:t>
            </a:r>
          </a:p>
          <a:p>
            <a:pPr marL="0" indent="0">
              <a:buClrTx/>
              <a:buFont typeface="Arial" pitchFamily="34" charset="0"/>
              <a:buAutoNum type="alphaUcPeriod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uracil</a:t>
            </a:r>
          </a:p>
          <a:p>
            <a:pPr marL="0" indent="0">
              <a:buClrTx/>
              <a:buFont typeface="Arial" pitchFamily="34" charset="0"/>
              <a:buAutoNum type="alphaUcPeriod" startAt="3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thymine</a:t>
            </a:r>
          </a:p>
          <a:p>
            <a:pPr marL="0" indent="0">
              <a:buClrTx/>
              <a:buFont typeface="Arial" pitchFamily="34" charset="0"/>
              <a:buAutoNum type="alphaUcPeriod" startAt="3"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  adenine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3584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8229600" cy="4608513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In the nucleic acid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C G A U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—,  which base is at the free</a:t>
            </a: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5′-phosphate end? 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ClrTx/>
              <a:buFont typeface="Arial" pitchFamily="34" charset="0"/>
              <a:buAutoNum type="alphaUcPeriod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cytosine		</a:t>
            </a:r>
          </a:p>
          <a:p>
            <a:pPr marL="0" indent="0">
              <a:buClrTx/>
              <a:buFont typeface="Arial" pitchFamily="34" charset="0"/>
              <a:buAutoNum type="alphaUcPeriod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uracil</a:t>
            </a:r>
          </a:p>
          <a:p>
            <a:pPr marL="0" indent="0">
              <a:buClrTx/>
              <a:buFont typeface="Arial" pitchFamily="34" charset="0"/>
              <a:buAutoNum type="alphaUcPeriod" startAt="3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thymine</a:t>
            </a:r>
          </a:p>
          <a:p>
            <a:pPr marL="0" indent="0">
              <a:buClrTx/>
              <a:buFont typeface="Arial" pitchFamily="34" charset="0"/>
              <a:buAutoNum type="alphaUcPeriod" startAt="3"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  adenine</a:t>
            </a:r>
          </a:p>
          <a:p>
            <a:pPr marL="0" indent="0">
              <a:buClr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ClrTx/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The correct answer is A. Cytosine is at the free 5′-phosphate end.</a:t>
            </a:r>
          </a:p>
          <a:p>
            <a:pPr marL="0" indent="0">
              <a:buClrTx/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2564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Nucleic Acid Structure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153400" cy="4114800"/>
          </a:xfrm>
        </p:spPr>
        <p:txBody>
          <a:bodyPr/>
          <a:lstStyle/>
          <a:p>
            <a:pPr eaLnBrk="1" hangingPunct="1">
              <a:spcBef>
                <a:spcPct val="25000"/>
              </a:spcBef>
              <a:buClr>
                <a:schemeClr val="bg2"/>
              </a:buClr>
              <a:buSzTx/>
              <a:buFontTx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Nucleic acids 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are polymers of many nucleotides in which the 3′-hydroxyl group of the sugar in one nucleotide bonds to the phosphate group on the 5′-carbon atom in the sugar of the next nucleotide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have a unique sequence of bases, which is called their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primary structure</a:t>
            </a: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have one terminal end with an unreacted or free sugar with a  5′-phosphate </a:t>
            </a:r>
          </a:p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have a sugar at the other end with a free 3′-hydroxyl group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56872"/>
            <a:ext cx="7737475" cy="9144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Nucleic Acid Structure</a:t>
            </a:r>
          </a:p>
        </p:txBody>
      </p:sp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589088"/>
            <a:ext cx="81534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link between the sugars in adjacent nucleotides is referred to as a </a:t>
            </a:r>
            <a:r>
              <a:rPr lang="en-US" b="1" smtClean="0">
                <a:latin typeface="Times New Roman" pitchFamily="18" charset="0"/>
                <a:ea typeface="ＭＳ Ｐゴシック" pitchFamily="34" charset="-128"/>
              </a:rPr>
              <a:t>phosphodiester bond</a:t>
            </a: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99"/>
          <a:stretch/>
        </p:blipFill>
        <p:spPr>
          <a:xfrm>
            <a:off x="1104900" y="2543175"/>
            <a:ext cx="6934200" cy="375468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2150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350" y="1589088"/>
            <a:ext cx="77724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Draw the condensed structural formula for the RNA dinucleotide formed by two cytidine-5′-monophosphates.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350" y="1589088"/>
            <a:ext cx="77724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Draw the condensed structural formula for the RNA dinucleotide formed by two cytidine-5′-monophosphates.</a:t>
            </a: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ea typeface="ＭＳ Ｐゴシック" pitchFamily="34" charset="-128"/>
              </a:rPr>
              <a:t>SOLUTION:  </a:t>
            </a:r>
          </a:p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The dinucleotide is drawn by connecting the 3′-hydroxyl group on the first cytidine-5′-monophosphate with the 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5′-phosphate group on the second.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350" y="1589088"/>
            <a:ext cx="777240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Draw the condensed structural formula for the RNA dinucleotide formed by two cytidine-5′-monophosphates.</a:t>
            </a: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91"/>
          <a:stretch/>
        </p:blipFill>
        <p:spPr>
          <a:xfrm>
            <a:off x="2057400" y="2438399"/>
            <a:ext cx="5029200" cy="391799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80672"/>
            <a:ext cx="7737475" cy="10668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Nucleic Acid Sequence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41350" y="1577975"/>
            <a:ext cx="3092450" cy="4114800"/>
          </a:xfrm>
        </p:spPr>
        <p:txBody>
          <a:bodyPr/>
          <a:lstStyle/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nucleic acid sequence is read from the sugar with free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5′-phosphate to the sugar with the free </a:t>
            </a:r>
            <a:br>
              <a:rPr lang="en-US" dirty="0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3′-hydroxyl group.</a:t>
            </a:r>
          </a:p>
          <a:p>
            <a:pPr marL="0" indent="0">
              <a:buFont typeface="Arial" pitchFamily="34" charset="0"/>
              <a:buNone/>
            </a:pPr>
            <a:endParaRPr lang="en-US" dirty="0" smtClean="0">
              <a:latin typeface="Times New Roman" pitchFamily="18" charset="0"/>
              <a:ea typeface="ＭＳ Ｐゴシック" pitchFamily="34" charset="-128"/>
            </a:endParaRPr>
          </a:p>
          <a:p>
            <a:pPr marL="0" indent="0">
              <a:buFont typeface="Arial" pitchFamily="34" charset="0"/>
              <a:buNone/>
            </a:pP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The sequence is written using the letters of the bases: —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A C G U</a:t>
            </a:r>
            <a:r>
              <a:rPr lang="en-US" baseline="-25000" dirty="0" smtClean="0"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dirty="0" smtClean="0">
                <a:latin typeface="Times New Roman" pitchFamily="18" charset="0"/>
                <a:ea typeface="ＭＳ Ｐゴシック" pitchFamily="34" charset="-128"/>
              </a:rPr>
              <a:t>—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01"/>
          <a:stretch/>
        </p:blipFill>
        <p:spPr>
          <a:xfrm>
            <a:off x="3962400" y="1562100"/>
            <a:ext cx="5029200" cy="47800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Study Check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848600" cy="46085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Fill in the blank.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	</a:t>
            </a:r>
          </a:p>
          <a:p>
            <a:pPr eaLnBrk="1" hangingPunct="1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In a nucleic acid, the nucleotides are joined by a </a:t>
            </a:r>
          </a:p>
          <a:p>
            <a:pPr marL="0" indent="0" eaLnBrk="1" hangingPunct="1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_____________ bond that joins the 3′-OH group of the sugar to the phosphate group on the 5′C on the next nucleotide.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37475" cy="990600"/>
          </a:xfrm>
        </p:spPr>
        <p:txBody>
          <a:bodyPr/>
          <a:lstStyle/>
          <a:p>
            <a:pPr eaLnBrk="1" hangingPunct="1"/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Solution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09600" y="1676400"/>
            <a:ext cx="7848600" cy="460851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Fill in the blank: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	</a:t>
            </a:r>
          </a:p>
          <a:p>
            <a:pPr marL="0" indent="0" eaLnBrk="1" hangingPunct="1">
              <a:lnSpc>
                <a:spcPct val="125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In a nucleic acid, the nucleotides are joined by a </a:t>
            </a:r>
            <a:r>
              <a:rPr lang="en-US" altLang="en-US" b="1" dirty="0" err="1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phosphodiester</a:t>
            </a:r>
            <a:r>
              <a:rPr lang="en-US" altLang="en-US" b="1" dirty="0" smtClean="0">
                <a:solidFill>
                  <a:schemeClr val="accent1"/>
                </a:solidFill>
                <a:latin typeface="Times New Roman" pitchFamily="18" charset="0"/>
                <a:ea typeface="ＭＳ Ｐゴシック" pitchFamily="34" charset="-128"/>
              </a:rPr>
              <a:t> </a:t>
            </a:r>
            <a:r>
              <a:rPr lang="en-US" altLang="en-US" dirty="0" smtClean="0">
                <a:latin typeface="Times New Roman" pitchFamily="18" charset="0"/>
                <a:ea typeface="ＭＳ Ｐゴシック" pitchFamily="34" charset="-128"/>
              </a:rPr>
              <a:t>bond that joins the 3′-OH group of the sugar to the phosphate group on the 5′C on the next nucleotide.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12th ed GOB Timberlak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reeze">
    <a:dk1>
      <a:sysClr val="windowText" lastClr="000000"/>
    </a:dk1>
    <a:lt1>
      <a:sysClr val="window" lastClr="FFFFFF"/>
    </a:lt1>
    <a:dk2>
      <a:srgbClr val="09213B"/>
    </a:dk2>
    <a:lt2>
      <a:srgbClr val="D5EDF4"/>
    </a:lt2>
    <a:accent1>
      <a:srgbClr val="2C7C9F"/>
    </a:accent1>
    <a:accent2>
      <a:srgbClr val="244A58"/>
    </a:accent2>
    <a:accent3>
      <a:srgbClr val="E2751D"/>
    </a:accent3>
    <a:accent4>
      <a:srgbClr val="FFB400"/>
    </a:accent4>
    <a:accent5>
      <a:srgbClr val="7EB606"/>
    </a:accent5>
    <a:accent6>
      <a:srgbClr val="C00000"/>
    </a:accent6>
    <a:hlink>
      <a:srgbClr val="7030A0"/>
    </a:hlink>
    <a:folHlink>
      <a:srgbClr val="00B0F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12th ed GOB Timberlake.thmx</Template>
  <TotalTime>1840</TotalTime>
  <Words>328</Words>
  <Application>Microsoft Macintosh PowerPoint</Application>
  <PresentationFormat>On-screen Show (4:3)</PresentationFormat>
  <Paragraphs>62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12th ed GOB Timberlake</vt:lpstr>
      <vt:lpstr>17.2  Primary Structure of Nucleic Acids</vt:lpstr>
      <vt:lpstr>Nucleic Acid Structure</vt:lpstr>
      <vt:lpstr>Nucleic Acid Structure</vt:lpstr>
      <vt:lpstr>Study Check</vt:lpstr>
      <vt:lpstr>Solution</vt:lpstr>
      <vt:lpstr>Solution</vt:lpstr>
      <vt:lpstr>Nucleic Acid Sequence</vt:lpstr>
      <vt:lpstr>Study Check</vt:lpstr>
      <vt:lpstr>Solution</vt:lpstr>
      <vt:lpstr>Study Check</vt:lpstr>
      <vt:lpstr>Solution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Nucleic Acids </dc:title>
  <dc:creator>Timberlake</dc:creator>
  <cp:lastModifiedBy>Admin Admin</cp:lastModifiedBy>
  <cp:revision>95</cp:revision>
  <dcterms:created xsi:type="dcterms:W3CDTF">2011-01-15T22:10:17Z</dcterms:created>
  <dcterms:modified xsi:type="dcterms:W3CDTF">2014-04-24T18:02:08Z</dcterms:modified>
</cp:coreProperties>
</file>