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6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9" r:id="rId3"/>
    <p:sldId id="293" r:id="rId4"/>
    <p:sldId id="294" r:id="rId5"/>
    <p:sldId id="279" r:id="rId6"/>
    <p:sldId id="268" r:id="rId7"/>
    <p:sldId id="280" r:id="rId8"/>
    <p:sldId id="295" r:id="rId9"/>
    <p:sldId id="271" r:id="rId10"/>
    <p:sldId id="296" r:id="rId11"/>
    <p:sldId id="288" r:id="rId12"/>
    <p:sldId id="289" r:id="rId13"/>
    <p:sldId id="290" r:id="rId14"/>
    <p:sldId id="291" r:id="rId15"/>
    <p:sldId id="292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3300"/>
    <a:srgbClr val="CC3300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-576" y="-96"/>
      </p:cViewPr>
      <p:guideLst>
        <p:guide orient="horz" pos="576"/>
        <p:guide pos="43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7.xml"/><Relationship Id="rId2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100D4A3-38D6-4994-8EEE-2378706768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1241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5043A7C-2B9C-42E0-ABBF-6F48761EC0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5449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7B47B475-DE60-4990-84B7-0FB0F797354E}" type="slidenum">
              <a:rPr lang="en-US" sz="1200"/>
              <a:pPr/>
              <a:t>1</a:t>
            </a:fld>
            <a:endParaRPr 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846579EB-5005-4E1F-8250-47E6C7799391}" type="slidenum">
              <a:rPr lang="en-US" sz="1200"/>
              <a:pPr/>
              <a:t>10</a:t>
            </a:fld>
            <a:endParaRPr lang="en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04556EF6-D1A3-404E-9795-1432DE1E92F2}" type="slidenum">
              <a:rPr lang="en-US" sz="1200"/>
              <a:pPr/>
              <a:t>11</a:t>
            </a:fld>
            <a:endParaRPr lang="en-US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5048BBA5-2A4F-4FB5-9BB9-60A93E0EF98B}" type="slidenum">
              <a:rPr lang="en-US" sz="1200"/>
              <a:pPr/>
              <a:t>12</a:t>
            </a:fld>
            <a:endParaRPr lang="en-US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FF9735AA-CD93-4886-A2F1-AD2FE8124047}" type="slidenum">
              <a:rPr lang="en-US" sz="1200"/>
              <a:pPr/>
              <a:t>13</a:t>
            </a:fld>
            <a:endParaRPr lang="en-US" sz="12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B7B0ACE7-A111-4734-89F1-91B096A82AA5}" type="slidenum">
              <a:rPr lang="en-US" sz="1200"/>
              <a:pPr/>
              <a:t>14</a:t>
            </a:fld>
            <a:endParaRPr lang="en-US" sz="12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1DB9E93E-1257-42DF-8889-5C1F2E5028A6}" type="slidenum">
              <a:rPr lang="en-US" sz="1200"/>
              <a:pPr/>
              <a:t>15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D3A2325E-F271-4EEA-83CD-B05BE39AA700}" type="slidenum">
              <a:rPr lang="en-US" sz="1200"/>
              <a:pPr/>
              <a:t>2</a:t>
            </a:fld>
            <a:endParaRPr 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0DBDE01D-F6FC-4A4D-AF92-01708374035F}" type="slidenum">
              <a:rPr lang="en-US" sz="1200"/>
              <a:pPr/>
              <a:t>3</a:t>
            </a:fld>
            <a:endParaRPr 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D333FFDF-C95C-4969-91B0-5CB628E3301F}" type="slidenum">
              <a:rPr lang="en-US" sz="1200"/>
              <a:pPr/>
              <a:t>4</a:t>
            </a:fld>
            <a:endParaRPr 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8E74A7F8-1C4B-458E-A97D-DC15125CBA3E}" type="slidenum">
              <a:rPr lang="en-US" sz="1200"/>
              <a:pPr/>
              <a:t>5</a:t>
            </a:fld>
            <a:endParaRPr 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CC5CB9C3-CAB6-4BFF-B964-E71875870251}" type="slidenum">
              <a:rPr lang="en-US" sz="1200"/>
              <a:pPr/>
              <a:t>6</a:t>
            </a:fld>
            <a:endParaRPr 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19C7B8D6-3C4E-4A52-97BB-79E845B50DD1}" type="slidenum">
              <a:rPr lang="en-US" sz="1200"/>
              <a:pPr/>
              <a:t>7</a:t>
            </a:fld>
            <a:endParaRPr 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8187395C-9BEE-4475-B184-534E8C176614}" type="slidenum">
              <a:rPr lang="en-US" sz="1200"/>
              <a:pPr/>
              <a:t>8</a:t>
            </a:fld>
            <a:endParaRPr 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FA379BCB-BE57-4AAC-833B-B0F070721B12}" type="slidenum">
              <a:rPr lang="en-US" sz="1200"/>
              <a:pPr/>
              <a:t>9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eaLnBrk="1" hangingPunct="1">
              <a:defRPr sz="20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6A527B0-5156-4895-B1DB-837B8557D0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7525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0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BA7FB7-7B3E-40BF-989A-753FEEB3CE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785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6C9D86D-2C7E-4CEE-A102-45433ACFDF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5324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0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AC8254C-F6C2-4658-A14F-4027AC623B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486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382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1980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C517AF7-74C2-4857-87F5-4F7C3F07EA7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642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98EB5EC-DA7D-4250-9E43-28B2E569EFC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521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2"/>
          <p:cNvSpPr>
            <a:spLocks noGrp="1"/>
          </p:cNvSpPr>
          <p:nvPr>
            <p:ph type="sldNum" sz="quarter" idx="10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8753150-2249-44FE-82F1-08419E5918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864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61FE48-0BDE-4620-8881-6850A96592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146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0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44CB190-F0E1-42D6-9E46-BA3FA3DAFA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653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800"/>
            </a:lvl1pPr>
          </a:lstStyle>
          <a:p>
            <a:fld id="{42266E8A-8617-4F88-A97A-8461EDB2D65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0296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457200" y="6400800"/>
            <a:ext cx="486727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buFont typeface="Wingdings" charset="2"/>
              <a:buNone/>
            </a:pPr>
            <a:r>
              <a:rPr lang="en-US" sz="900" b="0" dirty="0">
                <a:cs typeface="Arial" charset="0"/>
              </a:rPr>
              <a:t>Chemistry: An Introduction to General, Organic, and Biological Chemistry, Twelfth Edition 	</a:t>
            </a:r>
          </a:p>
        </p:txBody>
      </p:sp>
      <p:sp>
        <p:nvSpPr>
          <p:cNvPr id="11" name="Rectangle 6"/>
          <p:cNvSpPr>
            <a:spLocks noChangeArrowheads="1"/>
          </p:cNvSpPr>
          <p:nvPr userDrawn="1"/>
        </p:nvSpPr>
        <p:spPr bwMode="auto">
          <a:xfrm>
            <a:off x="6629400" y="6400800"/>
            <a:ext cx="22860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buFont typeface="Wingdings" charset="2"/>
              <a:buNone/>
            </a:pPr>
            <a:r>
              <a:rPr lang="en-US" sz="900" b="0" dirty="0">
                <a:cs typeface="Arial" charset="0"/>
              </a:rPr>
              <a:t>© 2015 Pearson Education, Inc.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9" r:id="rId1"/>
    <p:sldLayoutId id="2147483958" r:id="rId2"/>
    <p:sldLayoutId id="2147483960" r:id="rId3"/>
    <p:sldLayoutId id="2147483961" r:id="rId4"/>
    <p:sldLayoutId id="2147483962" r:id="rId5"/>
    <p:sldLayoutId id="2147483963" r:id="rId6"/>
    <p:sldLayoutId id="2147483964" r:id="rId7"/>
    <p:sldLayoutId id="2147483965" r:id="rId8"/>
    <p:sldLayoutId id="2147483966" r:id="rId9"/>
    <p:sldLayoutId id="2147483967" r:id="rId10"/>
    <p:sldLayoutId id="2147483968" r:id="rId11"/>
    <p:sldLayoutId id="2147483969" r:id="rId1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2400" kern="1200">
          <a:solidFill>
            <a:schemeClr val="tx1"/>
          </a:solidFill>
          <a:latin typeface="Times New Roman" charset="0"/>
          <a:ea typeface="ＭＳ Ｐゴシック" charset="-128"/>
          <a:cs typeface="ＭＳ Ｐゴシック" charset="-128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Times New Roman" charset="0"/>
          <a:ea typeface="ＭＳ Ｐゴシック" charset="-128"/>
          <a:cs typeface="ＭＳ Ｐゴシック" charset="0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Times New Roman" charset="0"/>
          <a:ea typeface="ＭＳ Ｐゴシック" charset="-128"/>
          <a:cs typeface="ＭＳ Ｐゴシック" charset="0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EB641B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Times New Roman" charset="0"/>
          <a:ea typeface="ＭＳ Ｐゴシック" charset="-128"/>
          <a:cs typeface="ＭＳ Ｐゴシック" charset="0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39639D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Times New Roman" charset="0"/>
          <a:ea typeface="ＭＳ Ｐゴシック" charset="-128"/>
          <a:cs typeface="ＭＳ Ｐゴシック" charset="0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88510"/>
            <a:ext cx="7600950" cy="8382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17.3  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  <a:ea typeface="ＭＳ Ｐゴシック" pitchFamily="34" charset="-128"/>
              </a:rPr>
              <a:t>DNA Double Helix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905000"/>
            <a:ext cx="2971800" cy="2819400"/>
          </a:xfrm>
        </p:spPr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An atomic model of a DNA molecule shows the double helix as the characteristic shape of DNA molecules.</a:t>
            </a:r>
          </a:p>
        </p:txBody>
      </p:sp>
      <p:sp>
        <p:nvSpPr>
          <p:cNvPr id="15364" name="TextBox 9"/>
          <p:cNvSpPr txBox="1">
            <a:spLocks noChangeArrowheads="1"/>
          </p:cNvSpPr>
          <p:nvPr/>
        </p:nvSpPr>
        <p:spPr bwMode="auto">
          <a:xfrm>
            <a:off x="609600" y="5334000"/>
            <a:ext cx="8077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b="1">
                <a:solidFill>
                  <a:srgbClr val="3D9D1E"/>
                </a:solidFill>
                <a:latin typeface="Times New Roman" pitchFamily="18" charset="0"/>
                <a:cs typeface="Times New Roman" pitchFamily="18" charset="0"/>
              </a:rPr>
              <a:t>Learning </a:t>
            </a:r>
            <a:r>
              <a:rPr lang="en-US" b="1">
                <a:solidFill>
                  <a:srgbClr val="3D9D1E"/>
                </a:solidFill>
                <a:latin typeface="Times" pitchFamily="-84" charset="0"/>
              </a:rPr>
              <a:t>Goal  </a:t>
            </a:r>
            <a:r>
              <a:rPr lang="en-US">
                <a:latin typeface="Times" pitchFamily="-84" charset="0"/>
              </a:rPr>
              <a:t>Describe the double helix of DNA and the process of DNA replication.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46"/>
          <a:stretch/>
        </p:blipFill>
        <p:spPr>
          <a:xfrm>
            <a:off x="5715000" y="1552575"/>
            <a:ext cx="2057400" cy="38123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52564"/>
            <a:ext cx="7600950" cy="9144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DNA Replication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3962400" cy="2375698"/>
          </a:xfrm>
        </p:spPr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In DNA replication, the separate strands of the parent DNA are the templates for the synthesis of complementary strands, which produces two exact copies of DNA.</a:t>
            </a:r>
            <a:endParaRPr lang="en-US" smtClean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33795" name="Oval 9"/>
          <p:cNvSpPr>
            <a:spLocks noChangeArrowheads="1"/>
          </p:cNvSpPr>
          <p:nvPr/>
        </p:nvSpPr>
        <p:spPr bwMode="auto">
          <a:xfrm>
            <a:off x="7924800" y="4876800"/>
            <a:ext cx="381000" cy="3048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46"/>
          <a:stretch/>
        </p:blipFill>
        <p:spPr>
          <a:xfrm>
            <a:off x="4724400" y="1552574"/>
            <a:ext cx="3200400" cy="48466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600950" cy="99060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DNA Replication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7924800" cy="4495800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As </a:t>
            </a:r>
            <a:r>
              <a:rPr lang="en-US" dirty="0"/>
              <a:t>the complementary base pairs come together, </a:t>
            </a:r>
            <a:endParaRPr lang="en-US" dirty="0" smtClean="0"/>
          </a:p>
          <a:p>
            <a:pPr>
              <a:buFont typeface="Arial" charset="0"/>
              <a:buChar char="•"/>
              <a:defRPr/>
            </a:pPr>
            <a:r>
              <a:rPr lang="en-US" i="1" dirty="0" smtClean="0"/>
              <a:t>DNA </a:t>
            </a:r>
            <a:r>
              <a:rPr lang="en-US" i="1" dirty="0"/>
              <a:t>polymerase </a:t>
            </a:r>
            <a:r>
              <a:rPr lang="en-US" dirty="0" smtClean="0"/>
              <a:t>catalyzes </a:t>
            </a:r>
            <a:r>
              <a:rPr lang="en-US" dirty="0"/>
              <a:t>the </a:t>
            </a:r>
            <a:r>
              <a:rPr lang="en-US" dirty="0" smtClean="0"/>
              <a:t>formation of </a:t>
            </a:r>
            <a:r>
              <a:rPr lang="en-US" dirty="0" err="1"/>
              <a:t>phosphodiester</a:t>
            </a:r>
            <a:r>
              <a:rPr lang="en-US" dirty="0"/>
              <a:t> bonds between the </a:t>
            </a:r>
            <a:r>
              <a:rPr lang="en-US" dirty="0" smtClean="0"/>
              <a:t>nucleotides </a:t>
            </a:r>
          </a:p>
          <a:p>
            <a:pPr>
              <a:buFont typeface="Arial" charset="0"/>
              <a:buChar char="•"/>
              <a:defRPr/>
            </a:pPr>
            <a:r>
              <a:rPr lang="en-US" dirty="0" smtClean="0"/>
              <a:t>the </a:t>
            </a:r>
            <a:r>
              <a:rPr lang="en-US" dirty="0"/>
              <a:t>entire </a:t>
            </a:r>
            <a:r>
              <a:rPr lang="en-US" dirty="0" smtClean="0"/>
              <a:t>double helix </a:t>
            </a:r>
            <a:r>
              <a:rPr lang="en-US" dirty="0"/>
              <a:t>of the parent DNA is </a:t>
            </a:r>
            <a:r>
              <a:rPr lang="en-US" dirty="0" smtClean="0"/>
              <a:t>copied</a:t>
            </a:r>
          </a:p>
          <a:p>
            <a:pPr marL="0" indent="0">
              <a:buFont typeface="Arial" charset="0"/>
              <a:buNone/>
              <a:defRPr/>
            </a:pPr>
            <a:endParaRPr lang="en-US" dirty="0"/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This </a:t>
            </a:r>
            <a:r>
              <a:rPr lang="en-US" dirty="0"/>
              <a:t>process </a:t>
            </a:r>
            <a:r>
              <a:rPr lang="en-US" dirty="0" smtClean="0"/>
              <a:t>produces two </a:t>
            </a:r>
            <a:r>
              <a:rPr lang="en-US" dirty="0"/>
              <a:t>new </a:t>
            </a:r>
            <a:r>
              <a:rPr lang="en-US" dirty="0" smtClean="0"/>
              <a:t>DNA strands, identical </a:t>
            </a:r>
            <a:r>
              <a:rPr lang="en-US" dirty="0"/>
              <a:t>to each other </a:t>
            </a:r>
            <a:r>
              <a:rPr lang="en-US" dirty="0" smtClean="0"/>
              <a:t>and exact copies of </a:t>
            </a:r>
            <a:r>
              <a:rPr lang="en-US" dirty="0"/>
              <a:t>the </a:t>
            </a:r>
            <a:r>
              <a:rPr lang="en-US" dirty="0" smtClean="0"/>
              <a:t>parent DNA. They are </a:t>
            </a:r>
            <a:r>
              <a:rPr lang="en-US" dirty="0"/>
              <a:t>called daughter </a:t>
            </a:r>
            <a:r>
              <a:rPr lang="en-US" dirty="0" smtClean="0"/>
              <a:t>DNA.</a:t>
            </a:r>
          </a:p>
          <a:p>
            <a:pPr marL="0" indent="0">
              <a:buFont typeface="Arial" pitchFamily="34" charset="0"/>
              <a:buNone/>
              <a:defRPr/>
            </a:pPr>
            <a:endParaRPr lang="en-US" dirty="0" smtClean="0"/>
          </a:p>
          <a:p>
            <a:pPr marL="0" indent="0">
              <a:buFont typeface="Arial" pitchFamily="34" charset="0"/>
              <a:buNone/>
              <a:defRPr/>
            </a:pPr>
            <a:r>
              <a:rPr lang="en-US" dirty="0" smtClean="0"/>
              <a:t>Complementary base pairing </a:t>
            </a:r>
            <a:r>
              <a:rPr lang="en-US" dirty="0"/>
              <a:t>ensures the correct placement of bases in the new DNA </a:t>
            </a:r>
            <a:r>
              <a:rPr lang="en-US" dirty="0" smtClean="0"/>
              <a:t>strands.</a:t>
            </a:r>
            <a:endParaRPr lang="en-US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600950" cy="91440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Study Check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7848600" cy="44958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How many hydrogen bonds link each of the following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base pairs?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mtClean="0">
              <a:latin typeface="Times New Roman" pitchFamily="18" charset="0"/>
              <a:ea typeface="ＭＳ Ｐゴシック" pitchFamily="34" charset="-128"/>
            </a:endParaRPr>
          </a:p>
          <a:p>
            <a:pPr eaLnBrk="1" hangingPunct="1">
              <a:spcBef>
                <a:spcPct val="25000"/>
              </a:spcBef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A.  A</a:t>
            </a:r>
            <a:r>
              <a:rPr lang="en-US" baseline="-25000" smtClean="0">
                <a:latin typeface="Times New Roman" pitchFamily="18" charset="0"/>
                <a:ea typeface="ＭＳ Ｐゴシック" pitchFamily="34" charset="-128"/>
              </a:rPr>
              <a:t> </a:t>
            </a: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—</a:t>
            </a:r>
            <a:r>
              <a:rPr lang="en-US" baseline="-25000" smtClean="0">
                <a:latin typeface="Times New Roman" pitchFamily="18" charset="0"/>
                <a:ea typeface="ＭＳ Ｐゴシック" pitchFamily="34" charset="-128"/>
              </a:rPr>
              <a:t> </a:t>
            </a: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T</a:t>
            </a:r>
          </a:p>
          <a:p>
            <a:pPr eaLnBrk="1" hangingPunct="1">
              <a:spcBef>
                <a:spcPct val="25000"/>
              </a:spcBef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B.  G</a:t>
            </a:r>
            <a:r>
              <a:rPr lang="en-US" baseline="-25000" smtClean="0">
                <a:latin typeface="Times New Roman" pitchFamily="18" charset="0"/>
                <a:ea typeface="ＭＳ Ｐゴシック" pitchFamily="34" charset="-128"/>
              </a:rPr>
              <a:t> </a:t>
            </a: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—</a:t>
            </a:r>
            <a:r>
              <a:rPr lang="en-US" baseline="-25000" smtClean="0">
                <a:latin typeface="Times New Roman" pitchFamily="18" charset="0"/>
                <a:ea typeface="ＭＳ Ｐゴシック" pitchFamily="34" charset="-128"/>
              </a:rPr>
              <a:t> </a:t>
            </a: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C</a:t>
            </a:r>
          </a:p>
        </p:txBody>
      </p:sp>
      <p:sp>
        <p:nvSpPr>
          <p:cNvPr id="37891" name="Oval 9"/>
          <p:cNvSpPr>
            <a:spLocks noChangeArrowheads="1"/>
          </p:cNvSpPr>
          <p:nvPr/>
        </p:nvSpPr>
        <p:spPr bwMode="auto">
          <a:xfrm>
            <a:off x="7924800" y="4876800"/>
            <a:ext cx="381000" cy="3048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600950" cy="91440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Solution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7848600" cy="44958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How many hydrogen bonds link each of the following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base pairs?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mtClean="0">
              <a:latin typeface="Times New Roman" pitchFamily="18" charset="0"/>
              <a:ea typeface="ＭＳ Ｐゴシック" pitchFamily="34" charset="-128"/>
            </a:endParaRPr>
          </a:p>
          <a:p>
            <a:pPr eaLnBrk="1" hangingPunct="1">
              <a:spcBef>
                <a:spcPct val="25000"/>
              </a:spcBef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A.  A</a:t>
            </a:r>
            <a:r>
              <a:rPr lang="en-US" baseline="-25000" smtClean="0">
                <a:latin typeface="Times New Roman" pitchFamily="18" charset="0"/>
                <a:ea typeface="ＭＳ Ｐゴシック" pitchFamily="34" charset="-128"/>
              </a:rPr>
              <a:t> </a:t>
            </a: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—</a:t>
            </a:r>
            <a:r>
              <a:rPr lang="en-US" baseline="-25000" smtClean="0">
                <a:latin typeface="Times New Roman" pitchFamily="18" charset="0"/>
                <a:ea typeface="ＭＳ Ｐゴシック" pitchFamily="34" charset="-128"/>
              </a:rPr>
              <a:t> </a:t>
            </a: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T bases are linked by two hydrogen bonds.	</a:t>
            </a:r>
          </a:p>
          <a:p>
            <a:pPr eaLnBrk="1" hangingPunct="1">
              <a:spcBef>
                <a:spcPct val="25000"/>
              </a:spcBef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B.  G</a:t>
            </a:r>
            <a:r>
              <a:rPr lang="en-US" baseline="-25000" smtClean="0">
                <a:latin typeface="Times New Roman" pitchFamily="18" charset="0"/>
                <a:ea typeface="ＭＳ Ｐゴシック" pitchFamily="34" charset="-128"/>
              </a:rPr>
              <a:t> </a:t>
            </a: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—</a:t>
            </a:r>
            <a:r>
              <a:rPr lang="en-US" baseline="-25000" smtClean="0">
                <a:latin typeface="Times New Roman" pitchFamily="18" charset="0"/>
                <a:ea typeface="ＭＳ Ｐゴシック" pitchFamily="34" charset="-128"/>
              </a:rPr>
              <a:t> </a:t>
            </a: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C bases are linked by three hydrogen bonds.</a:t>
            </a:r>
          </a:p>
        </p:txBody>
      </p:sp>
      <p:sp>
        <p:nvSpPr>
          <p:cNvPr id="39939" name="Oval 9"/>
          <p:cNvSpPr>
            <a:spLocks noChangeArrowheads="1"/>
          </p:cNvSpPr>
          <p:nvPr/>
        </p:nvSpPr>
        <p:spPr bwMode="auto">
          <a:xfrm>
            <a:off x="7924800" y="4876800"/>
            <a:ext cx="381000" cy="3048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5448"/>
            <a:ext cx="7600950" cy="8382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Chemistry Link to Health:</a:t>
            </a:r>
            <a:br>
              <a:rPr lang="en-US" dirty="0" smtClean="0">
                <a:latin typeface="Times New Roman" pitchFamily="18" charset="0"/>
                <a:ea typeface="ＭＳ Ｐゴシック" pitchFamily="34" charset="-128"/>
              </a:rPr>
            </a:b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DNA Fingerprinting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7924800" cy="44958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chemeClr val="accent2">
                  <a:lumMod val="60000"/>
                  <a:lumOff val="40000"/>
                </a:schemeClr>
              </a:buClr>
              <a:buFont typeface="Wingdings" charset="0"/>
              <a:buNone/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In a process called DNA fingerprinting,</a:t>
            </a:r>
          </a:p>
          <a:p>
            <a:pPr eaLnBrk="1" hangingPunct="1">
              <a:spcBef>
                <a:spcPct val="25000"/>
              </a:spcBef>
              <a:buSzTx/>
              <a:buFont typeface="Arial" charset="0"/>
              <a:buChar char="•"/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enzymes are used to cut DNA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strands </a:t>
            </a:r>
            <a:r>
              <a:rPr lang="en-US" dirty="0">
                <a:ea typeface="ＭＳ Ｐゴシック" charset="0"/>
                <a:cs typeface="ＭＳ Ｐゴシック" charset="0"/>
              </a:rPr>
              <a:t>into smaller sections</a:t>
            </a:r>
          </a:p>
          <a:p>
            <a:pPr eaLnBrk="1" hangingPunct="1">
              <a:spcBef>
                <a:spcPct val="25000"/>
              </a:spcBef>
              <a:buSzTx/>
              <a:buFont typeface="Arial" charset="0"/>
              <a:buChar char="•"/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the resulting fragments are separated by size and treated with a radioactive isotope that adheres to specific base sequences</a:t>
            </a:r>
          </a:p>
          <a:p>
            <a:pPr eaLnBrk="1" hangingPunct="1">
              <a:spcBef>
                <a:spcPct val="25000"/>
              </a:spcBef>
              <a:buSzTx/>
              <a:buFont typeface="Arial" charset="0"/>
              <a:buChar char="•"/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the resulting pattern of bands is known as a DNA fingerprint</a:t>
            </a:r>
          </a:p>
          <a:p>
            <a:pPr eaLnBrk="1" hangingPunct="1">
              <a:spcBef>
                <a:spcPct val="0"/>
              </a:spcBef>
              <a:buClr>
                <a:schemeClr val="accent2">
                  <a:lumMod val="60000"/>
                  <a:lumOff val="40000"/>
                </a:schemeClr>
              </a:buClr>
              <a:buFont typeface="Wingdings" charset="0"/>
              <a:buNone/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spcBef>
                <a:spcPct val="0"/>
              </a:spcBef>
              <a:buClr>
                <a:schemeClr val="accent2">
                  <a:lumMod val="60000"/>
                  <a:lumOff val="40000"/>
                </a:schemeClr>
              </a:buClr>
              <a:buFont typeface="Wingdings" charset="0"/>
              <a:buNone/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One application of DNA fingerprinting is in forensic science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, in which </a:t>
            </a:r>
            <a:r>
              <a:rPr lang="en-US" dirty="0">
                <a:ea typeface="ＭＳ Ｐゴシック" charset="0"/>
                <a:cs typeface="ＭＳ Ｐゴシック" charset="0"/>
              </a:rPr>
              <a:t>DNA from samples such as blood, hair, or semen is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used </a:t>
            </a:r>
            <a:r>
              <a:rPr lang="en-US" dirty="0">
                <a:ea typeface="ＭＳ Ｐゴシック" charset="0"/>
                <a:cs typeface="ＭＳ Ｐゴシック" charset="0"/>
              </a:rPr>
              <a:t>to connect a suspect with a crime.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7848600" cy="44958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</a:rPr>
              <a:t>Dark and light bands on X-ray film show up as a result of the radioactive isotope that adheres to specific sequences.</a:t>
            </a:r>
          </a:p>
        </p:txBody>
      </p:sp>
      <p:sp>
        <p:nvSpPr>
          <p:cNvPr id="44035" name="Oval 9"/>
          <p:cNvSpPr>
            <a:spLocks noChangeArrowheads="1"/>
          </p:cNvSpPr>
          <p:nvPr/>
        </p:nvSpPr>
        <p:spPr bwMode="auto">
          <a:xfrm>
            <a:off x="7924800" y="4876800"/>
            <a:ext cx="381000" cy="3048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9100" y="2419350"/>
            <a:ext cx="3225800" cy="3958936"/>
          </a:xfrm>
          <a:prstGeom prst="rect">
            <a:avLst/>
          </a:prstGeom>
        </p:spPr>
      </p:pic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09600" y="155448"/>
            <a:ext cx="760095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 kern="1200">
                <a:solidFill>
                  <a:schemeClr val="tx2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2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2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2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2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9pPr>
          </a:lstStyle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Chemistry Link to Health:</a:t>
            </a:r>
            <a:br>
              <a:rPr lang="en-US" smtClean="0">
                <a:latin typeface="Times New Roman" pitchFamily="18" charset="0"/>
                <a:ea typeface="ＭＳ Ｐゴシック" pitchFamily="34" charset="-128"/>
              </a:rPr>
            </a:b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DNA Fingerprinting</a:t>
            </a:r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37475" cy="99060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DNA Base Pairs</a:t>
            </a:r>
          </a:p>
        </p:txBody>
      </p:sp>
      <p:sp>
        <p:nvSpPr>
          <p:cNvPr id="17410" name="Rectangle 5"/>
          <p:cNvSpPr>
            <a:spLocks noChangeArrowheads="1"/>
          </p:cNvSpPr>
          <p:nvPr/>
        </p:nvSpPr>
        <p:spPr bwMode="auto">
          <a:xfrm>
            <a:off x="609600" y="1600200"/>
            <a:ext cx="8305800" cy="461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dirty="0">
                <a:latin typeface="Times" pitchFamily="-84" charset="0"/>
              </a:rPr>
              <a:t>During the 1940s, biologists determined that the bases in DNA had a specific relationship:</a:t>
            </a:r>
          </a:p>
          <a:p>
            <a:pPr marL="320040" indent="-320040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>
                <a:latin typeface="Times" pitchFamily="-84" charset="0"/>
              </a:rPr>
              <a:t>the amount of adenine (A) was equal to the amount of </a:t>
            </a:r>
            <a:r>
              <a:rPr lang="en-US" sz="2400" dirty="0" smtClean="0">
                <a:latin typeface="Times" pitchFamily="-84" charset="0"/>
              </a:rPr>
              <a:t/>
            </a:r>
            <a:br>
              <a:rPr lang="en-US" sz="2400" dirty="0" smtClean="0">
                <a:latin typeface="Times" pitchFamily="-84" charset="0"/>
              </a:rPr>
            </a:br>
            <a:r>
              <a:rPr lang="en-US" sz="2400" dirty="0" smtClean="0">
                <a:latin typeface="Times" pitchFamily="-84" charset="0"/>
              </a:rPr>
              <a:t>thymine </a:t>
            </a:r>
            <a:r>
              <a:rPr lang="en-US" sz="2400" dirty="0">
                <a:latin typeface="Times" pitchFamily="-84" charset="0"/>
              </a:rPr>
              <a:t>(T) </a:t>
            </a:r>
          </a:p>
          <a:p>
            <a:pPr marL="320040" indent="-320040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>
                <a:latin typeface="Times" pitchFamily="-84" charset="0"/>
              </a:rPr>
              <a:t>the amount of guanine (G)  was equal to the amount of </a:t>
            </a:r>
            <a:r>
              <a:rPr lang="en-US" sz="2400" dirty="0" smtClean="0">
                <a:latin typeface="Times" pitchFamily="-84" charset="0"/>
              </a:rPr>
              <a:t/>
            </a:r>
            <a:br>
              <a:rPr lang="en-US" sz="2400" dirty="0" smtClean="0">
                <a:latin typeface="Times" pitchFamily="-84" charset="0"/>
              </a:rPr>
            </a:br>
            <a:r>
              <a:rPr lang="en-US" sz="2400" dirty="0" smtClean="0">
                <a:latin typeface="Times" pitchFamily="-84" charset="0"/>
              </a:rPr>
              <a:t>cytosine </a:t>
            </a:r>
            <a:r>
              <a:rPr lang="en-US" sz="2400" dirty="0">
                <a:latin typeface="Times" pitchFamily="-84" charset="0"/>
              </a:rPr>
              <a:t>(C)</a:t>
            </a:r>
          </a:p>
          <a:p>
            <a:pPr>
              <a:spcBef>
                <a:spcPts val="600"/>
              </a:spcBef>
            </a:pPr>
            <a:r>
              <a:rPr lang="en-US" sz="2400" dirty="0">
                <a:latin typeface="Times" pitchFamily="-84" charset="0"/>
              </a:rPr>
              <a:t>Scientists subsequently determined that adenine is always paired with thymine, and guanine is always paired with cytosine.</a:t>
            </a:r>
          </a:p>
          <a:p>
            <a:pPr>
              <a:spcBef>
                <a:spcPts val="600"/>
              </a:spcBef>
            </a:pPr>
            <a:r>
              <a:rPr lang="en-US" sz="2400" dirty="0">
                <a:latin typeface="Times" pitchFamily="-84" charset="0"/>
              </a:rPr>
              <a:t>      Number of purine bases   =   Number of pyrimidine bases</a:t>
            </a:r>
          </a:p>
          <a:p>
            <a:pPr>
              <a:spcBef>
                <a:spcPts val="600"/>
              </a:spcBef>
            </a:pPr>
            <a:r>
              <a:rPr lang="en-US" sz="2400" dirty="0">
                <a:latin typeface="Times" pitchFamily="-84" charset="0"/>
              </a:rPr>
              <a:t>		Adenine (A)   =   Thymine (T)</a:t>
            </a:r>
          </a:p>
          <a:p>
            <a:pPr>
              <a:spcBef>
                <a:spcPts val="600"/>
              </a:spcBef>
            </a:pPr>
            <a:r>
              <a:rPr lang="en-US" sz="2400" dirty="0">
                <a:latin typeface="Times" pitchFamily="-84" charset="0"/>
              </a:rPr>
              <a:t>		Guanine (G)   =   Cytosine (C)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50944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600" b="0" dirty="0" smtClean="0">
                <a:latin typeface="Times New Roman" pitchFamily="18" charset="0"/>
                <a:ea typeface="ＭＳ Ｐゴシック" pitchFamily="34" charset="-128"/>
              </a:rPr>
              <a:t> 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James Watson and Francis Crick</a:t>
            </a:r>
          </a:p>
        </p:txBody>
      </p:sp>
      <p:sp>
        <p:nvSpPr>
          <p:cNvPr id="19458" name="Content Placeholder 1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In 1953 James Watson and Francis Crick proposed that DNA was a double helix that</a:t>
            </a:r>
          </a:p>
          <a:p>
            <a:pPr marL="320040" indent="-320040"/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consisted of two polynucleotide strands winding about each other like a spiral staircase </a:t>
            </a:r>
          </a:p>
          <a:p>
            <a:pPr marL="320040" indent="-320040"/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contained sugar–phosphate backbones analogous to outside stair railings with the bases arranged like steps along </a:t>
            </a:r>
            <a:br>
              <a:rPr lang="en-US" dirty="0" smtClean="0">
                <a:latin typeface="Times New Roman" pitchFamily="18" charset="0"/>
                <a:ea typeface="ＭＳ Ｐゴシック" pitchFamily="34" charset="-128"/>
              </a:rPr>
            </a:b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the inside</a:t>
            </a:r>
          </a:p>
          <a:p>
            <a:pPr marL="320040" indent="-320040"/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has one strand that goes from the 5′ to 3′ direction next to a second strand that goes from the 3′ to 5′ direction</a:t>
            </a:r>
          </a:p>
        </p:txBody>
      </p:sp>
      <p:sp>
        <p:nvSpPr>
          <p:cNvPr id="19459" name="Rectangle 11"/>
          <p:cNvSpPr>
            <a:spLocks noChangeArrowheads="1"/>
          </p:cNvSpPr>
          <p:nvPr/>
        </p:nvSpPr>
        <p:spPr bwMode="auto">
          <a:xfrm>
            <a:off x="4114800" y="5638800"/>
            <a:ext cx="762000" cy="381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Complementary Base Pairs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0225" cy="4495800"/>
          </a:xfrm>
        </p:spPr>
        <p:txBody>
          <a:bodyPr/>
          <a:lstStyle/>
          <a:p>
            <a:pPr marL="0" lvl="1" indent="0" eaLnBrk="1" hangingPunct="1">
              <a:spcBef>
                <a:spcPts val="1200"/>
              </a:spcBef>
              <a:buClr>
                <a:schemeClr val="bg2"/>
              </a:buClr>
              <a:buFont typeface="Wingdings 2" charset="0"/>
              <a:buNone/>
              <a:defRPr/>
            </a:pPr>
            <a:r>
              <a:rPr lang="en-US" sz="2400" dirty="0">
                <a:cs typeface="Times New Roman" charset="0"/>
              </a:rPr>
              <a:t>DNA contains</a:t>
            </a:r>
            <a:r>
              <a:rPr lang="en-US" sz="2400" dirty="0">
                <a:solidFill>
                  <a:srgbClr val="000000"/>
                </a:solidFill>
                <a:cs typeface="Times New Roman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cs typeface="Times New Roman" charset="0"/>
              </a:rPr>
              <a:t>complementary base pairs</a:t>
            </a:r>
            <a:r>
              <a:rPr lang="en-US" sz="2400" dirty="0">
                <a:solidFill>
                  <a:srgbClr val="000000"/>
                </a:solidFill>
                <a:cs typeface="Times New Roman" charset="0"/>
              </a:rPr>
              <a:t>, equal amounts </a:t>
            </a:r>
            <a:r>
              <a:rPr lang="en-US" sz="2400">
                <a:solidFill>
                  <a:srgbClr val="000000"/>
                </a:solidFill>
                <a:cs typeface="Times New Roman" charset="0"/>
              </a:rPr>
              <a:t>of </a:t>
            </a:r>
            <a:r>
              <a:rPr lang="en-US" sz="2400" smtClean="0">
                <a:solidFill>
                  <a:srgbClr val="000000"/>
                </a:solidFill>
                <a:cs typeface="Times New Roman" charset="0"/>
              </a:rPr>
              <a:t/>
            </a:r>
            <a:br>
              <a:rPr lang="en-US" sz="2400" smtClean="0">
                <a:solidFill>
                  <a:srgbClr val="000000"/>
                </a:solidFill>
                <a:cs typeface="Times New Roman" charset="0"/>
              </a:rPr>
            </a:br>
            <a:r>
              <a:rPr lang="en-US" sz="2400" smtClean="0">
                <a:solidFill>
                  <a:srgbClr val="000000"/>
                </a:solidFill>
                <a:cs typeface="Times New Roman" charset="0"/>
              </a:rPr>
              <a:t>A </a:t>
            </a:r>
            <a:r>
              <a:rPr lang="en-US" sz="2400" dirty="0">
                <a:solidFill>
                  <a:srgbClr val="000000"/>
                </a:solidFill>
                <a:cs typeface="Times New Roman" charset="0"/>
              </a:rPr>
              <a:t>and T and equal amounts of G and C bases in which</a:t>
            </a:r>
          </a:p>
          <a:p>
            <a:pPr lvl="1" eaLnBrk="1" hangingPunct="1"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en-US" sz="2400" dirty="0" smtClean="0">
                <a:solidFill>
                  <a:srgbClr val="000000"/>
                </a:solidFill>
                <a:cs typeface="Times New Roman" charset="0"/>
              </a:rPr>
              <a:t>adenine </a:t>
            </a:r>
            <a:r>
              <a:rPr lang="en-US" sz="2400" dirty="0">
                <a:solidFill>
                  <a:srgbClr val="000000"/>
                </a:solidFill>
                <a:cs typeface="Times New Roman" charset="0"/>
              </a:rPr>
              <a:t>is </a:t>
            </a:r>
            <a:r>
              <a:rPr lang="en-US" sz="2400" dirty="0" smtClean="0">
                <a:solidFill>
                  <a:srgbClr val="000000"/>
                </a:solidFill>
                <a:cs typeface="Times New Roman" charset="0"/>
              </a:rPr>
              <a:t>linked</a:t>
            </a:r>
            <a:r>
              <a:rPr lang="en-US" sz="2400" b="1" dirty="0">
                <a:solidFill>
                  <a:srgbClr val="000000"/>
                </a:solidFill>
                <a:cs typeface="Times New Roman" charset="0"/>
              </a:rPr>
              <a:t> only</a:t>
            </a:r>
            <a:r>
              <a:rPr lang="en-US" sz="2400" dirty="0" smtClean="0">
                <a:solidFill>
                  <a:srgbClr val="000000"/>
                </a:solidFill>
                <a:cs typeface="Times New Roman" charset="0"/>
              </a:rPr>
              <a:t> to thymine </a:t>
            </a:r>
            <a:r>
              <a:rPr lang="en-US" sz="2400" dirty="0">
                <a:solidFill>
                  <a:srgbClr val="000000"/>
                </a:solidFill>
                <a:cs typeface="Times New Roman" charset="0"/>
              </a:rPr>
              <a:t>by two hydrogen </a:t>
            </a:r>
            <a:r>
              <a:rPr lang="en-US" sz="2400" dirty="0" smtClean="0">
                <a:solidFill>
                  <a:srgbClr val="000000"/>
                </a:solidFill>
                <a:cs typeface="Times New Roman" charset="0"/>
              </a:rPr>
              <a:t>bonds </a:t>
            </a:r>
          </a:p>
          <a:p>
            <a:pPr lvl="1" eaLnBrk="1" hangingPunct="1"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en-US" sz="2400" dirty="0" smtClean="0">
                <a:solidFill>
                  <a:srgbClr val="000000"/>
                </a:solidFill>
                <a:cs typeface="Times New Roman" charset="0"/>
              </a:rPr>
              <a:t>guanine </a:t>
            </a:r>
            <a:r>
              <a:rPr lang="en-US" sz="2400" dirty="0">
                <a:solidFill>
                  <a:srgbClr val="000000"/>
                </a:solidFill>
                <a:cs typeface="Times New Roman" charset="0"/>
              </a:rPr>
              <a:t>is </a:t>
            </a:r>
            <a:r>
              <a:rPr lang="en-US" sz="2400" dirty="0" smtClean="0">
                <a:solidFill>
                  <a:srgbClr val="000000"/>
                </a:solidFill>
                <a:cs typeface="Times New Roman" charset="0"/>
              </a:rPr>
              <a:t>linke</a:t>
            </a:r>
            <a:r>
              <a:rPr lang="en-US" sz="2400" dirty="0" smtClean="0">
                <a:cs typeface="Times New Roman" charset="0"/>
              </a:rPr>
              <a:t>d</a:t>
            </a:r>
            <a:r>
              <a:rPr lang="en-US" sz="2400" b="1" dirty="0">
                <a:solidFill>
                  <a:srgbClr val="000000"/>
                </a:solidFill>
                <a:cs typeface="Times New Roman" charset="0"/>
              </a:rPr>
              <a:t> only</a:t>
            </a:r>
            <a:r>
              <a:rPr lang="en-US" sz="2400" dirty="0" smtClean="0">
                <a:cs typeface="Times New Roman" charset="0"/>
              </a:rPr>
              <a:t> to cytosine by </a:t>
            </a:r>
            <a:r>
              <a:rPr lang="en-US" sz="2400" dirty="0">
                <a:cs typeface="Times New Roman" charset="0"/>
              </a:rPr>
              <a:t>three hydrogen </a:t>
            </a:r>
            <a:r>
              <a:rPr lang="en-US" sz="2400" dirty="0" smtClean="0">
                <a:cs typeface="Times New Roman" charset="0"/>
              </a:rPr>
              <a:t>bonds</a:t>
            </a:r>
            <a:endParaRPr lang="en-US" dirty="0">
              <a:cs typeface="+mn-cs"/>
            </a:endParaRPr>
          </a:p>
        </p:txBody>
      </p:sp>
      <p:sp>
        <p:nvSpPr>
          <p:cNvPr id="21507" name="Rectangle 11"/>
          <p:cNvSpPr>
            <a:spLocks noChangeArrowheads="1"/>
          </p:cNvSpPr>
          <p:nvPr/>
        </p:nvSpPr>
        <p:spPr bwMode="auto">
          <a:xfrm>
            <a:off x="4114800" y="5638800"/>
            <a:ext cx="762000" cy="381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32" t="63888" b="2257"/>
          <a:stretch/>
        </p:blipFill>
        <p:spPr>
          <a:xfrm>
            <a:off x="4636570" y="3429000"/>
            <a:ext cx="4431230" cy="287528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565" b="75318"/>
          <a:stretch/>
        </p:blipFill>
        <p:spPr>
          <a:xfrm>
            <a:off x="332972" y="4186879"/>
            <a:ext cx="4239028" cy="209835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95800" y="4343400"/>
            <a:ext cx="609600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47686" y="5610225"/>
            <a:ext cx="519314" cy="67501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37475" cy="99060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DNA Double Helix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600200"/>
            <a:ext cx="7620000" cy="4114800"/>
          </a:xfrm>
        </p:spPr>
        <p:txBody>
          <a:bodyPr/>
          <a:lstStyle/>
          <a:p>
            <a:pPr eaLnBrk="1" hangingPunct="1">
              <a:spcBef>
                <a:spcPct val="15000"/>
              </a:spcBef>
              <a:buClr>
                <a:srgbClr val="005490"/>
              </a:buClr>
              <a:buFont typeface="Wingdings" pitchFamily="2" charset="2"/>
              <a:buNone/>
            </a:pP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</a:rPr>
              <a:t>A</a:t>
            </a:r>
            <a:r>
              <a:rPr lang="en-US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</a:rPr>
              <a:t> double helix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SzTx/>
              <a:buFontTx/>
              <a:buChar char="•"/>
            </a:pP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</a:rPr>
              <a:t>has two strands of nucleotides that wind together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SzTx/>
              <a:buFontTx/>
              <a:buChar char="•"/>
            </a:pP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</a:rPr>
              <a:t>is held in place by two hydrogen bonds that form between the base pairs AT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SzTx/>
              <a:buFontTx/>
              <a:buChar char="•"/>
            </a:pP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</a:rPr>
              <a:t>is held in place by three hydrogen bonds that form between the base pairs GC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52564"/>
            <a:ext cx="7600950" cy="9144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DNA Double Helix 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2819400" cy="44196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Clr>
                <a:schemeClr val="bg2"/>
              </a:buClr>
              <a:buSzTx/>
              <a:buFontTx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The two strands of the double helix are held together by hydrogen bonds that link bases A and T and G and C.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91"/>
          <a:stretch/>
        </p:blipFill>
        <p:spPr>
          <a:xfrm>
            <a:off x="4038600" y="1524000"/>
            <a:ext cx="4800600" cy="49124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52564"/>
            <a:ext cx="7737475" cy="9144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Study Check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533400" y="1524000"/>
            <a:ext cx="7772400" cy="4876800"/>
          </a:xfrm>
        </p:spPr>
        <p:txBody>
          <a:bodyPr/>
          <a:lstStyle/>
          <a:p>
            <a:pPr marL="0" indent="0" eaLnBrk="1" hangingPunct="1">
              <a:spcBef>
                <a:spcPts val="1300"/>
              </a:spcBef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Write the complementary base sequence for the matching strand in the following DNA section: </a:t>
            </a:r>
          </a:p>
          <a:p>
            <a:pPr marL="0" indent="0" eaLnBrk="1" hangingPunct="1">
              <a:spcBef>
                <a:spcPts val="1300"/>
              </a:spcBef>
              <a:buFont typeface="Wingdings" pitchFamily="2" charset="2"/>
              <a:buNone/>
            </a:pPr>
            <a:endParaRPr lang="en-US" smtClean="0">
              <a:latin typeface="Times New Roman" pitchFamily="18" charset="0"/>
              <a:ea typeface="ＭＳ Ｐゴシック" pitchFamily="34" charset="-128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     </a:t>
            </a:r>
            <a:r>
              <a:rPr 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—</a:t>
            </a: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A</a:t>
            </a:r>
            <a:r>
              <a:rPr 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—</a:t>
            </a: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G</a:t>
            </a:r>
            <a:r>
              <a:rPr 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—</a:t>
            </a: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T</a:t>
            </a:r>
            <a:r>
              <a:rPr 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—</a:t>
            </a: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C</a:t>
            </a:r>
            <a:r>
              <a:rPr 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—</a:t>
            </a: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C</a:t>
            </a:r>
            <a:r>
              <a:rPr 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—</a:t>
            </a: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A</a:t>
            </a:r>
            <a:r>
              <a:rPr 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—</a:t>
            </a: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A</a:t>
            </a:r>
            <a:r>
              <a:rPr 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—</a:t>
            </a: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T</a:t>
            </a:r>
            <a:r>
              <a:rPr 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—</a:t>
            </a: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C</a:t>
            </a:r>
            <a:r>
              <a:rPr 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—</a:t>
            </a: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 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23555" name="Line 4"/>
          <p:cNvSpPr>
            <a:spLocks noChangeShapeType="1"/>
          </p:cNvSpPr>
          <p:nvPr/>
        </p:nvSpPr>
        <p:spPr bwMode="auto">
          <a:xfrm>
            <a:off x="1371600" y="3276600"/>
            <a:ext cx="0" cy="685800"/>
          </a:xfrm>
          <a:prstGeom prst="line">
            <a:avLst/>
          </a:prstGeom>
          <a:noFill/>
          <a:ln w="50800">
            <a:solidFill>
              <a:schemeClr val="accent2">
                <a:lumMod val="60000"/>
                <a:lumOff val="40000"/>
              </a:schemeClr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556" name="Line 5"/>
          <p:cNvSpPr>
            <a:spLocks noChangeShapeType="1"/>
          </p:cNvSpPr>
          <p:nvPr/>
        </p:nvSpPr>
        <p:spPr bwMode="auto">
          <a:xfrm>
            <a:off x="1905000" y="3276600"/>
            <a:ext cx="0" cy="685800"/>
          </a:xfrm>
          <a:prstGeom prst="line">
            <a:avLst/>
          </a:prstGeom>
          <a:noFill/>
          <a:ln w="50800">
            <a:solidFill>
              <a:schemeClr val="accent2">
                <a:lumMod val="60000"/>
                <a:lumOff val="40000"/>
              </a:schemeClr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557" name="Line 6"/>
          <p:cNvSpPr>
            <a:spLocks noChangeShapeType="1"/>
          </p:cNvSpPr>
          <p:nvPr/>
        </p:nvSpPr>
        <p:spPr bwMode="auto">
          <a:xfrm>
            <a:off x="2362200" y="3276600"/>
            <a:ext cx="0" cy="685800"/>
          </a:xfrm>
          <a:prstGeom prst="line">
            <a:avLst/>
          </a:prstGeom>
          <a:noFill/>
          <a:ln w="50800">
            <a:solidFill>
              <a:schemeClr val="accent2">
                <a:lumMod val="60000"/>
                <a:lumOff val="40000"/>
              </a:schemeClr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558" name="Line 7"/>
          <p:cNvSpPr>
            <a:spLocks noChangeShapeType="1"/>
          </p:cNvSpPr>
          <p:nvPr/>
        </p:nvSpPr>
        <p:spPr bwMode="auto">
          <a:xfrm>
            <a:off x="2895600" y="3276600"/>
            <a:ext cx="0" cy="685800"/>
          </a:xfrm>
          <a:prstGeom prst="line">
            <a:avLst/>
          </a:prstGeom>
          <a:noFill/>
          <a:ln w="50800">
            <a:solidFill>
              <a:schemeClr val="accent2">
                <a:lumMod val="60000"/>
                <a:lumOff val="40000"/>
              </a:schemeClr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559" name="Line 8"/>
          <p:cNvSpPr>
            <a:spLocks noChangeShapeType="1"/>
          </p:cNvSpPr>
          <p:nvPr/>
        </p:nvSpPr>
        <p:spPr bwMode="auto">
          <a:xfrm>
            <a:off x="3429000" y="3276600"/>
            <a:ext cx="0" cy="685800"/>
          </a:xfrm>
          <a:prstGeom prst="line">
            <a:avLst/>
          </a:prstGeom>
          <a:noFill/>
          <a:ln w="50800">
            <a:solidFill>
              <a:schemeClr val="accent2">
                <a:lumMod val="60000"/>
                <a:lumOff val="40000"/>
              </a:schemeClr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560" name="Line 9"/>
          <p:cNvSpPr>
            <a:spLocks noChangeShapeType="1"/>
          </p:cNvSpPr>
          <p:nvPr/>
        </p:nvSpPr>
        <p:spPr bwMode="auto">
          <a:xfrm>
            <a:off x="3956050" y="3276600"/>
            <a:ext cx="0" cy="685800"/>
          </a:xfrm>
          <a:prstGeom prst="line">
            <a:avLst/>
          </a:prstGeom>
          <a:noFill/>
          <a:ln w="50800">
            <a:solidFill>
              <a:schemeClr val="accent2">
                <a:lumMod val="60000"/>
                <a:lumOff val="40000"/>
              </a:schemeClr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561" name="Line 10"/>
          <p:cNvSpPr>
            <a:spLocks noChangeShapeType="1"/>
          </p:cNvSpPr>
          <p:nvPr/>
        </p:nvSpPr>
        <p:spPr bwMode="auto">
          <a:xfrm>
            <a:off x="4489450" y="3276600"/>
            <a:ext cx="0" cy="685800"/>
          </a:xfrm>
          <a:prstGeom prst="line">
            <a:avLst/>
          </a:prstGeom>
          <a:noFill/>
          <a:ln w="50800">
            <a:solidFill>
              <a:schemeClr val="accent2">
                <a:lumMod val="60000"/>
                <a:lumOff val="40000"/>
              </a:schemeClr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562" name="Line 11"/>
          <p:cNvSpPr>
            <a:spLocks noChangeShapeType="1"/>
          </p:cNvSpPr>
          <p:nvPr/>
        </p:nvSpPr>
        <p:spPr bwMode="auto">
          <a:xfrm>
            <a:off x="4946650" y="3276600"/>
            <a:ext cx="0" cy="685800"/>
          </a:xfrm>
          <a:prstGeom prst="line">
            <a:avLst/>
          </a:prstGeom>
          <a:noFill/>
          <a:ln w="50800">
            <a:solidFill>
              <a:schemeClr val="accent2">
                <a:lumMod val="60000"/>
                <a:lumOff val="40000"/>
              </a:schemeClr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563" name="Line 12"/>
          <p:cNvSpPr>
            <a:spLocks noChangeShapeType="1"/>
          </p:cNvSpPr>
          <p:nvPr/>
        </p:nvSpPr>
        <p:spPr bwMode="auto">
          <a:xfrm>
            <a:off x="5480050" y="3276600"/>
            <a:ext cx="0" cy="685800"/>
          </a:xfrm>
          <a:prstGeom prst="line">
            <a:avLst/>
          </a:prstGeom>
          <a:noFill/>
          <a:ln w="50800">
            <a:solidFill>
              <a:schemeClr val="accent2">
                <a:lumMod val="60000"/>
                <a:lumOff val="40000"/>
              </a:schemeClr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7660" name="Rectangle 13"/>
          <p:cNvSpPr>
            <a:spLocks noChangeArrowheads="1"/>
          </p:cNvSpPr>
          <p:nvPr/>
        </p:nvSpPr>
        <p:spPr bwMode="auto">
          <a:xfrm>
            <a:off x="990600" y="3962400"/>
            <a:ext cx="5029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52564"/>
            <a:ext cx="7737475" cy="9144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Solution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533400" y="1524000"/>
            <a:ext cx="7772400" cy="4876800"/>
          </a:xfrm>
        </p:spPr>
        <p:txBody>
          <a:bodyPr/>
          <a:lstStyle/>
          <a:p>
            <a:pPr marL="0" indent="0" eaLnBrk="1" hangingPunct="1">
              <a:spcBef>
                <a:spcPts val="1300"/>
              </a:spcBef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Write the complementary base sequence for the matching strand in the following DNA section:</a:t>
            </a:r>
          </a:p>
          <a:p>
            <a:pPr marL="0" indent="0" eaLnBrk="1" hangingPunct="1">
              <a:spcBef>
                <a:spcPts val="1300"/>
              </a:spcBef>
              <a:buFont typeface="Wingdings" pitchFamily="2" charset="2"/>
              <a:buNone/>
            </a:pPr>
            <a:endParaRPr lang="en-US" smtClean="0">
              <a:latin typeface="Times New Roman" pitchFamily="18" charset="0"/>
              <a:ea typeface="ＭＳ Ｐゴシック" pitchFamily="34" charset="-128"/>
            </a:endParaRPr>
          </a:p>
          <a:p>
            <a:pPr marL="0" indent="0" eaLnBrk="1" hangingPunct="1">
              <a:spcBef>
                <a:spcPts val="100"/>
              </a:spcBef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    </a:t>
            </a:r>
            <a:r>
              <a:rPr 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—</a:t>
            </a: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A</a:t>
            </a:r>
            <a:r>
              <a:rPr 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—</a:t>
            </a: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G</a:t>
            </a:r>
            <a:r>
              <a:rPr 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—</a:t>
            </a: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T</a:t>
            </a:r>
            <a:r>
              <a:rPr 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—</a:t>
            </a: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C</a:t>
            </a:r>
            <a:r>
              <a:rPr 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—</a:t>
            </a: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C</a:t>
            </a:r>
            <a:r>
              <a:rPr 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—</a:t>
            </a: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A</a:t>
            </a:r>
            <a:r>
              <a:rPr 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—</a:t>
            </a: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A</a:t>
            </a:r>
            <a:r>
              <a:rPr 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—</a:t>
            </a: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T</a:t>
            </a:r>
            <a:r>
              <a:rPr 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—</a:t>
            </a: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C</a:t>
            </a:r>
            <a:r>
              <a:rPr 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—</a:t>
            </a: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 </a:t>
            </a:r>
          </a:p>
          <a:p>
            <a:pPr marL="0" indent="0" eaLnBrk="1" hangingPunct="1">
              <a:spcBef>
                <a:spcPts val="100"/>
              </a:spcBef>
              <a:buFont typeface="Wingdings" pitchFamily="2" charset="2"/>
              <a:buNone/>
            </a:pPr>
            <a:endParaRPr lang="en-US" smtClean="0">
              <a:latin typeface="Times New Roman" pitchFamily="18" charset="0"/>
              <a:ea typeface="ＭＳ Ｐゴシック" pitchFamily="34" charset="-128"/>
            </a:endParaRPr>
          </a:p>
          <a:p>
            <a:pPr marL="0" indent="0" eaLnBrk="1" hangingPunct="1">
              <a:spcBef>
                <a:spcPts val="100"/>
              </a:spcBef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      </a:t>
            </a:r>
          </a:p>
          <a:p>
            <a:pPr marL="0" indent="0" eaLnBrk="1" hangingPunct="1">
              <a:spcBef>
                <a:spcPts val="100"/>
              </a:spcBef>
              <a:buFont typeface="Arial" pitchFamily="34" charset="0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    </a:t>
            </a:r>
            <a:r>
              <a:rPr lang="en-US" smtClean="0">
                <a:solidFill>
                  <a:schemeClr val="accent1"/>
                </a:solidFill>
                <a:latin typeface="Times New Roman" pitchFamily="18" charset="0"/>
                <a:ea typeface="ＭＳ Ｐゴシック" pitchFamily="34" charset="-128"/>
              </a:rPr>
              <a:t>—T—C—A—G—G—T—T—A—G—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23555" name="Line 4"/>
          <p:cNvSpPr>
            <a:spLocks noChangeShapeType="1"/>
          </p:cNvSpPr>
          <p:nvPr/>
        </p:nvSpPr>
        <p:spPr bwMode="auto">
          <a:xfrm>
            <a:off x="1371600" y="3200400"/>
            <a:ext cx="0" cy="685800"/>
          </a:xfrm>
          <a:prstGeom prst="line">
            <a:avLst/>
          </a:prstGeom>
          <a:noFill/>
          <a:ln w="50800">
            <a:solidFill>
              <a:schemeClr val="accent2">
                <a:lumMod val="60000"/>
                <a:lumOff val="40000"/>
              </a:schemeClr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556" name="Line 5"/>
          <p:cNvSpPr>
            <a:spLocks noChangeShapeType="1"/>
          </p:cNvSpPr>
          <p:nvPr/>
        </p:nvSpPr>
        <p:spPr bwMode="auto">
          <a:xfrm>
            <a:off x="1905000" y="3200400"/>
            <a:ext cx="0" cy="685800"/>
          </a:xfrm>
          <a:prstGeom prst="line">
            <a:avLst/>
          </a:prstGeom>
          <a:noFill/>
          <a:ln w="50800">
            <a:solidFill>
              <a:schemeClr val="accent2">
                <a:lumMod val="60000"/>
                <a:lumOff val="40000"/>
              </a:schemeClr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557" name="Line 6"/>
          <p:cNvSpPr>
            <a:spLocks noChangeShapeType="1"/>
          </p:cNvSpPr>
          <p:nvPr/>
        </p:nvSpPr>
        <p:spPr bwMode="auto">
          <a:xfrm>
            <a:off x="2362200" y="3200400"/>
            <a:ext cx="0" cy="685800"/>
          </a:xfrm>
          <a:prstGeom prst="line">
            <a:avLst/>
          </a:prstGeom>
          <a:noFill/>
          <a:ln w="50800">
            <a:solidFill>
              <a:schemeClr val="accent2">
                <a:lumMod val="60000"/>
                <a:lumOff val="40000"/>
              </a:schemeClr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558" name="Line 7"/>
          <p:cNvSpPr>
            <a:spLocks noChangeShapeType="1"/>
          </p:cNvSpPr>
          <p:nvPr/>
        </p:nvSpPr>
        <p:spPr bwMode="auto">
          <a:xfrm>
            <a:off x="2895600" y="3200400"/>
            <a:ext cx="0" cy="685800"/>
          </a:xfrm>
          <a:prstGeom prst="line">
            <a:avLst/>
          </a:prstGeom>
          <a:noFill/>
          <a:ln w="50800">
            <a:solidFill>
              <a:schemeClr val="accent2">
                <a:lumMod val="60000"/>
                <a:lumOff val="40000"/>
              </a:schemeClr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559" name="Line 8"/>
          <p:cNvSpPr>
            <a:spLocks noChangeShapeType="1"/>
          </p:cNvSpPr>
          <p:nvPr/>
        </p:nvSpPr>
        <p:spPr bwMode="auto">
          <a:xfrm>
            <a:off x="3429000" y="3200400"/>
            <a:ext cx="0" cy="685800"/>
          </a:xfrm>
          <a:prstGeom prst="line">
            <a:avLst/>
          </a:prstGeom>
          <a:noFill/>
          <a:ln w="50800">
            <a:solidFill>
              <a:schemeClr val="accent2">
                <a:lumMod val="60000"/>
                <a:lumOff val="40000"/>
              </a:schemeClr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560" name="Line 9"/>
          <p:cNvSpPr>
            <a:spLocks noChangeShapeType="1"/>
          </p:cNvSpPr>
          <p:nvPr/>
        </p:nvSpPr>
        <p:spPr bwMode="auto">
          <a:xfrm>
            <a:off x="3956050" y="3200400"/>
            <a:ext cx="0" cy="685800"/>
          </a:xfrm>
          <a:prstGeom prst="line">
            <a:avLst/>
          </a:prstGeom>
          <a:noFill/>
          <a:ln w="50800">
            <a:solidFill>
              <a:schemeClr val="accent2">
                <a:lumMod val="60000"/>
                <a:lumOff val="40000"/>
              </a:schemeClr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561" name="Line 10"/>
          <p:cNvSpPr>
            <a:spLocks noChangeShapeType="1"/>
          </p:cNvSpPr>
          <p:nvPr/>
        </p:nvSpPr>
        <p:spPr bwMode="auto">
          <a:xfrm>
            <a:off x="4489450" y="3200400"/>
            <a:ext cx="0" cy="685800"/>
          </a:xfrm>
          <a:prstGeom prst="line">
            <a:avLst/>
          </a:prstGeom>
          <a:noFill/>
          <a:ln w="50800">
            <a:solidFill>
              <a:schemeClr val="accent2">
                <a:lumMod val="60000"/>
                <a:lumOff val="40000"/>
              </a:schemeClr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562" name="Line 11"/>
          <p:cNvSpPr>
            <a:spLocks noChangeShapeType="1"/>
          </p:cNvSpPr>
          <p:nvPr/>
        </p:nvSpPr>
        <p:spPr bwMode="auto">
          <a:xfrm>
            <a:off x="4946650" y="3200400"/>
            <a:ext cx="0" cy="685800"/>
          </a:xfrm>
          <a:prstGeom prst="line">
            <a:avLst/>
          </a:prstGeom>
          <a:noFill/>
          <a:ln w="50800">
            <a:solidFill>
              <a:schemeClr val="accent2">
                <a:lumMod val="60000"/>
                <a:lumOff val="40000"/>
              </a:schemeClr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563" name="Line 12"/>
          <p:cNvSpPr>
            <a:spLocks noChangeShapeType="1"/>
          </p:cNvSpPr>
          <p:nvPr/>
        </p:nvSpPr>
        <p:spPr bwMode="auto">
          <a:xfrm>
            <a:off x="5480050" y="3200400"/>
            <a:ext cx="0" cy="685800"/>
          </a:xfrm>
          <a:prstGeom prst="line">
            <a:avLst/>
          </a:prstGeom>
          <a:noFill/>
          <a:ln w="50800">
            <a:solidFill>
              <a:schemeClr val="accent2">
                <a:lumMod val="60000"/>
                <a:lumOff val="40000"/>
              </a:schemeClr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9708" name="Rectangle 13"/>
          <p:cNvSpPr>
            <a:spLocks noChangeArrowheads="1"/>
          </p:cNvSpPr>
          <p:nvPr/>
        </p:nvSpPr>
        <p:spPr bwMode="auto">
          <a:xfrm>
            <a:off x="990600" y="3886200"/>
            <a:ext cx="5029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xfrm>
            <a:off x="595313" y="264546"/>
            <a:ext cx="8015287" cy="9144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Times New Roman" pitchFamily="18" charset="0"/>
                <a:ea typeface="ＭＳ Ｐゴシック" pitchFamily="34" charset="-128"/>
              </a:rPr>
              <a:t>DNA Replication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7848600" cy="4495800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As </a:t>
            </a:r>
            <a:r>
              <a:rPr lang="en-US" dirty="0"/>
              <a:t>cells </a:t>
            </a:r>
            <a:r>
              <a:rPr lang="en-US" dirty="0" smtClean="0"/>
              <a:t>divide, </a:t>
            </a:r>
            <a:r>
              <a:rPr lang="en-US" dirty="0"/>
              <a:t>copies of DNA are produced that transfer </a:t>
            </a:r>
            <a:r>
              <a:rPr lang="en-US" dirty="0" smtClean="0"/>
              <a:t>genetic information </a:t>
            </a:r>
            <a:r>
              <a:rPr lang="en-US" dirty="0"/>
              <a:t>to the new </a:t>
            </a:r>
            <a:r>
              <a:rPr lang="en-US" dirty="0" smtClean="0"/>
              <a:t>cells.</a:t>
            </a:r>
            <a:endParaRPr lang="en-US" dirty="0" smtClean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  <a:p>
            <a:pPr eaLnBrk="1" hangingPunct="1">
              <a:spcBef>
                <a:spcPct val="25000"/>
              </a:spcBef>
              <a:buClr>
                <a:schemeClr val="bg2"/>
              </a:buClr>
              <a:buSzTx/>
              <a:buFontTx/>
              <a:buNone/>
              <a:defRPr/>
            </a:pPr>
            <a:endParaRPr lang="en-US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  <a:p>
            <a:pPr eaLnBrk="1" hangingPunct="1">
              <a:spcBef>
                <a:spcPct val="25000"/>
              </a:spcBef>
              <a:buClr>
                <a:schemeClr val="bg2"/>
              </a:buClr>
              <a:buSzTx/>
              <a:buFontTx/>
              <a:buNone/>
              <a:defRPr/>
            </a:pPr>
            <a:r>
              <a:rPr lang="en-US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In </a:t>
            </a:r>
            <a:r>
              <a:rPr lang="en-US" b="1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DNA replication</a:t>
            </a:r>
            <a:r>
              <a:rPr 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,</a:t>
            </a:r>
          </a:p>
          <a:p>
            <a:pPr>
              <a:buFont typeface="Arial" charset="0"/>
              <a:buChar char="•"/>
              <a:defRPr/>
            </a:pPr>
            <a:r>
              <a:rPr lang="en-US" dirty="0" smtClean="0"/>
              <a:t>the </a:t>
            </a:r>
            <a:r>
              <a:rPr lang="en-US" dirty="0"/>
              <a:t>strands in the original or parent </a:t>
            </a:r>
            <a:r>
              <a:rPr lang="en-US" dirty="0" smtClean="0"/>
              <a:t>DNA </a:t>
            </a:r>
            <a:r>
              <a:rPr lang="en-US" dirty="0"/>
              <a:t>molecule separate </a:t>
            </a:r>
            <a:r>
              <a:rPr lang="en-US" dirty="0" smtClean="0"/>
              <a:t>to allow </a:t>
            </a:r>
            <a:r>
              <a:rPr lang="en-US" dirty="0"/>
              <a:t>the synthesis of complementary DNA </a:t>
            </a:r>
            <a:r>
              <a:rPr lang="en-US" dirty="0" smtClean="0"/>
              <a:t>strands </a:t>
            </a:r>
          </a:p>
          <a:p>
            <a:pPr>
              <a:buFont typeface="Arial" charset="0"/>
              <a:buChar char="•"/>
              <a:defRPr/>
            </a:pPr>
            <a:r>
              <a:rPr lang="en-US" dirty="0" smtClean="0"/>
              <a:t>an enzyme called</a:t>
            </a:r>
            <a:r>
              <a:rPr lang="en-US" i="1" dirty="0" smtClean="0"/>
              <a:t> </a:t>
            </a:r>
            <a:r>
              <a:rPr lang="en-US" i="1" dirty="0"/>
              <a:t>helicase </a:t>
            </a:r>
            <a:r>
              <a:rPr lang="en-US" dirty="0" smtClean="0"/>
              <a:t>catalyzes </a:t>
            </a:r>
            <a:r>
              <a:rPr lang="en-US" dirty="0"/>
              <a:t>the unwinding of a </a:t>
            </a:r>
            <a:r>
              <a:rPr lang="en-US" dirty="0" smtClean="0"/>
              <a:t>part </a:t>
            </a:r>
            <a:r>
              <a:rPr lang="en-US" dirty="0"/>
              <a:t>of the double helix by breaking </a:t>
            </a:r>
            <a:r>
              <a:rPr lang="en-US" dirty="0" smtClean="0"/>
              <a:t>the hydrogen </a:t>
            </a:r>
            <a:r>
              <a:rPr lang="en-US" dirty="0"/>
              <a:t>bonds between the complementary </a:t>
            </a:r>
            <a:r>
              <a:rPr lang="en-US" dirty="0" smtClean="0"/>
              <a:t>bases</a:t>
            </a:r>
          </a:p>
          <a:p>
            <a:pPr>
              <a:buFont typeface="Arial" charset="0"/>
              <a:buChar char="•"/>
              <a:defRPr/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resulting single strands act </a:t>
            </a:r>
            <a:r>
              <a:rPr lang="en-US" dirty="0" smtClean="0"/>
              <a:t>as templates </a:t>
            </a:r>
            <a:r>
              <a:rPr lang="en-US" dirty="0"/>
              <a:t>for the synthesis of new complementary strands of DNA</a:t>
            </a:r>
            <a:endParaRPr lang="en-US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31747" name="Oval 9"/>
          <p:cNvSpPr>
            <a:spLocks noChangeArrowheads="1"/>
          </p:cNvSpPr>
          <p:nvPr/>
        </p:nvSpPr>
        <p:spPr bwMode="auto">
          <a:xfrm>
            <a:off x="7924800" y="4876800"/>
            <a:ext cx="381000" cy="3048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12th ed GOB Timberlak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reeze">
    <a:dk1>
      <a:sysClr val="windowText" lastClr="000000"/>
    </a:dk1>
    <a:lt1>
      <a:sysClr val="window" lastClr="FFFFFF"/>
    </a:lt1>
    <a:dk2>
      <a:srgbClr val="09213B"/>
    </a:dk2>
    <a:lt2>
      <a:srgbClr val="D5EDF4"/>
    </a:lt2>
    <a:accent1>
      <a:srgbClr val="2C7C9F"/>
    </a:accent1>
    <a:accent2>
      <a:srgbClr val="244A58"/>
    </a:accent2>
    <a:accent3>
      <a:srgbClr val="E2751D"/>
    </a:accent3>
    <a:accent4>
      <a:srgbClr val="FFB400"/>
    </a:accent4>
    <a:accent5>
      <a:srgbClr val="7EB606"/>
    </a:accent5>
    <a:accent6>
      <a:srgbClr val="C00000"/>
    </a:accent6>
    <a:hlink>
      <a:srgbClr val="7030A0"/>
    </a:hlink>
    <a:folHlink>
      <a:srgbClr val="00B0F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12th ed GOB Timberlake.thmx</Template>
  <TotalTime>878</TotalTime>
  <Words>661</Words>
  <Application>Microsoft Macintosh PowerPoint</Application>
  <PresentationFormat>On-screen Show (4:3)</PresentationFormat>
  <Paragraphs>91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12th ed GOB Timberlake</vt:lpstr>
      <vt:lpstr>17.3  DNA Double Helix</vt:lpstr>
      <vt:lpstr>DNA Base Pairs</vt:lpstr>
      <vt:lpstr> James Watson and Francis Crick</vt:lpstr>
      <vt:lpstr>Complementary Base Pairs</vt:lpstr>
      <vt:lpstr>DNA Double Helix</vt:lpstr>
      <vt:lpstr>DNA Double Helix </vt:lpstr>
      <vt:lpstr>Study Check</vt:lpstr>
      <vt:lpstr>Solution</vt:lpstr>
      <vt:lpstr>DNA Replication</vt:lpstr>
      <vt:lpstr>DNA Replication</vt:lpstr>
      <vt:lpstr>DNA Replication</vt:lpstr>
      <vt:lpstr>Study Check</vt:lpstr>
      <vt:lpstr>Solution</vt:lpstr>
      <vt:lpstr>Chemistry Link to Health: DNA Fingerprinting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Nucleic Acids </dc:title>
  <dc:creator>Timberlake</dc:creator>
  <cp:lastModifiedBy>Admin Admin</cp:lastModifiedBy>
  <cp:revision>87</cp:revision>
  <dcterms:created xsi:type="dcterms:W3CDTF">2011-01-15T23:20:36Z</dcterms:created>
  <dcterms:modified xsi:type="dcterms:W3CDTF">2014-04-24T18:04:21Z</dcterms:modified>
</cp:coreProperties>
</file>