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93" r:id="rId4"/>
    <p:sldId id="294" r:id="rId5"/>
    <p:sldId id="279" r:id="rId6"/>
    <p:sldId id="268" r:id="rId7"/>
    <p:sldId id="280" r:id="rId8"/>
    <p:sldId id="295" r:id="rId9"/>
    <p:sldId id="271" r:id="rId10"/>
    <p:sldId id="296" r:id="rId11"/>
    <p:sldId id="288" r:id="rId12"/>
    <p:sldId id="289" r:id="rId13"/>
    <p:sldId id="290" r:id="rId14"/>
    <p:sldId id="291" r:id="rId15"/>
    <p:sldId id="29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00"/>
    <a:srgbClr val="CC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576" y="-96"/>
      </p:cViewPr>
      <p:guideLst>
        <p:guide orient="horz" pos="57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Relationship Id="rId2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100D4A3-38D6-4994-8EEE-2378706768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241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043A7C-2B9C-42E0-ABBF-6F48761EC0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449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B47B475-DE60-4990-84B7-0FB0F797354E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46579EB-5005-4E1F-8250-47E6C7799391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4556EF6-D1A3-404E-9795-1432DE1E92F2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048BBA5-2A4F-4FB5-9BB9-60A93E0EF98B}" type="slidenum">
              <a:rPr lang="en-US" sz="1200"/>
              <a:pPr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F9735AA-CD93-4886-A2F1-AD2FE8124047}" type="slidenum">
              <a:rPr lang="en-US" sz="1200"/>
              <a:pPr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7B0ACE7-A111-4734-89F1-91B096A82AA5}" type="slidenum">
              <a:rPr lang="en-US" sz="1200"/>
              <a:pPr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DB9E93E-1257-42DF-8889-5C1F2E5028A6}" type="slidenum">
              <a:rPr lang="en-US" sz="1200"/>
              <a:pPr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3A2325E-F271-4EEA-83CD-B05BE39AA700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DBDE01D-F6FC-4A4D-AF92-01708374035F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333FFDF-C95C-4969-91B0-5CB628E3301F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E74A7F8-1C4B-458E-A97D-DC15125CBA3E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C5CB9C3-CAB6-4BFF-B964-E71875870251}" type="slidenum">
              <a:rPr lang="en-US" sz="1200"/>
              <a:pPr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9C7B8D6-3C4E-4A52-97BB-79E845B50DD1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187395C-9BEE-4475-B184-534E8C176614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A379BCB-BE57-4AAC-833B-B0F070721B12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A527B0-5156-4895-B1DB-837B8557D0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52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BA7FB7-7B3E-40BF-989A-753FEEB3C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8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C9D86D-2C7E-4CEE-A102-45433ACFDF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32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C8254C-F6C2-4658-A14F-4027AC623B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8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8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98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C517AF7-74C2-4857-87F5-4F7C3F07EA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4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98EB5EC-DA7D-4250-9E43-28B2E569EF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2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8753150-2249-44FE-82F1-08419E5918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61FE48-0BDE-4620-8881-6850A96592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4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44CB190-F0E1-42D6-9E46-BA3FA3DAFA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5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42266E8A-8617-4F88-A97A-8461EDB2D65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29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b="0" dirty="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b="0" dirty="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58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  <p:sldLayoutId id="2147483969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8510"/>
            <a:ext cx="760095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17.3  </a:t>
            </a:r>
            <a:r>
              <a:rPr lang="en-US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DNA Double Helix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05000"/>
            <a:ext cx="2971800" cy="28194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 atomic model of a DNA molecule shows the double helix as the characteristic shape of DNA molecules.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609600" y="53340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>
                <a:solidFill>
                  <a:srgbClr val="3D9D1E"/>
                </a:solidFill>
                <a:latin typeface="Times" pitchFamily="-84" charset="0"/>
              </a:rPr>
              <a:t>Goal  </a:t>
            </a:r>
            <a:r>
              <a:rPr lang="en-US">
                <a:latin typeface="Times" pitchFamily="-84" charset="0"/>
              </a:rPr>
              <a:t>Describe the double helix of DNA and the process of DNA replication.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6"/>
          <a:stretch/>
        </p:blipFill>
        <p:spPr>
          <a:xfrm>
            <a:off x="5715000" y="1552575"/>
            <a:ext cx="2057400" cy="3812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DNA Replication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3962400" cy="2375698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 DNA replication, the separate strands of the parent DNA are the templates for the synthesis of complementary strands, which produces two exact copies of DNA.</a:t>
            </a:r>
            <a:endParaRPr lang="en-US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33795" name="Oval 9"/>
          <p:cNvSpPr>
            <a:spLocks noChangeArrowheads="1"/>
          </p:cNvSpPr>
          <p:nvPr/>
        </p:nvSpPr>
        <p:spPr bwMode="auto">
          <a:xfrm>
            <a:off x="7924800" y="4876800"/>
            <a:ext cx="381000" cy="3048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6"/>
          <a:stretch/>
        </p:blipFill>
        <p:spPr>
          <a:xfrm>
            <a:off x="4724400" y="1552574"/>
            <a:ext cx="3200400" cy="4846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0095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DNA Replication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924800" cy="4495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As </a:t>
            </a:r>
            <a:r>
              <a:rPr lang="en-US" dirty="0"/>
              <a:t>the complementary base pairs come together, </a:t>
            </a:r>
            <a:endParaRPr lang="en-US" dirty="0" smtClean="0"/>
          </a:p>
          <a:p>
            <a:pPr>
              <a:buFont typeface="Arial" charset="0"/>
              <a:buChar char="•"/>
              <a:defRPr/>
            </a:pPr>
            <a:r>
              <a:rPr lang="en-US" i="1" dirty="0" smtClean="0"/>
              <a:t>DNA </a:t>
            </a:r>
            <a:r>
              <a:rPr lang="en-US" i="1" dirty="0"/>
              <a:t>polymerase </a:t>
            </a:r>
            <a:r>
              <a:rPr lang="en-US" dirty="0" smtClean="0"/>
              <a:t>catalyzes </a:t>
            </a:r>
            <a:r>
              <a:rPr lang="en-US" dirty="0"/>
              <a:t>the </a:t>
            </a:r>
            <a:r>
              <a:rPr lang="en-US" dirty="0" smtClean="0"/>
              <a:t>formation of </a:t>
            </a:r>
            <a:r>
              <a:rPr lang="en-US" dirty="0" err="1"/>
              <a:t>phosphodiester</a:t>
            </a:r>
            <a:r>
              <a:rPr lang="en-US" dirty="0"/>
              <a:t> bonds between the </a:t>
            </a:r>
            <a:r>
              <a:rPr lang="en-US" dirty="0" smtClean="0"/>
              <a:t>nucleotides 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entire </a:t>
            </a:r>
            <a:r>
              <a:rPr lang="en-US" dirty="0" smtClean="0"/>
              <a:t>double helix </a:t>
            </a:r>
            <a:r>
              <a:rPr lang="en-US" dirty="0"/>
              <a:t>of the parent DNA is </a:t>
            </a:r>
            <a:r>
              <a:rPr lang="en-US" dirty="0" smtClean="0"/>
              <a:t>copied</a:t>
            </a:r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This </a:t>
            </a:r>
            <a:r>
              <a:rPr lang="en-US" dirty="0"/>
              <a:t>process </a:t>
            </a:r>
            <a:r>
              <a:rPr lang="en-US" dirty="0" smtClean="0"/>
              <a:t>produces two </a:t>
            </a:r>
            <a:r>
              <a:rPr lang="en-US" dirty="0"/>
              <a:t>new </a:t>
            </a:r>
            <a:r>
              <a:rPr lang="en-US" dirty="0" smtClean="0"/>
              <a:t>DNA strands, identical </a:t>
            </a:r>
            <a:r>
              <a:rPr lang="en-US" dirty="0"/>
              <a:t>to each other </a:t>
            </a:r>
            <a:r>
              <a:rPr lang="en-US" dirty="0" smtClean="0"/>
              <a:t>and exact copies of </a:t>
            </a:r>
            <a:r>
              <a:rPr lang="en-US" dirty="0"/>
              <a:t>the </a:t>
            </a:r>
            <a:r>
              <a:rPr lang="en-US" dirty="0" smtClean="0"/>
              <a:t>parent DNA. They are </a:t>
            </a:r>
            <a:r>
              <a:rPr lang="en-US" dirty="0"/>
              <a:t>called daughter </a:t>
            </a:r>
            <a:r>
              <a:rPr lang="en-US" dirty="0" smtClean="0"/>
              <a:t>DNA.</a:t>
            </a:r>
          </a:p>
          <a:p>
            <a:pPr marL="0" indent="0"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>
              <a:buFont typeface="Arial" pitchFamily="34" charset="0"/>
              <a:buNone/>
              <a:defRPr/>
            </a:pPr>
            <a:r>
              <a:rPr lang="en-US" dirty="0" smtClean="0"/>
              <a:t>Complementary base pairing </a:t>
            </a:r>
            <a:r>
              <a:rPr lang="en-US" dirty="0"/>
              <a:t>ensures the correct placement of bases in the new DNA </a:t>
            </a:r>
            <a:r>
              <a:rPr lang="en-US" dirty="0" smtClean="0"/>
              <a:t>strands.</a:t>
            </a:r>
            <a:endParaRPr lang="en-US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00950" cy="914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How many hydrogen bonds link each of the following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base pairs?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A.  A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B.  G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</a:t>
            </a:r>
          </a:p>
        </p:txBody>
      </p:sp>
      <p:sp>
        <p:nvSpPr>
          <p:cNvPr id="37891" name="Oval 9"/>
          <p:cNvSpPr>
            <a:spLocks noChangeArrowheads="1"/>
          </p:cNvSpPr>
          <p:nvPr/>
        </p:nvSpPr>
        <p:spPr bwMode="auto">
          <a:xfrm>
            <a:off x="7924800" y="4876800"/>
            <a:ext cx="381000" cy="3048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00950" cy="914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How many hydrogen bonds link each of the following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base pairs?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A.  A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 bases are linked by two hydrogen bonds.	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B.  G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 bases are linked by three hydrogen bonds.</a:t>
            </a:r>
          </a:p>
        </p:txBody>
      </p:sp>
      <p:sp>
        <p:nvSpPr>
          <p:cNvPr id="39939" name="Oval 9"/>
          <p:cNvSpPr>
            <a:spLocks noChangeArrowheads="1"/>
          </p:cNvSpPr>
          <p:nvPr/>
        </p:nvSpPr>
        <p:spPr bwMode="auto">
          <a:xfrm>
            <a:off x="7924800" y="4876800"/>
            <a:ext cx="381000" cy="3048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5448"/>
            <a:ext cx="760095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Chemistry Link to Health: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DNA Fingerprinting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9248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In a process called DNA fingerprinting,</a:t>
            </a:r>
          </a:p>
          <a:p>
            <a:pPr eaLnBrk="1" hangingPunct="1">
              <a:spcBef>
                <a:spcPct val="25000"/>
              </a:spcBef>
              <a:buSzTx/>
              <a:buFont typeface="Arial" charset="0"/>
              <a:buChar char="•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enzymes are used to cut DNA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strands </a:t>
            </a:r>
            <a:r>
              <a:rPr lang="en-US" dirty="0">
                <a:ea typeface="ＭＳ Ｐゴシック" charset="0"/>
                <a:cs typeface="ＭＳ Ｐゴシック" charset="0"/>
              </a:rPr>
              <a:t>into smaller sections</a:t>
            </a:r>
          </a:p>
          <a:p>
            <a:pPr eaLnBrk="1" hangingPunct="1">
              <a:spcBef>
                <a:spcPct val="25000"/>
              </a:spcBef>
              <a:buSzTx/>
              <a:buFont typeface="Arial" charset="0"/>
              <a:buChar char="•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the resulting fragments are separated by size and treated with a radioactive isotope that adheres to specific base sequences</a:t>
            </a:r>
          </a:p>
          <a:p>
            <a:pPr eaLnBrk="1" hangingPunct="1">
              <a:spcBef>
                <a:spcPct val="25000"/>
              </a:spcBef>
              <a:buSzTx/>
              <a:buFont typeface="Arial" charset="0"/>
              <a:buChar char="•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the resulting pattern of bands is known as a DNA fingerprint</a:t>
            </a:r>
          </a:p>
          <a:p>
            <a:pPr eaLnBrk="1" hangingPunct="1"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One application of DNA fingerprinting is in forensic science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 in which </a:t>
            </a:r>
            <a:r>
              <a:rPr lang="en-US" dirty="0">
                <a:ea typeface="ＭＳ Ｐゴシック" charset="0"/>
                <a:cs typeface="ＭＳ Ｐゴシック" charset="0"/>
              </a:rPr>
              <a:t>DNA from samples such as blood, hair, or semen is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used </a:t>
            </a:r>
            <a:r>
              <a:rPr lang="en-US" dirty="0">
                <a:ea typeface="ＭＳ Ｐゴシック" charset="0"/>
                <a:cs typeface="ＭＳ Ｐゴシック" charset="0"/>
              </a:rPr>
              <a:t>to connect a suspect with a crime.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Dark and light bands on X-ray film show up as a result of the radioactive isotope that adheres to specific sequences.</a:t>
            </a:r>
          </a:p>
        </p:txBody>
      </p:sp>
      <p:sp>
        <p:nvSpPr>
          <p:cNvPr id="44035" name="Oval 9"/>
          <p:cNvSpPr>
            <a:spLocks noChangeArrowheads="1"/>
          </p:cNvSpPr>
          <p:nvPr/>
        </p:nvSpPr>
        <p:spPr bwMode="auto">
          <a:xfrm>
            <a:off x="7924800" y="4876800"/>
            <a:ext cx="381000" cy="3048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100" y="2419350"/>
            <a:ext cx="3225800" cy="3958936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55448"/>
            <a:ext cx="76009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2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Chemistry Link to Health: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DNA Fingerprinting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DNA Base Pairs</a:t>
            </a:r>
          </a:p>
        </p:txBody>
      </p:sp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609600" y="1600200"/>
            <a:ext cx="83058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dirty="0">
                <a:latin typeface="Times" pitchFamily="-84" charset="0"/>
              </a:rPr>
              <a:t>During the 1940s, biologists determined that the bases in DNA had a specific relationship:</a:t>
            </a:r>
          </a:p>
          <a:p>
            <a:pPr marL="320040" indent="-320040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>
                <a:latin typeface="Times" pitchFamily="-84" charset="0"/>
              </a:rPr>
              <a:t>the amount of adenine (A) was equal to the amount of </a:t>
            </a:r>
            <a:r>
              <a:rPr lang="en-US" sz="2400" dirty="0" smtClean="0">
                <a:latin typeface="Times" pitchFamily="-84" charset="0"/>
              </a:rPr>
              <a:t/>
            </a:r>
            <a:br>
              <a:rPr lang="en-US" sz="2400" dirty="0" smtClean="0">
                <a:latin typeface="Times" pitchFamily="-84" charset="0"/>
              </a:rPr>
            </a:br>
            <a:r>
              <a:rPr lang="en-US" sz="2400" dirty="0" smtClean="0">
                <a:latin typeface="Times" pitchFamily="-84" charset="0"/>
              </a:rPr>
              <a:t>thymine </a:t>
            </a:r>
            <a:r>
              <a:rPr lang="en-US" sz="2400" dirty="0">
                <a:latin typeface="Times" pitchFamily="-84" charset="0"/>
              </a:rPr>
              <a:t>(T) </a:t>
            </a:r>
          </a:p>
          <a:p>
            <a:pPr marL="320040" indent="-320040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>
                <a:latin typeface="Times" pitchFamily="-84" charset="0"/>
              </a:rPr>
              <a:t>the amount of guanine (G)  was equal to the amount of </a:t>
            </a:r>
            <a:r>
              <a:rPr lang="en-US" sz="2400" dirty="0" smtClean="0">
                <a:latin typeface="Times" pitchFamily="-84" charset="0"/>
              </a:rPr>
              <a:t/>
            </a:r>
            <a:br>
              <a:rPr lang="en-US" sz="2400" dirty="0" smtClean="0">
                <a:latin typeface="Times" pitchFamily="-84" charset="0"/>
              </a:rPr>
            </a:br>
            <a:r>
              <a:rPr lang="en-US" sz="2400" dirty="0" smtClean="0">
                <a:latin typeface="Times" pitchFamily="-84" charset="0"/>
              </a:rPr>
              <a:t>cytosine </a:t>
            </a:r>
            <a:r>
              <a:rPr lang="en-US" sz="2400" dirty="0">
                <a:latin typeface="Times" pitchFamily="-84" charset="0"/>
              </a:rPr>
              <a:t>(C)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" pitchFamily="-84" charset="0"/>
              </a:rPr>
              <a:t>Scientists subsequently determined that adenine is always paired with thymine, and guanine is always paired with cytosine.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" pitchFamily="-84" charset="0"/>
              </a:rPr>
              <a:t>      Number of purine bases   =   Number of pyrimidine bases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" pitchFamily="-84" charset="0"/>
              </a:rPr>
              <a:t>		Adenine (A)   =   Thymine (T)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" pitchFamily="-84" charset="0"/>
              </a:rPr>
              <a:t>		Guanine (G)   =   Cytosine (C)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50944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3600" b="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James Watson and Francis Crick</a:t>
            </a:r>
          </a:p>
        </p:txBody>
      </p:sp>
      <p:sp>
        <p:nvSpPr>
          <p:cNvPr id="19458" name="Content Placeholder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In 1953 James Watson and Francis Crick proposed that DNA was a double helix that</a:t>
            </a:r>
          </a:p>
          <a:p>
            <a:pPr marL="320040" indent="-320040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consisted of two polynucleotide strands winding about each other like a spiral staircase </a:t>
            </a:r>
          </a:p>
          <a:p>
            <a:pPr marL="320040" indent="-320040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contained sugar–phosphate backbones analogous to outside stair railings with the bases arranged like steps along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the inside</a:t>
            </a:r>
          </a:p>
          <a:p>
            <a:pPr marL="320040" indent="-320040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has one strand that goes from the 5′ to 3′ direction next to a second strand that goes from the 3′ to 5′ direction</a:t>
            </a:r>
          </a:p>
        </p:txBody>
      </p:sp>
      <p:sp>
        <p:nvSpPr>
          <p:cNvPr id="19459" name="Rectangle 11"/>
          <p:cNvSpPr>
            <a:spLocks noChangeArrowheads="1"/>
          </p:cNvSpPr>
          <p:nvPr/>
        </p:nvSpPr>
        <p:spPr bwMode="auto">
          <a:xfrm>
            <a:off x="4114800" y="5638800"/>
            <a:ext cx="762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Complementary Base Pairs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0225" cy="4495800"/>
          </a:xfrm>
        </p:spPr>
        <p:txBody>
          <a:bodyPr/>
          <a:lstStyle/>
          <a:p>
            <a:pPr marL="0" lvl="1" indent="0" eaLnBrk="1" hangingPunct="1">
              <a:spcBef>
                <a:spcPts val="1200"/>
              </a:spcBef>
              <a:buClr>
                <a:schemeClr val="bg2"/>
              </a:buClr>
              <a:buFont typeface="Wingdings 2" charset="0"/>
              <a:buNone/>
              <a:defRPr/>
            </a:pPr>
            <a:r>
              <a:rPr lang="en-US" sz="2400" dirty="0">
                <a:cs typeface="Times New Roman" charset="0"/>
              </a:rPr>
              <a:t>DNA contains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cs typeface="Times New Roman" charset="0"/>
              </a:rPr>
              <a:t>complementary base pairs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, equal amounts </a:t>
            </a:r>
            <a:r>
              <a:rPr lang="en-US" sz="2400">
                <a:solidFill>
                  <a:srgbClr val="000000"/>
                </a:solidFill>
                <a:cs typeface="Times New Roman" charset="0"/>
              </a:rPr>
              <a:t>of </a:t>
            </a:r>
            <a:r>
              <a:rPr lang="en-US" sz="2400" smtClean="0">
                <a:solidFill>
                  <a:srgbClr val="000000"/>
                </a:solidFill>
                <a:cs typeface="Times New Roman" charset="0"/>
              </a:rPr>
              <a:t/>
            </a:r>
            <a:br>
              <a:rPr lang="en-US" sz="2400" smtClean="0">
                <a:solidFill>
                  <a:srgbClr val="000000"/>
                </a:solidFill>
                <a:cs typeface="Times New Roman" charset="0"/>
              </a:rPr>
            </a:br>
            <a:r>
              <a:rPr lang="en-US" sz="2400" smtClean="0">
                <a:solidFill>
                  <a:srgbClr val="000000"/>
                </a:solidFill>
                <a:cs typeface="Times New Roman" charset="0"/>
              </a:rPr>
              <a:t>A 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and T and equal amounts of G and C bases in which</a:t>
            </a:r>
          </a:p>
          <a:p>
            <a:pPr lvl="1" eaLnBrk="1" hangingPunct="1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adenine 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is </a:t>
            </a: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linked</a:t>
            </a:r>
            <a:r>
              <a:rPr lang="en-US" sz="2400" b="1" dirty="0">
                <a:solidFill>
                  <a:srgbClr val="000000"/>
                </a:solidFill>
                <a:cs typeface="Times New Roman" charset="0"/>
              </a:rPr>
              <a:t> only</a:t>
            </a: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 to thymine 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by two hydrogen </a:t>
            </a: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bonds </a:t>
            </a:r>
          </a:p>
          <a:p>
            <a:pPr lvl="1" eaLnBrk="1" hangingPunct="1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guanine 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is </a:t>
            </a: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linke</a:t>
            </a:r>
            <a:r>
              <a:rPr lang="en-US" sz="2400" dirty="0" smtClean="0">
                <a:cs typeface="Times New Roman" charset="0"/>
              </a:rPr>
              <a:t>d</a:t>
            </a:r>
            <a:r>
              <a:rPr lang="en-US" sz="2400" b="1" dirty="0">
                <a:solidFill>
                  <a:srgbClr val="000000"/>
                </a:solidFill>
                <a:cs typeface="Times New Roman" charset="0"/>
              </a:rPr>
              <a:t> only</a:t>
            </a:r>
            <a:r>
              <a:rPr lang="en-US" sz="2400" dirty="0" smtClean="0">
                <a:cs typeface="Times New Roman" charset="0"/>
              </a:rPr>
              <a:t> to cytosine by </a:t>
            </a:r>
            <a:r>
              <a:rPr lang="en-US" sz="2400" dirty="0">
                <a:cs typeface="Times New Roman" charset="0"/>
              </a:rPr>
              <a:t>three hydrogen </a:t>
            </a:r>
            <a:r>
              <a:rPr lang="en-US" sz="2400" dirty="0" smtClean="0">
                <a:cs typeface="Times New Roman" charset="0"/>
              </a:rPr>
              <a:t>bonds</a:t>
            </a:r>
            <a:endParaRPr lang="en-US" dirty="0">
              <a:cs typeface="+mn-cs"/>
            </a:endParaRPr>
          </a:p>
        </p:txBody>
      </p:sp>
      <p:sp>
        <p:nvSpPr>
          <p:cNvPr id="21507" name="Rectangle 11"/>
          <p:cNvSpPr>
            <a:spLocks noChangeArrowheads="1"/>
          </p:cNvSpPr>
          <p:nvPr/>
        </p:nvSpPr>
        <p:spPr bwMode="auto">
          <a:xfrm>
            <a:off x="4114800" y="5638800"/>
            <a:ext cx="762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2" t="63888" b="2257"/>
          <a:stretch/>
        </p:blipFill>
        <p:spPr>
          <a:xfrm>
            <a:off x="4636570" y="3429000"/>
            <a:ext cx="4431230" cy="28752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65" b="75318"/>
          <a:stretch/>
        </p:blipFill>
        <p:spPr>
          <a:xfrm>
            <a:off x="332972" y="4186879"/>
            <a:ext cx="4239028" cy="20983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5800" y="4343400"/>
            <a:ext cx="60960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47686" y="5610225"/>
            <a:ext cx="519314" cy="67501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DNA Double Helix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620000" cy="4114800"/>
          </a:xfrm>
        </p:spPr>
        <p:txBody>
          <a:bodyPr/>
          <a:lstStyle/>
          <a:p>
            <a:pPr eaLnBrk="1" hangingPunct="1">
              <a:spcBef>
                <a:spcPct val="15000"/>
              </a:spcBef>
              <a:buClr>
                <a:srgbClr val="005490"/>
              </a:buCl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 double helix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Tx/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has two strands of nucleotides that wind together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Tx/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is held in place by two hydrogen bonds that form between the base pairs AT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Tx/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is held in place by three hydrogen bonds that form between the base pairs GC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DNA Double Helix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2819400" cy="441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two strands of the double helix are held together by hydrogen bonds that link bases A and T and G and C.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1"/>
          <a:stretch/>
        </p:blipFill>
        <p:spPr>
          <a:xfrm>
            <a:off x="4038600" y="1524000"/>
            <a:ext cx="4800600" cy="49124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737475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3400" y="1524000"/>
            <a:ext cx="7772400" cy="4876800"/>
          </a:xfrm>
        </p:spPr>
        <p:txBody>
          <a:bodyPr/>
          <a:lstStyle/>
          <a:p>
            <a:pPr marL="0" indent="0" eaLnBrk="1" hangingPunct="1">
              <a:spcBef>
                <a:spcPts val="13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Write the complementary base sequence for the matching strand in the following DNA section: </a:t>
            </a:r>
          </a:p>
          <a:p>
            <a:pPr marL="0" indent="0" eaLnBrk="1" hangingPunct="1">
              <a:spcBef>
                <a:spcPts val="1300"/>
              </a:spcBef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  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G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>
            <a:off x="137160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190500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236220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289560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342900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395605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448945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>
            <a:off x="494665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>
            <a:off x="5480050" y="32766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990600" y="3962400"/>
            <a:ext cx="502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737475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3400" y="1524000"/>
            <a:ext cx="7772400" cy="4876800"/>
          </a:xfrm>
        </p:spPr>
        <p:txBody>
          <a:bodyPr/>
          <a:lstStyle/>
          <a:p>
            <a:pPr marL="0" indent="0" eaLnBrk="1" hangingPunct="1">
              <a:spcBef>
                <a:spcPts val="13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Write the complementary base sequence for the matching strand in the following DNA section:</a:t>
            </a:r>
          </a:p>
          <a:p>
            <a:pPr marL="0" indent="0" eaLnBrk="1" hangingPunct="1">
              <a:spcBef>
                <a:spcPts val="1300"/>
              </a:spcBef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ts val="1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 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G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—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  <a:p>
            <a:pPr marL="0" indent="0" eaLnBrk="1" hangingPunct="1">
              <a:spcBef>
                <a:spcPts val="100"/>
              </a:spcBef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ts val="1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    </a:t>
            </a:r>
          </a:p>
          <a:p>
            <a:pPr marL="0" indent="0" eaLnBrk="1" hangingPunct="1">
              <a:spcBef>
                <a:spcPts val="100"/>
              </a:spcBef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  </a:t>
            </a:r>
            <a:r>
              <a:rPr lang="en-US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</a:rPr>
              <a:t>—T—C—A—G—G—T—T—A—G—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>
            <a:off x="137160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190500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236220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289560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342900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395605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448945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>
            <a:off x="494665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>
            <a:off x="5480050" y="3200400"/>
            <a:ext cx="0" cy="685800"/>
          </a:xfrm>
          <a:prstGeom prst="line">
            <a:avLst/>
          </a:prstGeom>
          <a:noFill/>
          <a:ln w="50800">
            <a:solidFill>
              <a:schemeClr val="accent2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708" name="Rectangle 13"/>
          <p:cNvSpPr>
            <a:spLocks noChangeArrowheads="1"/>
          </p:cNvSpPr>
          <p:nvPr/>
        </p:nvSpPr>
        <p:spPr bwMode="auto">
          <a:xfrm>
            <a:off x="990600" y="3886200"/>
            <a:ext cx="5029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595313" y="264546"/>
            <a:ext cx="8015287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pitchFamily="18" charset="0"/>
                <a:ea typeface="ＭＳ Ｐゴシック" pitchFamily="34" charset="-128"/>
              </a:rPr>
              <a:t>DNA Replication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As </a:t>
            </a:r>
            <a:r>
              <a:rPr lang="en-US" dirty="0"/>
              <a:t>cells </a:t>
            </a:r>
            <a:r>
              <a:rPr lang="en-US" dirty="0" smtClean="0"/>
              <a:t>divide, </a:t>
            </a:r>
            <a:r>
              <a:rPr lang="en-US" dirty="0"/>
              <a:t>copies of DNA are produced that transfer </a:t>
            </a:r>
            <a:r>
              <a:rPr lang="en-US" dirty="0" smtClean="0"/>
              <a:t>genetic information </a:t>
            </a:r>
            <a:r>
              <a:rPr lang="en-US" dirty="0"/>
              <a:t>to the new </a:t>
            </a:r>
            <a:r>
              <a:rPr lang="en-US" dirty="0" smtClean="0"/>
              <a:t>cells.</a:t>
            </a:r>
            <a:endParaRPr lang="en-US" dirty="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25000"/>
              </a:spcBef>
              <a:buClr>
                <a:schemeClr val="bg2"/>
              </a:buClr>
              <a:buSzTx/>
              <a:buFontTx/>
              <a:buNone/>
              <a:defRPr/>
            </a:pPr>
            <a:endParaRPr lang="en-US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25000"/>
              </a:spcBef>
              <a:buClr>
                <a:schemeClr val="bg2"/>
              </a:buClr>
              <a:buSzTx/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 </a:t>
            </a:r>
            <a:r>
              <a:rPr lang="en-US" b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DNA replication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,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strands in the original or parent </a:t>
            </a:r>
            <a:r>
              <a:rPr lang="en-US" dirty="0" smtClean="0"/>
              <a:t>DNA </a:t>
            </a:r>
            <a:r>
              <a:rPr lang="en-US" dirty="0"/>
              <a:t>molecule separate </a:t>
            </a:r>
            <a:r>
              <a:rPr lang="en-US" dirty="0" smtClean="0"/>
              <a:t>to allow </a:t>
            </a:r>
            <a:r>
              <a:rPr lang="en-US" dirty="0"/>
              <a:t>the synthesis of complementary DNA </a:t>
            </a:r>
            <a:r>
              <a:rPr lang="en-US" dirty="0" smtClean="0"/>
              <a:t>strands 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an enzyme called</a:t>
            </a:r>
            <a:r>
              <a:rPr lang="en-US" i="1" dirty="0" smtClean="0"/>
              <a:t> </a:t>
            </a:r>
            <a:r>
              <a:rPr lang="en-US" i="1" dirty="0"/>
              <a:t>helicase </a:t>
            </a:r>
            <a:r>
              <a:rPr lang="en-US" dirty="0" smtClean="0"/>
              <a:t>catalyzes </a:t>
            </a:r>
            <a:r>
              <a:rPr lang="en-US" dirty="0"/>
              <a:t>the unwinding of a </a:t>
            </a:r>
            <a:r>
              <a:rPr lang="en-US" dirty="0" smtClean="0"/>
              <a:t>part </a:t>
            </a:r>
            <a:r>
              <a:rPr lang="en-US" dirty="0"/>
              <a:t>of the double helix by breaking </a:t>
            </a:r>
            <a:r>
              <a:rPr lang="en-US" dirty="0" smtClean="0"/>
              <a:t>the hydrogen </a:t>
            </a:r>
            <a:r>
              <a:rPr lang="en-US" dirty="0"/>
              <a:t>bonds between the complementary </a:t>
            </a:r>
            <a:r>
              <a:rPr lang="en-US" dirty="0" smtClean="0"/>
              <a:t>bases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resulting single strands act </a:t>
            </a:r>
            <a:r>
              <a:rPr lang="en-US" dirty="0" smtClean="0"/>
              <a:t>as templates </a:t>
            </a:r>
            <a:r>
              <a:rPr lang="en-US" dirty="0"/>
              <a:t>for the synthesis of new complementary strands of DNA</a:t>
            </a:r>
            <a:endParaRPr lang="en-US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Oval 9"/>
          <p:cNvSpPr>
            <a:spLocks noChangeArrowheads="1"/>
          </p:cNvSpPr>
          <p:nvPr/>
        </p:nvSpPr>
        <p:spPr bwMode="auto">
          <a:xfrm>
            <a:off x="7924800" y="4876800"/>
            <a:ext cx="381000" cy="3048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878</TotalTime>
  <Words>661</Words>
  <Application>Microsoft Macintosh PowerPoint</Application>
  <PresentationFormat>On-screen Show (4:3)</PresentationFormat>
  <Paragraphs>91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12th ed GOB Timberlake</vt:lpstr>
      <vt:lpstr>17.3  DNA Double Helix</vt:lpstr>
      <vt:lpstr>DNA Base Pairs</vt:lpstr>
      <vt:lpstr> James Watson and Francis Crick</vt:lpstr>
      <vt:lpstr>Complementary Base Pairs</vt:lpstr>
      <vt:lpstr>DNA Double Helix</vt:lpstr>
      <vt:lpstr>DNA Double Helix </vt:lpstr>
      <vt:lpstr>Study Check</vt:lpstr>
      <vt:lpstr>Solution</vt:lpstr>
      <vt:lpstr>DNA Replication</vt:lpstr>
      <vt:lpstr>DNA Replication</vt:lpstr>
      <vt:lpstr>DNA Replication</vt:lpstr>
      <vt:lpstr>Study Check</vt:lpstr>
      <vt:lpstr>Solution</vt:lpstr>
      <vt:lpstr>Chemistry Link to Health: DNA Fingerprinting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Nucleic Acids </dc:title>
  <dc:creator>Timberlake</dc:creator>
  <cp:lastModifiedBy>Admin Admin</cp:lastModifiedBy>
  <cp:revision>87</cp:revision>
  <dcterms:created xsi:type="dcterms:W3CDTF">2011-01-15T23:20:36Z</dcterms:created>
  <dcterms:modified xsi:type="dcterms:W3CDTF">2014-04-24T18:04:21Z</dcterms:modified>
</cp:coreProperties>
</file>