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02" r:id="rId4"/>
    <p:sldId id="280" r:id="rId5"/>
    <p:sldId id="303" r:id="rId6"/>
    <p:sldId id="281" r:id="rId7"/>
    <p:sldId id="305" r:id="rId8"/>
    <p:sldId id="282" r:id="rId9"/>
    <p:sldId id="283" r:id="rId10"/>
    <p:sldId id="300" r:id="rId11"/>
    <p:sldId id="304" r:id="rId12"/>
    <p:sldId id="262" r:id="rId13"/>
    <p:sldId id="307" r:id="rId14"/>
    <p:sldId id="306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DAC1"/>
    <a:srgbClr val="FFC9A5"/>
    <a:srgbClr val="FFB685"/>
    <a:srgbClr val="FF66FF"/>
    <a:srgbClr val="00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4" Type="http://schemas.openxmlformats.org/officeDocument/2006/relationships/slide" Target="slides/slide16.xml"/><Relationship Id="rId5" Type="http://schemas.openxmlformats.org/officeDocument/2006/relationships/slide" Target="slides/slide17.xml"/><Relationship Id="rId1" Type="http://schemas.openxmlformats.org/officeDocument/2006/relationships/slide" Target="slides/slide4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A66FD4-7F9C-4EB6-92FD-12CC2A4DC369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E4B579-8371-4621-B0AE-494C190FC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ED4A97-3196-4E0A-9C28-949EB91BF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6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5D98D0-1BBD-40B0-A209-15D207AB51A2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27F04B-8172-4CC8-848D-4131886DCD00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0BA373-8DBC-4FAD-B15A-28208879FBA7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CE5D89-6A8C-4422-8220-6059DC612FBA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40E02D-F302-4D9C-9E29-9B2C5B73D41F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0AA5BC3-ED55-4BD3-95E5-DD40C2A04D6B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470A53-57AC-4995-8F2B-3BA82F443302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C6F49AB-2FE8-4CF0-B825-E1D68F64A331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9EE057-7ABE-4F13-95DA-617224519715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F54155-E37A-497B-81FB-4E76062E372D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5AC5F97-E6B7-41B7-B205-0FA646083C38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0B6F77-449E-497C-B147-E5FD7D847756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9DE17A6-CDF1-4BCC-9B98-B43BAE80FE49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FE4174F-C9C3-4DCD-B5E5-0AF51EED8961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710A6C-BB31-45BC-9858-44818DE94080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F28E2A-F0AD-4D13-B390-F6AE49E22D73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D5D198-C3F7-4DE7-8714-E12A0B632A7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30CD0-4933-4F08-B882-AA5CA1A43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B95EBF-FCE6-498A-8E6F-26F4EADC51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D4F32B-E32A-452B-8AC3-D8B714BF03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34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766962-FE75-45CF-BA45-C93028108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1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511F23-A070-4CB2-A17B-87ADC9C6C8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0C76725-C021-4444-86FC-BF2920A5BE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A56E93-C01F-424B-A36A-9A3182C00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FBF21B-B713-453F-A8A3-0074F82F9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F3DDE4-C67F-4B76-A2C1-4831F964B0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443BB7C2-4DB2-4E82-B660-35FFAAC0ED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7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687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17.4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RNA and the Genetic Code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581400" cy="3505200"/>
          </a:xfrm>
        </p:spPr>
        <p:txBody>
          <a:bodyPr/>
          <a:lstStyle/>
          <a:p>
            <a:pPr marL="0" indent="0">
              <a:spcBef>
                <a:spcPts val="8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typical tRNA molecule has a cloverleaf shape when hydrogen bonds form between complementary bases within the tRNA. The acceptor stem attaches to an amino acid and its anticodon bonds with a codon on mRNA.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609600" y="54943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>
                <a:latin typeface="Times" pitchFamily="-84" charset="0"/>
              </a:rPr>
              <a:t>Identify the different types of RNA; describe the synthesis of mRNA.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5181600" y="1533525"/>
            <a:ext cx="3200400" cy="398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What is the sequence of bases in mRNA produced from a section of the template strand of DNA that has the sequence of bases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 —?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	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	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C.	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152400"/>
            <a:ext cx="7737475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What is the sequence of bases in mRNA produced from a section of the template strand of DNA that has the sequence of bases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347663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tabLst>
                <a:tab pos="347663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	 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5843" name="Line 34"/>
          <p:cNvSpPr>
            <a:spLocks noChangeShapeType="1"/>
          </p:cNvSpPr>
          <p:nvPr/>
        </p:nvSpPr>
        <p:spPr bwMode="auto">
          <a:xfrm>
            <a:off x="1600200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4" name="Line 34"/>
          <p:cNvSpPr>
            <a:spLocks noChangeShapeType="1"/>
          </p:cNvSpPr>
          <p:nvPr/>
        </p:nvSpPr>
        <p:spPr bwMode="auto">
          <a:xfrm>
            <a:off x="2189163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Line 34"/>
          <p:cNvSpPr>
            <a:spLocks noChangeShapeType="1"/>
          </p:cNvSpPr>
          <p:nvPr/>
        </p:nvSpPr>
        <p:spPr bwMode="auto">
          <a:xfrm>
            <a:off x="2798763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6" name="Line 34"/>
          <p:cNvSpPr>
            <a:spLocks noChangeShapeType="1"/>
          </p:cNvSpPr>
          <p:nvPr/>
        </p:nvSpPr>
        <p:spPr bwMode="auto">
          <a:xfrm>
            <a:off x="3408363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Line 34"/>
          <p:cNvSpPr>
            <a:spLocks noChangeShapeType="1"/>
          </p:cNvSpPr>
          <p:nvPr/>
        </p:nvSpPr>
        <p:spPr bwMode="auto">
          <a:xfrm>
            <a:off x="3995738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8" name="Line 34"/>
          <p:cNvSpPr>
            <a:spLocks noChangeShapeType="1"/>
          </p:cNvSpPr>
          <p:nvPr/>
        </p:nvSpPr>
        <p:spPr bwMode="auto">
          <a:xfrm>
            <a:off x="4648200" y="3657600"/>
            <a:ext cx="0" cy="6096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Genetic Code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1295400"/>
          </a:xfrm>
        </p:spPr>
        <p:txBody>
          <a:bodyPr/>
          <a:lstStyle/>
          <a:p>
            <a:pPr marL="0" indent="0" eaLnBrk="1" hangingPunct="1"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genetic code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consists of a series of three nucleotides (triplets) in mRNA called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 codons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that specify the amino acids and their sequence in the protein.</a:t>
            </a:r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>
          <a:xfrm>
            <a:off x="304800" y="3733800"/>
            <a:ext cx="853440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Genetic Code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114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Codons have been determined for all 20 amino acids needed to build a protein. 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At the beginning of mRNA, the codon AUG signals the start of protein synthesis.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 </a:t>
            </a:r>
            <a:r>
              <a:rPr lang="en-US" dirty="0"/>
              <a:t>total of 64 codons are </a:t>
            </a:r>
            <a:r>
              <a:rPr lang="en-US" dirty="0" smtClean="0"/>
              <a:t>possible from </a:t>
            </a:r>
            <a:r>
              <a:rPr lang="en-US" dirty="0"/>
              <a:t>the triplet combinations of A, G, C, and U.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 codon </a:t>
            </a:r>
            <a:r>
              <a:rPr lang="en-US" dirty="0">
                <a:ea typeface="ＭＳ Ｐゴシック" charset="0"/>
                <a:cs typeface="ＭＳ Ｐゴシック" charset="0"/>
              </a:rPr>
              <a:t>stop signal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of UGA</a:t>
            </a:r>
            <a:r>
              <a:rPr lang="en-US" dirty="0">
                <a:ea typeface="ＭＳ Ｐゴシック" charset="0"/>
                <a:cs typeface="ＭＳ Ｐゴシック" charset="0"/>
              </a:rPr>
              <a:t>, UAA,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UAG in mRNA signals </a:t>
            </a:r>
            <a:r>
              <a:rPr lang="en-US" dirty="0">
                <a:ea typeface="ＭＳ Ｐゴシック" charset="0"/>
                <a:cs typeface="ＭＳ Ｐゴシック" charset="0"/>
              </a:rPr>
              <a:t>for the termination of protein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synthesis.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Core Chemistry </a:t>
            </a:r>
            <a:r>
              <a:rPr lang="en-US" b="1" dirty="0">
                <a:solidFill>
                  <a:srgbClr val="800000"/>
                </a:solidFill>
                <a:latin typeface="Times" pitchFamily="-84" charset="0"/>
              </a:rPr>
              <a:t>Skill  </a:t>
            </a:r>
            <a:r>
              <a:rPr lang="en-US" dirty="0">
                <a:latin typeface="Times" pitchFamily="-84" charset="0"/>
              </a:rPr>
              <a:t>Writing the Amino Acid for an </a:t>
            </a:r>
            <a:r>
              <a:rPr lang="en-US" dirty="0" smtClean="0">
                <a:latin typeface="Times" pitchFamily="-84" charset="0"/>
              </a:rPr>
              <a:t/>
            </a:r>
            <a:br>
              <a:rPr lang="en-US" dirty="0" smtClean="0">
                <a:latin typeface="Times" pitchFamily="-84" charset="0"/>
              </a:rPr>
            </a:br>
            <a:r>
              <a:rPr lang="en-US" dirty="0" smtClean="0">
                <a:latin typeface="Times" pitchFamily="-84" charset="0"/>
              </a:rPr>
              <a:t>mRNA </a:t>
            </a:r>
            <a:r>
              <a:rPr lang="en-US" dirty="0">
                <a:latin typeface="Times" pitchFamily="-84" charset="0"/>
              </a:rPr>
              <a:t>Codon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Codons in mRNA: The Genetic Code for Amino Acids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All other three-base codons designate a specific amino acid: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1913382" y="2141750"/>
            <a:ext cx="5317236" cy="41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56872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Codons and Amino Acids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53231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Determine the amino acids from the following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codons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in a section of mRNA. 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99FF33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CCU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AGC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GGA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CUU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endParaRPr lang="en-US" b="1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According to the genetic code, the amino acids for these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codons are 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CCU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= proline	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AGC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= serine  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GGA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= glycine  	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CUU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= leucine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This mRNA section codes for an amino acid sequence of </a:t>
            </a:r>
            <a:r>
              <a:rPr lang="en-US" smtClean="0">
                <a:solidFill>
                  <a:srgbClr val="00FFCC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 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b="1" smtClean="0">
                <a:solidFill>
                  <a:srgbClr val="00FFCC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CCU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AGC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GGA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CUU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endParaRPr lang="en-US" b="1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FFCC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   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Pro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Ser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Gly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Leu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endParaRPr lang="en-US" b="1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b="1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Write the order of amino acids coded for by a section of mRNA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with the base sequence  </a:t>
            </a:r>
          </a:p>
          <a:p>
            <a:pPr eaLnBrk="1" hangingPunct="1"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GCC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GUA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GAC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</a:p>
          <a:p>
            <a:pPr eaLnBrk="1" hangingPunct="1"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GGC	= glycine	GAC	= aspartic acid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CUC	= leucine	GUA	= valine		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GCC	= alanine	CGC	= arginine	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84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GGC	= glycine</a:t>
            </a: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GAC	= aspartic acid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CUC	= leucine</a:t>
            </a: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GUA	= valine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GCC	= alanine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CGC	= arginine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 </a:t>
            </a:r>
          </a:p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GCC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GUA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GAC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</a:p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endParaRPr lang="en-US" smtClean="0"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r>
              <a:rPr lang="en-US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	        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Ala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Val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 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Asp</a:t>
            </a:r>
          </a:p>
          <a:p>
            <a:pPr eaLnBrk="1" hangingPunct="1">
              <a:buFont typeface="Wingdings" pitchFamily="2" charset="2"/>
              <a:buNone/>
              <a:tabLst>
                <a:tab pos="1087438" algn="l"/>
                <a:tab pos="2974975" algn="l"/>
                <a:tab pos="3541713" algn="l"/>
                <a:tab pos="4062413" algn="l"/>
                <a:tab pos="4340225" algn="l"/>
              </a:tabLst>
            </a:pPr>
            <a:endParaRPr lang="en-US" b="1" smtClean="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752600" y="3810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2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2743200" y="3810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2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3657600" y="3810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bg2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RNA and the Genetic Code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"/>
              </a:spcAft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RNA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makes up most of the nucleic acid found in the cell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transmits the genetic information needed for cell operation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molecules are polymers of nucleotides and differ from DNA molecules in four ways: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1.  The sugar in RNA is ribose rather than the deoxyribose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        found in DNA.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2.  The base uracil replaces thymine.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3.  RNA molecules are single stranded; DNA is double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     stranded.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4.  RNA molecules are much smaller than DNA molecules.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ct val="10000"/>
              </a:spcAft>
              <a:buSzTx/>
              <a:buFont typeface="Wingdings" pitchFamily="2" charset="2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Types of RNA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0000"/>
              </a:spcAft>
              <a:buClr>
                <a:schemeClr val="bg2"/>
              </a:buClr>
              <a:buSzTx/>
              <a:buFontTx/>
              <a:buNone/>
              <a:tabLst>
                <a:tab pos="28892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RNA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transmits information from DNA to make proteins and has several types: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Arial" charset="0"/>
              <a:buChar char="•"/>
              <a:tabLst>
                <a:tab pos="288925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Messenger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RNA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(mRNA) carries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genetic information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from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DNA in the nucleus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ribosomes in the cytoplasm.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Transfer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RNA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tRNA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 </a:t>
            </a:r>
            <a:r>
              <a:rPr lang="en-US" dirty="0"/>
              <a:t>interprets the </a:t>
            </a:r>
            <a:r>
              <a:rPr lang="en-US" dirty="0" smtClean="0"/>
              <a:t>genetic information </a:t>
            </a:r>
            <a:r>
              <a:rPr lang="en-US" dirty="0"/>
              <a:t>in mRNA and brings specific amino acids to the ribosome for protein </a:t>
            </a:r>
            <a:r>
              <a:rPr lang="en-US" dirty="0" smtClean="0"/>
              <a:t>synthesis.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Ribosomal 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RNA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rRNA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), </a:t>
            </a:r>
            <a:r>
              <a:rPr lang="en-US" dirty="0"/>
              <a:t>the most abundant type of RNA, is </a:t>
            </a:r>
            <a:r>
              <a:rPr lang="en-US" dirty="0" smtClean="0"/>
              <a:t>combined with </a:t>
            </a:r>
            <a:r>
              <a:rPr lang="en-US" dirty="0"/>
              <a:t>proteins to form </a:t>
            </a:r>
            <a:r>
              <a:rPr lang="en-US" dirty="0" smtClean="0"/>
              <a:t>ribosomes.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Types of RNA in Humans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"/>
          <a:stretch/>
        </p:blipFill>
        <p:spPr>
          <a:xfrm>
            <a:off x="304800" y="2286000"/>
            <a:ext cx="8534400" cy="2929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tRNA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191000" cy="43434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tRNA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structures</a:t>
            </a:r>
          </a:p>
          <a:p>
            <a:pPr marL="320040" indent="-320040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are similar, consisting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70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to 90 nucleotides</a:t>
            </a:r>
          </a:p>
          <a:p>
            <a:pPr marL="320040" indent="-320040" eaLnBrk="1" hangingPunct="1"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have a 3′-end with the nucleotide sequence ACC, which is known as the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acceptor stem </a:t>
            </a:r>
          </a:p>
          <a:p>
            <a:pPr marL="320040" indent="-320040" eaLnBrk="1" hangingPunct="1"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contain an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anticodon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which is a series of three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bases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that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complements three bases on mRNA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/>
        </p:blipFill>
        <p:spPr>
          <a:xfrm>
            <a:off x="5029199" y="1552574"/>
            <a:ext cx="3832377" cy="477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65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Protein synthesis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involves</a:t>
            </a:r>
          </a:p>
          <a:p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transcription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: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in the nucleus, genetic information for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synthesis of a protein is copied from a gene in DNA to make mRNA </a:t>
            </a:r>
          </a:p>
          <a:p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translation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: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tRNA molecules convert the information in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mRNA into amino acids, which are placed in the proper sequence to synthesize a protein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65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</a:t>
            </a:r>
          </a:p>
        </p:txBody>
      </p:sp>
      <p:sp>
        <p:nvSpPr>
          <p:cNvPr id="27650" name="Content Placeholder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spcBef>
                <a:spcPct val="64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genetic information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DNA is replicated in cell division and used to produce mRNAs that code for the amino acids needed for protein synthesis.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/>
        </p:blipFill>
        <p:spPr>
          <a:xfrm>
            <a:off x="1238250" y="2872681"/>
            <a:ext cx="6667500" cy="345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Protein Synthesis: Transcription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848600" cy="2873516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Transcription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begins when a section of DNA containing the gene unwinds and an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RNA polymerase enzyme uses one of the strands as a template to synthesize mRNA.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mRNA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is synthesized using complementary base pairing, with uracil (U) pairing with adenine in DNA.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The newly formed mRNA moves out of the nucleus to ribosomes in the cytoplasm.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>
          <a:xfrm>
            <a:off x="1181437" y="4397516"/>
            <a:ext cx="6781126" cy="185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RNA Polymerase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0772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During transcription,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RNA </a:t>
            </a:r>
            <a:r>
              <a:rPr lang="en-US" b="1" i="1" smtClean="0">
                <a:latin typeface="Times New Roman" pitchFamily="18" charset="0"/>
                <a:ea typeface="ＭＳ Ｐゴシック" pitchFamily="34" charset="-128"/>
              </a:rPr>
              <a:t>polymerase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moves along the DNA template to synthesize the corresponding mRNA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mRNA is released at the termination point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SzTx/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304800" y="3429000"/>
            <a:ext cx="8534400" cy="284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3399</TotalTime>
  <Words>566</Words>
  <Application>Microsoft Macintosh PowerPoint</Application>
  <PresentationFormat>On-screen Show (4:3)</PresentationFormat>
  <Paragraphs>113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12th ed GOB Timberlake</vt:lpstr>
      <vt:lpstr>17.4  RNA and the Genetic Code</vt:lpstr>
      <vt:lpstr>RNA and the Genetic Code</vt:lpstr>
      <vt:lpstr>Types of RNA</vt:lpstr>
      <vt:lpstr>Types of RNA in Humans</vt:lpstr>
      <vt:lpstr>tRNA</vt:lpstr>
      <vt:lpstr>Protein Synthesis</vt:lpstr>
      <vt:lpstr>Protein Synthesis</vt:lpstr>
      <vt:lpstr>Protein Synthesis: Transcription</vt:lpstr>
      <vt:lpstr>RNA Polymerase</vt:lpstr>
      <vt:lpstr>Study Check</vt:lpstr>
      <vt:lpstr>Solution</vt:lpstr>
      <vt:lpstr>Genetic Code</vt:lpstr>
      <vt:lpstr>Genetic Code</vt:lpstr>
      <vt:lpstr>Codons in mRNA: The Genetic Code for Amino Acids</vt:lpstr>
      <vt:lpstr>Codons and Amino Acids</vt:lpstr>
      <vt:lpstr>Study Check</vt:lpstr>
      <vt:lpstr>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Timberlake</dc:creator>
  <cp:lastModifiedBy>Admin Admin</cp:lastModifiedBy>
  <cp:revision>95</cp:revision>
  <dcterms:created xsi:type="dcterms:W3CDTF">2011-01-16T00:14:04Z</dcterms:created>
  <dcterms:modified xsi:type="dcterms:W3CDTF">2014-04-24T18:05:10Z</dcterms:modified>
</cp:coreProperties>
</file>