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2" r:id="rId3"/>
    <p:sldId id="305" r:id="rId4"/>
    <p:sldId id="301" r:id="rId5"/>
    <p:sldId id="306" r:id="rId6"/>
    <p:sldId id="307" r:id="rId7"/>
    <p:sldId id="293" r:id="rId8"/>
    <p:sldId id="302" r:id="rId9"/>
    <p:sldId id="308" r:id="rId10"/>
    <p:sldId id="309" r:id="rId11"/>
    <p:sldId id="295" r:id="rId12"/>
    <p:sldId id="303" r:id="rId13"/>
    <p:sldId id="297" r:id="rId14"/>
    <p:sldId id="298" r:id="rId15"/>
    <p:sldId id="271" r:id="rId16"/>
    <p:sldId id="277" r:id="rId1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20000"/>
      </a:spcBef>
      <a:spcAft>
        <a:spcPct val="0"/>
      </a:spcAft>
      <a:buClr>
        <a:schemeClr val="hlink"/>
      </a:buClr>
      <a:buSzPct val="80000"/>
      <a:buFont typeface="Wingdings" pitchFamily="2" charset="2"/>
      <a:defRPr sz="32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lr>
        <a:schemeClr val="hlink"/>
      </a:buClr>
      <a:buSzPct val="80000"/>
      <a:buFont typeface="Wingdings" pitchFamily="2" charset="2"/>
      <a:defRPr sz="32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lr>
        <a:schemeClr val="hlink"/>
      </a:buClr>
      <a:buSzPct val="80000"/>
      <a:buFont typeface="Wingdings" pitchFamily="2" charset="2"/>
      <a:defRPr sz="32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lr>
        <a:schemeClr val="hlink"/>
      </a:buClr>
      <a:buSzPct val="80000"/>
      <a:buFont typeface="Wingdings" pitchFamily="2" charset="2"/>
      <a:defRPr sz="32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lr>
        <a:schemeClr val="hlink"/>
      </a:buClr>
      <a:buSzPct val="80000"/>
      <a:buFont typeface="Wingdings" pitchFamily="2" charset="2"/>
      <a:defRPr sz="32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6666FF"/>
    <a:srgbClr val="FF0000"/>
    <a:srgbClr val="FFDAC1"/>
    <a:srgbClr val="FFC9A5"/>
    <a:srgbClr val="FFB685"/>
    <a:srgbClr val="66CCFF"/>
    <a:srgbClr val="B400B4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576" y="-96"/>
      </p:cViewPr>
      <p:guideLst>
        <p:guide orient="horz" pos="576"/>
        <p:guide pos="43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40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1" Type="http://schemas.openxmlformats.org/officeDocument/2006/relationships/slide" Target="slides/slide12.xml"/><Relationship Id="rId12" Type="http://schemas.openxmlformats.org/officeDocument/2006/relationships/slide" Target="slides/slide13.xml"/><Relationship Id="rId13" Type="http://schemas.openxmlformats.org/officeDocument/2006/relationships/slide" Target="slides/slide14.xml"/><Relationship Id="rId1" Type="http://schemas.openxmlformats.org/officeDocument/2006/relationships/slide" Target="slides/slide2.xml"/><Relationship Id="rId2" Type="http://schemas.openxmlformats.org/officeDocument/2006/relationships/slide" Target="slides/slide3.xml"/><Relationship Id="rId3" Type="http://schemas.openxmlformats.org/officeDocument/2006/relationships/slide" Target="slides/slide4.xml"/><Relationship Id="rId4" Type="http://schemas.openxmlformats.org/officeDocument/2006/relationships/slide" Target="slides/slide5.xml"/><Relationship Id="rId5" Type="http://schemas.openxmlformats.org/officeDocument/2006/relationships/slide" Target="slides/slide6.xml"/><Relationship Id="rId6" Type="http://schemas.openxmlformats.org/officeDocument/2006/relationships/slide" Target="slides/slide7.xml"/><Relationship Id="rId7" Type="http://schemas.openxmlformats.org/officeDocument/2006/relationships/slide" Target="slides/slide8.xml"/><Relationship Id="rId8" Type="http://schemas.openxmlformats.org/officeDocument/2006/relationships/slide" Target="slides/slide9.xml"/><Relationship Id="rId9" Type="http://schemas.openxmlformats.org/officeDocument/2006/relationships/slide" Target="slides/slide10.xml"/><Relationship Id="rId10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Wingdings" charset="0"/>
              <a:buNone/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2689AEF-5745-45E9-9179-BE59B02CD290}" type="datetimeFigureOut">
              <a:rPr lang="en-US"/>
              <a:pPr/>
              <a:t>4/24/14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Wingdings" charset="0"/>
              <a:buNone/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090ED23-D4AA-406C-BE1A-7BA6C74C2F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56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/>
            </a:lvl1pPr>
          </a:lstStyle>
          <a:p>
            <a:fld id="{659D6977-0803-4663-AC45-A81ED01676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469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35C6BEC-4E89-4478-952F-8E42FB97C345}" type="slidenum">
              <a:rPr lang="en-US" sz="1200" b="0"/>
              <a:pPr eaLnBrk="1" hangingPunct="1"/>
              <a:t>1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5BCA5BD-FFE9-4052-BE71-687EAB6A7442}" type="slidenum">
              <a:rPr lang="en-US" sz="1200" b="0"/>
              <a:pPr eaLnBrk="1" hangingPunct="1"/>
              <a:t>10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1DC2017-7689-498F-A4F8-41771604401D}" type="slidenum">
              <a:rPr lang="en-US" sz="1200" b="0"/>
              <a:pPr eaLnBrk="1" hangingPunct="1"/>
              <a:t>11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E6B1A2B-759C-4505-AF44-A5220BF9491F}" type="slidenum">
              <a:rPr lang="en-US" sz="1200" b="0"/>
              <a:pPr eaLnBrk="1" hangingPunct="1"/>
              <a:t>12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2CB278B-6D78-4D0C-ACBF-2EF3131AF3C3}" type="slidenum">
              <a:rPr lang="en-US" sz="1200" b="0"/>
              <a:pPr eaLnBrk="1" hangingPunct="1"/>
              <a:t>13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DFC2E0A-DB27-442B-966F-37B3AA400AB6}" type="slidenum">
              <a:rPr lang="en-US" sz="1200" b="0"/>
              <a:pPr eaLnBrk="1" hangingPunct="1"/>
              <a:t>14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BF537B6-147F-4575-9D82-A31FD57DAC02}" type="slidenum">
              <a:rPr lang="en-US" sz="1200" b="0"/>
              <a:pPr eaLnBrk="1" hangingPunct="1"/>
              <a:t>15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D68450D-1522-4F6E-A10C-EC693E89FD60}" type="slidenum">
              <a:rPr lang="en-US" sz="1200" b="0"/>
              <a:pPr eaLnBrk="1" hangingPunct="1"/>
              <a:t>16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BF4F53F-A944-487C-9463-81933D330746}" type="slidenum">
              <a:rPr lang="en-US" sz="1200" b="0"/>
              <a:pPr eaLnBrk="1" hangingPunct="1"/>
              <a:t>2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A3826DF-AF34-4F67-9686-FE7886BBDA4C}" type="slidenum">
              <a:rPr lang="en-US" sz="1200" b="0"/>
              <a:pPr eaLnBrk="1" hangingPunct="1"/>
              <a:t>3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A56D359-5B18-4867-B4D8-CCBDFBE3B2F9}" type="slidenum">
              <a:rPr lang="en-US" sz="1200" b="0"/>
              <a:pPr eaLnBrk="1" hangingPunct="1"/>
              <a:t>4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49E1E09-95FB-46FE-B3B3-DDDC2CE5DF62}" type="slidenum">
              <a:rPr lang="en-US" sz="1200" b="0"/>
              <a:pPr eaLnBrk="1" hangingPunct="1"/>
              <a:t>5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9FB7249-81EB-4516-BBF8-31CBF30BD52F}" type="slidenum">
              <a:rPr lang="en-US" sz="1200" b="0"/>
              <a:pPr eaLnBrk="1" hangingPunct="1"/>
              <a:t>6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D15184F-9AB2-419C-A73F-60A018BB1ECB}" type="slidenum">
              <a:rPr lang="en-US" sz="1200" b="0"/>
              <a:pPr eaLnBrk="1" hangingPunct="1"/>
              <a:t>7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0643A51-7490-4B36-AA01-56E5526C8D79}" type="slidenum">
              <a:rPr lang="en-US" sz="1200" b="0"/>
              <a:pPr eaLnBrk="1" hangingPunct="1"/>
              <a:t>8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FC98CE0-C63C-4EF0-BA0E-81912F9072A4}" type="slidenum">
              <a:rPr lang="en-US" sz="1200" b="0"/>
              <a:pPr eaLnBrk="1" hangingPunct="1"/>
              <a:t>9</a:t>
            </a:fld>
            <a:endParaRPr lang="en-US" sz="1200" b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charset="0"/>
              <a:buNone/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charset="0"/>
              <a:buNone/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charset="0"/>
              <a:buNone/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buFont typeface="Wingdings" charset="0"/>
              <a:buNone/>
              <a:defRPr sz="20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Wingdings" charset="0"/>
              <a:buNone/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D10CD4-436A-4C29-9874-AA9343FCE9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026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1366329-76A4-44FC-9416-827FCE3A80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53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charset="0"/>
              <a:buNone/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charset="0"/>
              <a:buNone/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charset="0"/>
              <a:buNone/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Wingdings" charset="0"/>
              <a:buNone/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Wingdings" charset="0"/>
              <a:buNone/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5D83B52-EB55-489B-B924-F3DB275E25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973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F32E9BF-3156-473A-A443-D15A74FAE3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5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23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charset="0"/>
              <a:buNone/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charset="0"/>
              <a:buNone/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charset="0"/>
              <a:buNone/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Wingdings" charset="0"/>
              <a:buNone/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Wingdings" charset="0"/>
              <a:buNone/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53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charset="0"/>
              <a:buNone/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charset="0"/>
              <a:buNone/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charset="0"/>
              <a:buNone/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Wingdings" charset="0"/>
              <a:buNone/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8C1C6F5-5781-4820-B145-DCCE2D9D7C9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Wingdings" charset="0"/>
              <a:buNone/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2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charset="0"/>
              <a:buNone/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charset="0"/>
              <a:buNone/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charset="0"/>
              <a:buNone/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Wingdings" charset="0"/>
              <a:buNone/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DED17BD-449E-432D-9C80-D576657DEA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Wingdings" charset="0"/>
              <a:buNone/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74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E43C91B-C218-4B32-81C2-B1892E6972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75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Wingdings" charset="0"/>
              <a:buNone/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Wingdings" charset="0"/>
              <a:buNone/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05C7E7-E4E0-4CAC-BF5C-7EEB990217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0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4FE5FC2-4CD5-405A-BFF5-1A903AA2A3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32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charset="0"/>
              <a:buNone/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charset="0"/>
              <a:buNone/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charset="0"/>
              <a:buNone/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charset="0"/>
              <a:buNone/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Wingdings" charset="0"/>
              <a:buNone/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/>
            </a:lvl1pPr>
          </a:lstStyle>
          <a:p>
            <a:fld id="{FA376EDB-4FD0-420B-A3AB-63FA2DB5D40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Wingdings" charset="0"/>
              <a:buNone/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05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charset="0"/>
              <a:buNone/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charset="0"/>
              <a:buNone/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charset="0"/>
              <a:buNone/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457200" y="6400800"/>
            <a:ext cx="48672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sz="900" b="0" dirty="0">
                <a:cs typeface="Arial" charset="0"/>
              </a:rPr>
              <a:t>Chemistry: An Introduction to General, Organic, and Biological Chemistry, Twelfth Edition 	</a:t>
            </a:r>
          </a:p>
        </p:txBody>
      </p:sp>
      <p:sp>
        <p:nvSpPr>
          <p:cNvPr id="11" name="Rectangle 6"/>
          <p:cNvSpPr>
            <a:spLocks noChangeArrowheads="1"/>
          </p:cNvSpPr>
          <p:nvPr userDrawn="1"/>
        </p:nvSpPr>
        <p:spPr bwMode="auto">
          <a:xfrm>
            <a:off x="6629400" y="6400800"/>
            <a:ext cx="2286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sz="900" b="0" dirty="0">
                <a:cs typeface="Arial" charset="0"/>
              </a:rPr>
              <a:t>© 2015 Pearson Education,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5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  <p:sldLayoutId id="2147484016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-128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B641B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1"/>
          <a:stretch/>
        </p:blipFill>
        <p:spPr>
          <a:xfrm>
            <a:off x="5334000" y="1523999"/>
            <a:ext cx="3505200" cy="4728815"/>
          </a:xfrm>
          <a:prstGeom prst="rect">
            <a:avLst/>
          </a:prstGeom>
        </p:spPr>
      </p:pic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60095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17.5  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ea typeface="ＭＳ Ｐゴシック" pitchFamily="34" charset="-128"/>
              </a:rPr>
              <a:t>Protein Synthesis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3657600" cy="36576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In the translation process, tRNA molecules, amino acids, and enzymes convert the codons on mRNA to build a protein.</a:t>
            </a:r>
          </a:p>
          <a:p>
            <a:pPr marL="0" indent="0" eaLnBrk="1" hangingPunct="1">
              <a:buFont typeface="Arial" pitchFamily="34" charset="0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An activated tRNA with anticodon AGU bonds to serine at the acceptor stem.  </a:t>
            </a:r>
            <a:endParaRPr lang="en-US" b="1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5364" name="TextBox 9"/>
          <p:cNvSpPr txBox="1">
            <a:spLocks noChangeArrowheads="1"/>
          </p:cNvSpPr>
          <p:nvPr/>
        </p:nvSpPr>
        <p:spPr bwMode="auto">
          <a:xfrm>
            <a:off x="609600" y="5494337"/>
            <a:ext cx="807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2400" dirty="0">
                <a:solidFill>
                  <a:srgbClr val="3D9D1E"/>
                </a:solidFill>
                <a:latin typeface="Times New Roman" pitchFamily="18" charset="0"/>
                <a:cs typeface="Times New Roman" pitchFamily="18" charset="0"/>
              </a:rPr>
              <a:t>Learning </a:t>
            </a:r>
            <a:r>
              <a:rPr lang="en-US" sz="2400" dirty="0">
                <a:solidFill>
                  <a:srgbClr val="3D9D1E"/>
                </a:solidFill>
                <a:latin typeface="Times" pitchFamily="-84" charset="0"/>
                <a:cs typeface="Times New Roman" pitchFamily="18" charset="0"/>
              </a:rPr>
              <a:t>Goal  </a:t>
            </a:r>
            <a:r>
              <a:rPr lang="en-US" sz="2400" b="0" dirty="0">
                <a:latin typeface="Times" pitchFamily="-84" charset="0"/>
                <a:cs typeface="Times New Roman" pitchFamily="18" charset="0"/>
              </a:rPr>
              <a:t>Describe the </a:t>
            </a:r>
            <a:r>
              <a:rPr lang="en-US" sz="2400" b="0">
                <a:latin typeface="Times" pitchFamily="-84" charset="0"/>
                <a:cs typeface="Times New Roman" pitchFamily="18" charset="0"/>
              </a:rPr>
              <a:t>process </a:t>
            </a:r>
            <a:r>
              <a:rPr lang="en-US" sz="2400" b="0" smtClean="0">
                <a:latin typeface="Times" pitchFamily="-84" charset="0"/>
                <a:cs typeface="Times New Roman" pitchFamily="18" charset="0"/>
              </a:rPr>
              <a:t/>
            </a:r>
            <a:br>
              <a:rPr lang="en-US" sz="2400" b="0" smtClean="0">
                <a:latin typeface="Times" pitchFamily="-84" charset="0"/>
                <a:cs typeface="Times New Roman" pitchFamily="18" charset="0"/>
              </a:rPr>
            </a:br>
            <a:r>
              <a:rPr lang="en-US" sz="2400" b="0" smtClean="0">
                <a:latin typeface="Times" pitchFamily="-84" charset="0"/>
                <a:cs typeface="Times New Roman" pitchFamily="18" charset="0"/>
              </a:rPr>
              <a:t>of </a:t>
            </a:r>
            <a:r>
              <a:rPr lang="en-US" sz="2400" b="0" dirty="0">
                <a:latin typeface="Times" pitchFamily="-84" charset="0"/>
                <a:cs typeface="Times New Roman" pitchFamily="18" charset="0"/>
              </a:rPr>
              <a:t>protein synthesis from mRNA.</a:t>
            </a:r>
            <a:endParaRPr lang="en-US" sz="2400" dirty="0">
              <a:latin typeface="Times" pitchFamily="-8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55448"/>
            <a:ext cx="7737475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Complementary Sequences in DNA, mRNA,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tRNA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, and Peptides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2"/>
          <a:stretch/>
        </p:blipFill>
        <p:spPr>
          <a:xfrm>
            <a:off x="304800" y="2553462"/>
            <a:ext cx="8534400" cy="2780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3"/>
          <p:cNvSpPr>
            <a:spLocks noGrp="1" noChangeArrowheads="1"/>
          </p:cNvSpPr>
          <p:nvPr>
            <p:ph type="title"/>
          </p:nvPr>
        </p:nvSpPr>
        <p:spPr>
          <a:xfrm>
            <a:off x="581320" y="228600"/>
            <a:ext cx="7103341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Study Check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676400"/>
            <a:ext cx="8382000" cy="4572000"/>
          </a:xfrm>
        </p:spPr>
        <p:txBody>
          <a:bodyPr/>
          <a:lstStyle/>
          <a:p>
            <a:pPr marL="609600" indent="-609600" eaLnBrk="1" hangingPunct="1">
              <a:spcBef>
                <a:spcPct val="5000"/>
              </a:spcBef>
              <a:spcAft>
                <a:spcPct val="5000"/>
              </a:spcAft>
              <a:buFont typeface="Wingdings" pitchFamily="2" charset="2"/>
              <a:buNone/>
              <a:defRPr/>
            </a:pPr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</a:rPr>
              <a:t>Match each of the following terms to a definition or concept:</a:t>
            </a:r>
          </a:p>
          <a:p>
            <a:pPr marL="609600" indent="-609600" eaLnBrk="1" hangingPunct="1">
              <a:spcBef>
                <a:spcPct val="5000"/>
              </a:spcBef>
              <a:spcAft>
                <a:spcPct val="5000"/>
              </a:spcAft>
              <a:buFont typeface="Wingdings" pitchFamily="2" charset="2"/>
              <a:buNone/>
              <a:defRPr/>
            </a:pPr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</a:rPr>
              <a:t>	activation 	    	initiation  	</a:t>
            </a:r>
          </a:p>
          <a:p>
            <a:pPr marL="609600" indent="-609600" eaLnBrk="1" hangingPunct="1">
              <a:spcBef>
                <a:spcPct val="5000"/>
              </a:spcBef>
              <a:spcAft>
                <a:spcPct val="5000"/>
              </a:spcAft>
              <a:buFont typeface="Wingdings" pitchFamily="2" charset="2"/>
              <a:buNone/>
              <a:defRPr/>
            </a:pPr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</a:rPr>
              <a:t>	translocation		termination</a:t>
            </a:r>
          </a:p>
          <a:p>
            <a:pPr marL="609600" indent="-609600" eaLnBrk="1" hangingPunct="1">
              <a:spcBef>
                <a:spcPct val="5000"/>
              </a:spcBef>
              <a:spcAft>
                <a:spcPct val="5000"/>
              </a:spcAft>
              <a:buFont typeface="Wingdings" pitchFamily="2" charset="2"/>
              <a:buNone/>
              <a:defRPr/>
            </a:pPr>
            <a:endParaRPr lang="en-US" altLang="en-US" dirty="0" smtClean="0">
              <a:latin typeface="Times New Roman" pitchFamily="18" charset="0"/>
              <a:ea typeface="ＭＳ Ｐゴシック" pitchFamily="34" charset="-128"/>
              <a:cs typeface="Arial" pitchFamily="34" charset="0"/>
            </a:endParaRPr>
          </a:p>
          <a:p>
            <a:pPr marL="457200" indent="-457200" eaLnBrk="1" hangingPunct="1">
              <a:spcBef>
                <a:spcPct val="5000"/>
              </a:spcBef>
              <a:spcAft>
                <a:spcPct val="5000"/>
              </a:spcAft>
              <a:buFont typeface="Wingdings" pitchFamily="2" charset="2"/>
              <a:buNone/>
              <a:defRPr/>
            </a:pPr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A.  Ribosomes move along mRNA, adding amino acids to a growing peptide chain.</a:t>
            </a:r>
          </a:p>
          <a:p>
            <a:pPr marL="609600" indent="-609600" eaLnBrk="1" hangingPunct="1">
              <a:spcBef>
                <a:spcPct val="5000"/>
              </a:spcBef>
              <a:spcAft>
                <a:spcPct val="5000"/>
              </a:spcAft>
              <a:buFont typeface="Wingdings" pitchFamily="2" charset="2"/>
              <a:buNone/>
              <a:defRPr/>
            </a:pPr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B.  A completed peptide chain is released.</a:t>
            </a:r>
          </a:p>
          <a:p>
            <a:pPr marL="609600" indent="-609600" eaLnBrk="1" hangingPunct="1">
              <a:spcBef>
                <a:spcPct val="5000"/>
              </a:spcBef>
              <a:spcAft>
                <a:spcPct val="5000"/>
              </a:spcAft>
              <a:buFont typeface="Wingdings" pitchFamily="2" charset="2"/>
              <a:buNone/>
              <a:defRPr/>
            </a:pPr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C.  A </a:t>
            </a:r>
            <a:r>
              <a:rPr lang="en-US" altLang="en-US" dirty="0" err="1" smtClean="0"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tRNA</a:t>
            </a:r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 attaches to its specific amino acid.</a:t>
            </a:r>
          </a:p>
          <a:p>
            <a:pPr marL="401638" indent="-401638" eaLnBrk="1" hangingPunct="1">
              <a:spcBef>
                <a:spcPct val="5000"/>
              </a:spcBef>
              <a:spcAft>
                <a:spcPct val="5000"/>
              </a:spcAft>
              <a:buFont typeface="Wingdings" pitchFamily="2" charset="2"/>
              <a:buNone/>
              <a:defRPr/>
            </a:pPr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D.  A </a:t>
            </a:r>
            <a:r>
              <a:rPr lang="en-US" altLang="en-US" dirty="0" err="1" smtClean="0"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tRNA</a:t>
            </a:r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 binds to the AUG codon of the </a:t>
            </a:r>
            <a:r>
              <a:rPr lang="en-US" altLang="en-US" smtClean="0"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mRNA </a:t>
            </a:r>
            <a:br>
              <a:rPr lang="en-US" altLang="en-US" smtClean="0"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</a:br>
            <a:r>
              <a:rPr lang="en-US" altLang="en-US" smtClean="0"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on the ribosome</a:t>
            </a:r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.</a:t>
            </a:r>
            <a:endParaRPr lang="en-US" altLang="en-US" dirty="0" smtClean="0">
              <a:solidFill>
                <a:schemeClr val="accent1"/>
              </a:solidFill>
              <a:latin typeface="Times New Roman" pitchFamily="18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80672"/>
            <a:ext cx="7737475" cy="1066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Solution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305800" cy="4572000"/>
          </a:xfrm>
        </p:spPr>
        <p:txBody>
          <a:bodyPr/>
          <a:lstStyle/>
          <a:p>
            <a:pPr marL="609600" indent="-609600" eaLnBrk="1" hangingPunct="1">
              <a:spcBef>
                <a:spcPct val="5000"/>
              </a:spcBef>
              <a:spcAft>
                <a:spcPct val="5000"/>
              </a:spcAft>
              <a:buFont typeface="Wingdings" pitchFamily="2" charset="2"/>
              <a:buNone/>
              <a:tabLst>
                <a:tab pos="3657600" algn="l"/>
                <a:tab pos="6400800" algn="l"/>
              </a:tabLst>
              <a:defRPr/>
            </a:pPr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</a:rPr>
              <a:t>Match each of the following terms to a definition or concept:</a:t>
            </a:r>
          </a:p>
          <a:p>
            <a:pPr marL="609600" indent="-609600" eaLnBrk="1" hangingPunct="1">
              <a:spcBef>
                <a:spcPct val="5000"/>
              </a:spcBef>
              <a:spcAft>
                <a:spcPct val="5000"/>
              </a:spcAft>
              <a:buFont typeface="Wingdings" pitchFamily="2" charset="2"/>
              <a:buNone/>
              <a:tabLst>
                <a:tab pos="3657600" algn="l"/>
                <a:tab pos="6400800" algn="l"/>
              </a:tabLst>
              <a:defRPr/>
            </a:pPr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</a:rPr>
              <a:t>	activation 	initiation  	</a:t>
            </a:r>
          </a:p>
          <a:p>
            <a:pPr marL="609600" indent="-609600" eaLnBrk="1" hangingPunct="1">
              <a:spcBef>
                <a:spcPct val="5000"/>
              </a:spcBef>
              <a:spcAft>
                <a:spcPct val="5000"/>
              </a:spcAft>
              <a:buFont typeface="Wingdings" pitchFamily="2" charset="2"/>
              <a:buNone/>
              <a:tabLst>
                <a:tab pos="3657600" algn="l"/>
                <a:tab pos="6400800" algn="l"/>
              </a:tabLst>
              <a:defRPr/>
            </a:pPr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</a:rPr>
              <a:t>	translocation	termination</a:t>
            </a:r>
          </a:p>
          <a:p>
            <a:pPr marL="609600" indent="-609600" eaLnBrk="1" hangingPunct="1">
              <a:spcBef>
                <a:spcPct val="5000"/>
              </a:spcBef>
              <a:spcAft>
                <a:spcPct val="5000"/>
              </a:spcAft>
              <a:buFont typeface="Wingdings" pitchFamily="2" charset="2"/>
              <a:buNone/>
              <a:tabLst>
                <a:tab pos="3657600" algn="l"/>
                <a:tab pos="6400800" algn="l"/>
              </a:tabLst>
              <a:defRPr/>
            </a:pPr>
            <a:endParaRPr lang="en-US" altLang="en-US" dirty="0" smtClean="0">
              <a:latin typeface="Times New Roman" pitchFamily="18" charset="0"/>
              <a:ea typeface="ＭＳ Ｐゴシック" pitchFamily="34" charset="-128"/>
              <a:cs typeface="Arial" pitchFamily="34" charset="0"/>
            </a:endParaRPr>
          </a:p>
          <a:p>
            <a:pPr marL="457200" indent="-457200" eaLnBrk="1" hangingPunct="1">
              <a:spcBef>
                <a:spcPct val="5000"/>
              </a:spcBef>
              <a:spcAft>
                <a:spcPct val="5000"/>
              </a:spcAft>
              <a:buFont typeface="Wingdings" pitchFamily="2" charset="2"/>
              <a:buNone/>
              <a:tabLst>
                <a:tab pos="3657600" algn="l"/>
                <a:tab pos="6400800" algn="l"/>
              </a:tabLst>
              <a:defRPr/>
            </a:pPr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A.  Ribosomes move along mRNA, adding amino acids to a growing peptide chain.</a:t>
            </a:r>
            <a:r>
              <a:rPr lang="en-US" altLang="en-US" b="1" dirty="0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		translocation</a:t>
            </a:r>
          </a:p>
          <a:p>
            <a:pPr marL="609600" indent="-609600" eaLnBrk="1" hangingPunct="1">
              <a:spcBef>
                <a:spcPct val="5000"/>
              </a:spcBef>
              <a:spcAft>
                <a:spcPct val="5000"/>
              </a:spcAft>
              <a:buFont typeface="Wingdings" pitchFamily="2" charset="2"/>
              <a:buNone/>
              <a:tabLst>
                <a:tab pos="3657600" algn="l"/>
                <a:tab pos="6400800" algn="l"/>
              </a:tabLst>
              <a:defRPr/>
            </a:pPr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B.  A completed peptide chain is released.</a:t>
            </a:r>
            <a:r>
              <a:rPr lang="en-US" altLang="en-US" b="1" dirty="0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	termination</a:t>
            </a:r>
          </a:p>
          <a:p>
            <a:pPr marL="609600" indent="-609600" eaLnBrk="1" hangingPunct="1">
              <a:spcBef>
                <a:spcPct val="5000"/>
              </a:spcBef>
              <a:spcAft>
                <a:spcPct val="5000"/>
              </a:spcAft>
              <a:buFont typeface="Wingdings" pitchFamily="2" charset="2"/>
              <a:buNone/>
              <a:tabLst>
                <a:tab pos="3657600" algn="l"/>
                <a:tab pos="6400800" algn="l"/>
              </a:tabLst>
              <a:defRPr/>
            </a:pPr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C.  A </a:t>
            </a:r>
            <a:r>
              <a:rPr lang="en-US" altLang="en-US" dirty="0" err="1" smtClean="0"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tRNA</a:t>
            </a:r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 attaches to its specific amino acid.	</a:t>
            </a:r>
            <a:r>
              <a:rPr lang="en-US" altLang="en-US" b="1" dirty="0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activation </a:t>
            </a:r>
          </a:p>
          <a:p>
            <a:pPr marL="401638" indent="-401638" eaLnBrk="1" hangingPunct="1">
              <a:spcBef>
                <a:spcPct val="5000"/>
              </a:spcBef>
              <a:spcAft>
                <a:spcPct val="5000"/>
              </a:spcAft>
              <a:buFont typeface="Wingdings" pitchFamily="2" charset="2"/>
              <a:buNone/>
              <a:tabLst>
                <a:tab pos="3657600" algn="l"/>
                <a:tab pos="6400800" algn="l"/>
              </a:tabLst>
              <a:defRPr/>
            </a:pPr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D.  A </a:t>
            </a:r>
            <a:r>
              <a:rPr lang="en-US" altLang="en-US" dirty="0" err="1" smtClean="0"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tRNA</a:t>
            </a:r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 binds to the AUG codon of the </a:t>
            </a:r>
            <a:r>
              <a:rPr lang="en-US" altLang="en-US" smtClean="0"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mRNA </a:t>
            </a:r>
            <a:br>
              <a:rPr lang="en-US" altLang="en-US" smtClean="0"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</a:br>
            <a:r>
              <a:rPr lang="en-US" altLang="en-US" smtClean="0"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on </a:t>
            </a:r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the ribosome.		</a:t>
            </a:r>
            <a:r>
              <a:rPr lang="en-US" altLang="en-US" b="1" dirty="0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initiation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Study Check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534400" cy="4114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The following section of DNA is used to build mRNA for a protein: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		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GAA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CCC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TTT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A.  What is the corresponding mRNA sequence?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B.  What are the anticodons on the tRNAs?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C.  What is the amino acid order in the peptide?</a:t>
            </a:r>
            <a:endParaRPr lang="en-US" smtClean="0">
              <a:solidFill>
                <a:schemeClr val="accent1"/>
              </a:solidFill>
              <a:latin typeface="Times New Roman" pitchFamily="18" charset="0"/>
              <a:ea typeface="ＭＳ Ｐゴシック" pitchFamily="34" charset="-128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smtClean="0">
              <a:solidFill>
                <a:schemeClr val="accent1"/>
              </a:solidFill>
              <a:latin typeface="Times New Roman" pitchFamily="18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Solution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8458200" cy="4495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The following section of DNA is used to build mRNA for a protein: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		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GAA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CCC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TTT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A.  What is the corresponding mRNA sequence?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	 </a:t>
            </a:r>
            <a:r>
              <a:rPr lang="en-US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</a:rPr>
              <a:t>	</a:t>
            </a:r>
            <a:r>
              <a:rPr lang="en-US" b="1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</a:rPr>
              <a:t>CUU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</a:rPr>
              <a:t>GGG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</a:rPr>
              <a:t>AAA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  </a:t>
            </a: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B.  What are the anticodons for the tRNAs?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mtClean="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</a:rPr>
              <a:t>		</a:t>
            </a:r>
            <a:r>
              <a:rPr lang="en-US" b="1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</a:rPr>
              <a:t>GAA for CUU;  CCC for GGG;  UUU for AAA</a:t>
            </a: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C.  What is the amino acid order in the peptide?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		</a:t>
            </a:r>
            <a:r>
              <a:rPr lang="en-US" b="1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</a:rPr>
              <a:t>CUU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</a:rPr>
              <a:t>GGG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</a:rPr>
              <a:t>AAA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 </a:t>
            </a:r>
            <a:endParaRPr lang="en-US" b="1" smtClean="0">
              <a:solidFill>
                <a:srgbClr val="227A8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smtClean="0">
              <a:solidFill>
                <a:schemeClr val="accent1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mtClean="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</a:rPr>
              <a:t>		 </a:t>
            </a:r>
            <a:r>
              <a:rPr lang="en-US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</a:rPr>
              <a:t>       </a:t>
            </a:r>
            <a:r>
              <a:rPr lang="en-US" b="1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</a:rPr>
              <a:t>Leu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</a:rPr>
              <a:t>Gly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</a:rPr>
              <a:t>Lys</a:t>
            </a:r>
            <a:endParaRPr lang="en-US" b="1" smtClean="0">
              <a:solidFill>
                <a:srgbClr val="227A8F"/>
              </a:solidFill>
              <a:latin typeface="Times New Roman" pitchFamily="18" charset="0"/>
              <a:ea typeface="ＭＳ Ｐゴシック" pitchFamily="34" charset="-128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b="1" smtClean="0">
              <a:solidFill>
                <a:schemeClr val="bg2"/>
              </a:solidFill>
              <a:latin typeface="Times New Roman" pitchFamily="18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1987" name="AutoShape 4"/>
          <p:cNvSpPr>
            <a:spLocks noChangeArrowheads="1"/>
          </p:cNvSpPr>
          <p:nvPr/>
        </p:nvSpPr>
        <p:spPr bwMode="auto">
          <a:xfrm>
            <a:off x="3200400" y="52578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>
              <a:alpha val="4784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AutoShape 5"/>
          <p:cNvSpPr>
            <a:spLocks noChangeArrowheads="1"/>
          </p:cNvSpPr>
          <p:nvPr/>
        </p:nvSpPr>
        <p:spPr bwMode="auto">
          <a:xfrm>
            <a:off x="4267200" y="52578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>
              <a:alpha val="4784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AutoShape 6"/>
          <p:cNvSpPr>
            <a:spLocks noChangeArrowheads="1"/>
          </p:cNvSpPr>
          <p:nvPr/>
        </p:nvSpPr>
        <p:spPr bwMode="auto">
          <a:xfrm>
            <a:off x="5334000" y="52578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>
              <a:alpha val="4784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Study Check  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76400"/>
            <a:ext cx="7924800" cy="4572000"/>
          </a:xfrm>
        </p:spPr>
        <p:txBody>
          <a:bodyPr/>
          <a:lstStyle/>
          <a:p>
            <a:pPr marL="404813" indent="-404813"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Place the following statements in order of their occurrence in</a:t>
            </a:r>
          </a:p>
          <a:p>
            <a:pPr marL="404813" indent="-404813"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protein synthesis:</a:t>
            </a:r>
          </a:p>
          <a:p>
            <a:pPr marL="404813" indent="-404813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A.	mRNA attaches to a ribosome.</a:t>
            </a:r>
          </a:p>
          <a:p>
            <a:pPr marL="404813" indent="-404813"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B.	The ribosome moves along mRNA to add amino acids to</a:t>
            </a:r>
          </a:p>
          <a:p>
            <a:pPr marL="404813" indent="-404813"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	the growing peptide chain.</a:t>
            </a:r>
          </a:p>
          <a:p>
            <a:pPr marL="404813" indent="-404813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C.	A completed polypeptide is released.</a:t>
            </a:r>
          </a:p>
          <a:p>
            <a:pPr marL="404813" indent="-404813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D.	A tRNA brings an amino acid to its codon on mRNA.</a:t>
            </a:r>
          </a:p>
          <a:p>
            <a:pPr marL="404813" indent="-404813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E.	DNA produces mRNA.</a:t>
            </a:r>
          </a:p>
          <a:p>
            <a:pPr marL="404813" indent="-404813" eaLnBrk="1" hangingPunct="1">
              <a:buFont typeface="Wingdings" pitchFamily="2" charset="2"/>
              <a:buNone/>
            </a:pPr>
            <a:endParaRPr lang="en-US" b="1" smtClean="0">
              <a:solidFill>
                <a:schemeClr val="accent1"/>
              </a:solidFill>
              <a:latin typeface="Times New Roman" pitchFamily="18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52564"/>
            <a:ext cx="7737475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Solution  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76400"/>
            <a:ext cx="8077200" cy="4572000"/>
          </a:xfrm>
        </p:spPr>
        <p:txBody>
          <a:bodyPr/>
          <a:lstStyle/>
          <a:p>
            <a:pPr marL="404813" indent="-404813"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Place the following statements in order of their occurrence in</a:t>
            </a:r>
          </a:p>
          <a:p>
            <a:pPr marL="404813" indent="-404813"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protein synthesis:</a:t>
            </a:r>
          </a:p>
          <a:p>
            <a:pPr marL="404813" indent="-404813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E.	DNA produces mRNA. </a:t>
            </a:r>
          </a:p>
          <a:p>
            <a:pPr marL="404813" indent="-404813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A.	mRNA attaches to a ribosome.</a:t>
            </a:r>
          </a:p>
          <a:p>
            <a:pPr marL="404813" indent="-404813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D.	A tRNA brings an amino acid to its codon on mRNA.</a:t>
            </a:r>
          </a:p>
          <a:p>
            <a:pPr marL="404813" indent="-404813"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B.	The ribosome moves along mRNA to add amino acids to </a:t>
            </a:r>
          </a:p>
          <a:p>
            <a:pPr marL="404813" indent="-404813"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	the growing peptide chain.</a:t>
            </a:r>
          </a:p>
          <a:p>
            <a:pPr marL="404813" indent="-404813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C.	A completed polypeptide is released.</a:t>
            </a:r>
          </a:p>
          <a:p>
            <a:pPr marL="404813" indent="-404813" eaLnBrk="1" hangingPunct="1">
              <a:spcBef>
                <a:spcPts val="600"/>
              </a:spcBef>
              <a:spcAft>
                <a:spcPts val="600"/>
              </a:spcAft>
            </a:pPr>
            <a:endParaRPr lang="en-US" smtClean="0">
              <a:latin typeface="Times New Roman" pitchFamily="18" charset="0"/>
              <a:ea typeface="ＭＳ Ｐゴシック" pitchFamily="34" charset="-128"/>
              <a:cs typeface="Arial" pitchFamily="34" charset="0"/>
            </a:endParaRPr>
          </a:p>
          <a:p>
            <a:pPr marL="404813" indent="-404813" eaLnBrk="1" hangingPunct="1">
              <a:buFont typeface="Wingdings" pitchFamily="2" charset="2"/>
              <a:buNone/>
            </a:pPr>
            <a:endParaRPr lang="en-US" b="1" smtClean="0">
              <a:solidFill>
                <a:schemeClr val="accent1"/>
              </a:solidFill>
              <a:latin typeface="Times New Roman" pitchFamily="18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52564"/>
            <a:ext cx="7737475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Activation of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tRNA</a:t>
            </a: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077200" cy="4114800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Each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tRNA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contains</a:t>
            </a:r>
          </a:p>
          <a:p>
            <a:pPr marL="320040" indent="-320040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an anticodon, which is a triplet of bases that complements a codon in mRNA </a:t>
            </a:r>
          </a:p>
          <a:p>
            <a:pPr marL="320040" indent="-320040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an acceptor stem, which forms an ester bond with a specific amino acid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Activation of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tRNA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occurs when </a:t>
            </a:r>
            <a:r>
              <a:rPr lang="en-US" i="1" dirty="0" err="1" smtClean="0">
                <a:latin typeface="Times New Roman" pitchFamily="18" charset="0"/>
                <a:ea typeface="ＭＳ Ｐゴシック" pitchFamily="34" charset="-128"/>
              </a:rPr>
              <a:t>aminoacyl</a:t>
            </a:r>
            <a:r>
              <a:rPr lang="en-US" i="1" dirty="0" smtClean="0">
                <a:latin typeface="Times New Roman" pitchFamily="18" charset="0"/>
                <a:ea typeface="ＭＳ Ｐゴシック" pitchFamily="34" charset="-128"/>
              </a:rPr>
              <a:t>–</a:t>
            </a:r>
            <a:r>
              <a:rPr lang="en-US" i="1" dirty="0" err="1" smtClean="0">
                <a:latin typeface="Times New Roman" pitchFamily="18" charset="0"/>
                <a:ea typeface="ＭＳ Ｐゴシック" pitchFamily="34" charset="-128"/>
              </a:rPr>
              <a:t>tRNA</a:t>
            </a:r>
            <a:r>
              <a:rPr lang="en-US" i="1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i="1" dirty="0" err="1" smtClean="0">
                <a:latin typeface="Times New Roman" pitchFamily="18" charset="0"/>
                <a:ea typeface="ＭＳ Ｐゴシック" pitchFamily="34" charset="-128"/>
              </a:rPr>
              <a:t>synthetase</a:t>
            </a:r>
            <a:r>
              <a:rPr lang="en-US" i="1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forms an ester bond between the carboxylate group of its amino acid and the hydroxyl group on the acceptor stem.</a:t>
            </a:r>
          </a:p>
          <a:p>
            <a:pPr marL="0" indent="0" eaLnBrk="1" hangingPunct="1">
              <a:spcBef>
                <a:spcPct val="5000"/>
              </a:spcBef>
              <a:spcAft>
                <a:spcPct val="5000"/>
              </a:spcAft>
              <a:buClr>
                <a:schemeClr val="bg2"/>
              </a:buClr>
              <a:buSzTx/>
              <a:buFontTx/>
              <a:buChar char="•"/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  <a:buClr>
                <a:schemeClr val="bg2"/>
              </a:buClr>
              <a:buSzTx/>
              <a:buFontTx/>
              <a:buChar char="•"/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  <a:buClr>
                <a:schemeClr val="bg2"/>
              </a:buClr>
              <a:buSzTx/>
              <a:buFontTx/>
              <a:buChar char="•"/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Initiation and Chain Elongation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077200" cy="41148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Tx/>
              <a:buFontTx/>
              <a:buNone/>
              <a:tabLst>
                <a:tab pos="6792913" algn="l"/>
              </a:tabLst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Protein synthesis begins when mRNA binds to a ribosome. </a:t>
            </a:r>
          </a:p>
          <a:p>
            <a:pPr eaLnBrk="1" hangingPunct="1">
              <a:spcBef>
                <a:spcPts val="300"/>
              </a:spcBef>
              <a:spcAft>
                <a:spcPts val="600"/>
              </a:spcAft>
              <a:buSzTx/>
              <a:buFontTx/>
              <a:buChar char="•"/>
              <a:tabLst>
                <a:tab pos="6792913" algn="l"/>
              </a:tabLst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The first codon in mRNA is a 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</a:rPr>
              <a:t>start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codon, AUG, which forms hydrogen bonds to methionine−tRNA.</a:t>
            </a:r>
          </a:p>
          <a:p>
            <a:pPr>
              <a:tabLst>
                <a:tab pos="6792913" algn="l"/>
              </a:tabLst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Another tRNA hydrogen bonds to the next codon, placing a second amino acid adjacent to methionine.  </a:t>
            </a:r>
          </a:p>
          <a:p>
            <a:pPr>
              <a:tabLst>
                <a:tab pos="6792913" algn="l"/>
              </a:tabLst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 peptide bond forms between the C-terminal of methionine and the N-terminal of the second amino acid. 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SzTx/>
              <a:buFontTx/>
              <a:buChar char="•"/>
              <a:tabLst>
                <a:tab pos="6792913" algn="l"/>
              </a:tabLst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SzTx/>
              <a:buFontTx/>
              <a:buChar char="•"/>
              <a:tabLst>
                <a:tab pos="6792913" algn="l"/>
              </a:tabLst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Initiation and Chain Elongation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752600"/>
            <a:ext cx="3048000" cy="4114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Clr>
                <a:schemeClr val="bg2"/>
              </a:buClr>
              <a:buSzTx/>
              <a:buFont typeface="Wingdings" pitchFamily="2" charset="2"/>
              <a:buNone/>
              <a:tabLst>
                <a:tab pos="6792913" algn="l"/>
              </a:tabLst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An activated tRNA with anticodon AGU bonds to serine at the acceptor stem.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1"/>
          <a:stretch/>
        </p:blipFill>
        <p:spPr>
          <a:xfrm>
            <a:off x="4419600" y="1543049"/>
            <a:ext cx="3581400" cy="4831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Translocation and Chain Elongation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077200" cy="4114800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The initial tRNA detaches from the ribosome, which shifts to the next available codon, a process called 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</a:rPr>
              <a:t>translocation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.</a:t>
            </a:r>
          </a:p>
          <a:p>
            <a:pPr marL="0" indent="0">
              <a:buFont typeface="Arial" pitchFamily="34" charset="0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During 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</a:rPr>
              <a:t>chain elongation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, the ribosome moves along the mRNA from codon to codon, so that the tRNAs can attach new amino acids to the growing protein chain.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Protein Synthesis: Translation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"/>
          <a:stretch/>
        </p:blipFill>
        <p:spPr>
          <a:xfrm>
            <a:off x="381000" y="1524000"/>
            <a:ext cx="3748534" cy="48768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19600" y="5678269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>
                <a:latin typeface="Times New Roman" pitchFamily="18" charset="0"/>
                <a:cs typeface="Times New Roman" pitchFamily="18" charset="0"/>
              </a:rPr>
              <a:t>In the translation process, the mRNA synthesized </a:t>
            </a:r>
            <a:r>
              <a:rPr lang="en-US" sz="1200" b="0" smtClean="0">
                <a:latin typeface="Times New Roman" pitchFamily="18" charset="0"/>
                <a:cs typeface="Times New Roman" pitchFamily="18" charset="0"/>
              </a:rPr>
              <a:t>by transcription attaches </a:t>
            </a:r>
            <a:r>
              <a:rPr lang="en-US" sz="1200" b="0">
                <a:latin typeface="Times New Roman" pitchFamily="18" charset="0"/>
                <a:cs typeface="Times New Roman" pitchFamily="18" charset="0"/>
              </a:rPr>
              <a:t>to a ribosome, and tRNAs pick up their </a:t>
            </a:r>
            <a:r>
              <a:rPr lang="en-US" sz="1200" b="0" smtClean="0">
                <a:latin typeface="Times New Roman" pitchFamily="18" charset="0"/>
                <a:cs typeface="Times New Roman" pitchFamily="18" charset="0"/>
              </a:rPr>
              <a:t>amino </a:t>
            </a:r>
            <a:r>
              <a:rPr lang="en-US" sz="1200" b="0">
                <a:latin typeface="Times New Roman" pitchFamily="18" charset="0"/>
                <a:cs typeface="Times New Roman" pitchFamily="18" charset="0"/>
              </a:rPr>
              <a:t>acids, bind to the </a:t>
            </a:r>
            <a:r>
              <a:rPr lang="en-US" sz="1200" b="0" smtClean="0">
                <a:latin typeface="Times New Roman" pitchFamily="18" charset="0"/>
                <a:cs typeface="Times New Roman" pitchFamily="18" charset="0"/>
              </a:rPr>
              <a:t>appropriate codon</a:t>
            </a:r>
            <a:r>
              <a:rPr lang="en-US" sz="1200" b="0">
                <a:latin typeface="Times New Roman" pitchFamily="18" charset="0"/>
                <a:cs typeface="Times New Roman" pitchFamily="18" charset="0"/>
              </a:rPr>
              <a:t>, and place them in a growing protein chain.</a:t>
            </a:r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Chain Termination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001000" cy="44958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SzTx/>
              <a:buFontTx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In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the </a:t>
            </a:r>
            <a:r>
              <a:rPr lang="en-US" b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termination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step,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SzTx/>
              <a:buFontTx/>
              <a:buChar char="•"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all the amino acids are linked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SzTx/>
              <a:buFontTx/>
              <a:buChar char="•"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the ribosome reaches a </a:t>
            </a:r>
            <a:r>
              <a:rPr lang="en-US" altLang="ja-JP" smtClean="0">
                <a:latin typeface="Times New Roman" pitchFamily="18" charset="0"/>
                <a:ea typeface="ＭＳ Ｐゴシック" pitchFamily="34" charset="-128"/>
              </a:rPr>
              <a:t>“stop” codon: UGA, UAA, or UAG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SzTx/>
              <a:buFontTx/>
              <a:buChar char="•"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there is no tRNA with an anticodon for the </a:t>
            </a:r>
            <a:r>
              <a:rPr lang="en-US" altLang="ja-JP" smtClean="0">
                <a:latin typeface="Times New Roman" pitchFamily="18" charset="0"/>
                <a:ea typeface="ＭＳ Ｐゴシック" pitchFamily="34" charset="-128"/>
              </a:rPr>
              <a:t>“stop” codons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SzTx/>
              <a:buFontTx/>
              <a:buChar char="•"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the polypeptide detaches from the ribosome</a:t>
            </a:r>
          </a:p>
          <a:p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the initial amino acid, methionine, is usually removed from the beginning of the protein chain</a:t>
            </a:r>
          </a:p>
          <a:p>
            <a:pPr>
              <a:buFont typeface="Arial" pitchFamily="34" charset="0"/>
              <a:buNone/>
            </a:pPr>
            <a:endParaRPr lang="en-US" smtClean="0">
              <a:solidFill>
                <a:schemeClr val="accent1"/>
              </a:solidFill>
              <a:latin typeface="Times New Roman" pitchFamily="18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Tx/>
              <a:buFontTx/>
              <a:buChar char="•"/>
            </a:pPr>
            <a:endParaRPr lang="en-US" smtClean="0">
              <a:solidFill>
                <a:schemeClr val="accent1"/>
              </a:solidFill>
              <a:latin typeface="Times New Roman" pitchFamily="18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Termination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752600"/>
            <a:ext cx="80010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Once the polypeptide is released, </a:t>
            </a:r>
          </a:p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the R groups of the amino acids in the new polypeptide can form hydrogen bonds to give the secondary structures of </a:t>
            </a:r>
            <a:br>
              <a:rPr lang="en-US" smtClean="0">
                <a:latin typeface="Times New Roman" pitchFamily="18" charset="0"/>
                <a:ea typeface="ＭＳ Ｐゴシック" pitchFamily="34" charset="-128"/>
              </a:rPr>
            </a:br>
            <a:r>
              <a:rPr lang="el-GR" i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α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helices, </a:t>
            </a:r>
            <a:r>
              <a:rPr lang="el-GR" i="1" smtClean="0">
                <a:latin typeface="Times New Roman" pitchFamily="18" charset="0"/>
                <a:ea typeface="ＭＳ Ｐゴシック" pitchFamily="34" charset="-128"/>
              </a:rPr>
              <a:t>β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-pleated sheets, or triple helices </a:t>
            </a:r>
          </a:p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chains form cross-links such as salt bridges and disulfide bonds to produce tertiary and quaternary structures, making it a biologically active protein</a:t>
            </a:r>
            <a:endParaRPr lang="en-US" smtClean="0">
              <a:solidFill>
                <a:schemeClr val="accent1"/>
              </a:solidFill>
              <a:latin typeface="Times New Roman" pitchFamily="18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Steps in Protein Synthesis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1"/>
          <a:stretch/>
        </p:blipFill>
        <p:spPr>
          <a:xfrm>
            <a:off x="381000" y="2057400"/>
            <a:ext cx="8534400" cy="3958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2th ed GOB Timberlak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12th ed GOB Timberlake.thmx</Template>
  <TotalTime>2090</TotalTime>
  <Words>514</Words>
  <Application>Microsoft Macintosh PowerPoint</Application>
  <PresentationFormat>On-screen Show (4:3)</PresentationFormat>
  <Paragraphs>108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12th ed GOB Timberlake</vt:lpstr>
      <vt:lpstr>17.5  Protein Synthesis</vt:lpstr>
      <vt:lpstr>Activation of tRNA</vt:lpstr>
      <vt:lpstr>Initiation and Chain Elongation</vt:lpstr>
      <vt:lpstr>Initiation and Chain Elongation</vt:lpstr>
      <vt:lpstr>Translocation and Chain Elongation</vt:lpstr>
      <vt:lpstr>Protein Synthesis: Translation</vt:lpstr>
      <vt:lpstr>Chain Termination</vt:lpstr>
      <vt:lpstr>Termination</vt:lpstr>
      <vt:lpstr>Steps in Protein Synthesis</vt:lpstr>
      <vt:lpstr>Complementary Sequences in DNA, mRNA, tRNA, and Peptides</vt:lpstr>
      <vt:lpstr>Study Check</vt:lpstr>
      <vt:lpstr>Solution</vt:lpstr>
      <vt:lpstr>Study Check</vt:lpstr>
      <vt:lpstr>Solution</vt:lpstr>
      <vt:lpstr>Study Check  </vt:lpstr>
      <vt:lpstr>Solution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Nucleic Acids</dc:title>
  <dc:creator>Timberlake</dc:creator>
  <cp:lastModifiedBy>Admin Admin</cp:lastModifiedBy>
  <cp:revision>79</cp:revision>
  <dcterms:created xsi:type="dcterms:W3CDTF">2011-01-16T02:31:42Z</dcterms:created>
  <dcterms:modified xsi:type="dcterms:W3CDTF">2014-04-24T18:08:06Z</dcterms:modified>
</cp:coreProperties>
</file>