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2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6078289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FYI, i have far more to say, besides just this, but I just made the powerpoint as brief as possible\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0" y="3886198"/>
            <a:ext cx="9144000" cy="29717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9" name="Shape 9"/>
          <p:cNvCxnSpPr/>
          <p:nvPr/>
        </p:nvCxnSpPr>
        <p:spPr>
          <a:xfrm>
            <a:off x="0" y="3886198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2157750"/>
            <a:ext cx="7772400" cy="165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l" rtl="0"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3953037"/>
            <a:ext cx="7772400" cy="1259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286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0" y="0"/>
            <a:ext cx="9144000" cy="15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4" name="Shape 14"/>
          <p:cNvCxnSpPr/>
          <p:nvPr/>
        </p:nvCxnSpPr>
        <p:spPr>
          <a:xfrm>
            <a:off x="0" y="1503571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4000" cy="15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0" y="1503571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15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5" name="Shape 25"/>
          <p:cNvCxnSpPr/>
          <p:nvPr/>
        </p:nvCxnSpPr>
        <p:spPr>
          <a:xfrm>
            <a:off x="0" y="1503571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SzPct val="100000"/>
              <a:buFont typeface="Trebuchet MS"/>
              <a:buNone/>
              <a:defRPr sz="3600" b="1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0" y="5633442"/>
            <a:ext cx="9144000" cy="1224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cxnSp>
        <p:nvCxnSpPr>
          <p:cNvPr id="29" name="Shape 29"/>
          <p:cNvCxnSpPr/>
          <p:nvPr/>
        </p:nvCxnSpPr>
        <p:spPr>
          <a:xfrm>
            <a:off x="0" y="5633442"/>
            <a:ext cx="9144000" cy="0"/>
          </a:xfrm>
          <a:prstGeom prst="straightConnector1">
            <a:avLst/>
          </a:prstGeom>
          <a:noFill/>
          <a:ln w="28575" cap="flat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ctrTitle"/>
          </p:nvPr>
        </p:nvSpPr>
        <p:spPr>
          <a:xfrm>
            <a:off x="685800" y="2157750"/>
            <a:ext cx="7772400" cy="1650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Alexander Pope</a:t>
            </a:r>
          </a:p>
        </p:txBody>
      </p:sp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953037"/>
            <a:ext cx="7772400" cy="1259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2400"/>
              <a:t>James Adams, Amanda Korz, Josiah Ng, Amanda Villarreal, Brian Welsh, Audrey Hwang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The Rape of the Lock	 - Symbolism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800"/>
              <a:t>Allusions to classic tradition, chivalry</a:t>
            </a:r>
          </a:p>
          <a:p>
            <a:pPr lvl="0" rtl="0">
              <a:buNone/>
            </a:pPr>
            <a:r>
              <a:rPr lang="en" sz="1800"/>
              <a:t>- altars = tables</a:t>
            </a:r>
          </a:p>
          <a:p>
            <a:pPr lvl="0" rtl="0">
              <a:buNone/>
            </a:pPr>
            <a:r>
              <a:rPr lang="en" sz="1800"/>
              <a:t>	- Canto 3, 107</a:t>
            </a:r>
          </a:p>
          <a:p>
            <a:pPr lvl="0" rtl="0">
              <a:buNone/>
            </a:pPr>
            <a:r>
              <a:rPr lang="en" sz="1800"/>
              <a:t>- metaphor to knight hood</a:t>
            </a:r>
          </a:p>
          <a:p>
            <a:pPr lvl="0" rtl="0">
              <a:buNone/>
            </a:pPr>
            <a:r>
              <a:rPr lang="en" sz="1800"/>
              <a:t>	- Canto 3, 127-134</a:t>
            </a:r>
          </a:p>
          <a:p>
            <a:pPr lvl="0" rtl="0">
              <a:buNone/>
            </a:pPr>
            <a:r>
              <a:rPr lang="en" sz="1800"/>
              <a:t>- Belinda is constantly surrounded by mythological spirits</a:t>
            </a:r>
          </a:p>
          <a:p>
            <a:pPr lvl="0" rtl="0">
              <a:buNone/>
            </a:pPr>
            <a:r>
              <a:rPr lang="en" sz="1800"/>
              <a:t>	- Canto 4, 11-16</a:t>
            </a:r>
          </a:p>
          <a:p>
            <a:pPr lvl="0" rtl="0">
              <a:buNone/>
            </a:pPr>
            <a:r>
              <a:rPr lang="en" sz="1800"/>
              <a:t>- Canto 4 and 5 are loaded with Greek mythological figures</a:t>
            </a:r>
          </a:p>
          <a:p>
            <a:pPr lvl="0" rtl="0">
              <a:buNone/>
            </a:pPr>
            <a:r>
              <a:rPr lang="en" sz="1800"/>
              <a:t>	- Canto 4: 52, 83, 93</a:t>
            </a:r>
          </a:p>
          <a:p>
            <a:pPr lvl="0" rtl="0">
              <a:buNone/>
            </a:pPr>
            <a:r>
              <a:rPr lang="en" sz="1800"/>
              <a:t>	- Canto 5: 2, 5, 47 (four gods! FOUR)</a:t>
            </a:r>
          </a:p>
          <a:p>
            <a:pPr lvl="0" rtl="0">
              <a:buNone/>
            </a:pPr>
            <a:r>
              <a:rPr lang="en" sz="1800"/>
              <a:t>	- Canto 5, 48-52: An Olympian overreaction</a:t>
            </a:r>
          </a:p>
          <a:p>
            <a:pPr lvl="0" rtl="0">
              <a:buNone/>
            </a:pPr>
            <a:r>
              <a:rPr lang="en" sz="1800"/>
              <a:t>	- gods are linked to resolution</a:t>
            </a:r>
          </a:p>
          <a:p>
            <a:endParaRPr lang="en" sz="1800"/>
          </a:p>
          <a:p>
            <a:endParaRPr lang="en" sz="1800"/>
          </a:p>
          <a:p>
            <a:endParaRPr lang="en" sz="180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Biography and Works</a:t>
            </a:r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Born May 21st, 1688 to Alexander and Edith Pope. 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1698- went to Twyford School (Before he was taught by his aunt)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1700- his family moves to a small estate in Popeswood (Formal education ends and has to teach himself through books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May 1709-</a:t>
            </a:r>
            <a:r>
              <a:rPr lang="en" sz="1800" i="1"/>
              <a:t> Pastorals</a:t>
            </a:r>
            <a:r>
              <a:rPr lang="en" sz="1800"/>
              <a:t> was published as part of Tonson's </a:t>
            </a:r>
            <a:r>
              <a:rPr lang="en" sz="1800" i="1"/>
              <a:t>Poetical Miscellanies </a:t>
            </a:r>
            <a:r>
              <a:rPr lang="en" sz="1800"/>
              <a:t> 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May 15th, 1711 </a:t>
            </a:r>
            <a:r>
              <a:rPr lang="en" sz="1800" i="1"/>
              <a:t>An Essay on Criticism </a:t>
            </a:r>
            <a:r>
              <a:rPr lang="en" sz="1800"/>
              <a:t>is published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1712- </a:t>
            </a:r>
            <a:r>
              <a:rPr lang="en" sz="1800" i="1"/>
              <a:t>Rape of the Lock</a:t>
            </a:r>
            <a:r>
              <a:rPr lang="en" sz="1800"/>
              <a:t> is published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1713- </a:t>
            </a:r>
            <a:r>
              <a:rPr lang="en" sz="1800" i="1"/>
              <a:t>Windsor Forest </a:t>
            </a:r>
            <a:r>
              <a:rPr lang="en" sz="1800"/>
              <a:t>is published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Contributed to the play </a:t>
            </a:r>
            <a:r>
              <a:rPr lang="en" sz="1800" i="1"/>
              <a:t>Cato</a:t>
            </a:r>
            <a:r>
              <a:rPr lang="en" sz="1800"/>
              <a:t> by Addison. Pope also wrote for </a:t>
            </a:r>
            <a:r>
              <a:rPr lang="en" sz="1800" i="1"/>
              <a:t>The Guardian</a:t>
            </a:r>
            <a:r>
              <a:rPr lang="en" sz="1800"/>
              <a:t> and </a:t>
            </a:r>
            <a:r>
              <a:rPr lang="en" sz="1800" i="1"/>
              <a:t>The Spectator</a:t>
            </a:r>
            <a:r>
              <a:rPr lang="en" sz="1800"/>
              <a:t> 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Between 1716-19 Lived with his parents in Chriswick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Biography and Works Cont.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1715-1720 Translated </a:t>
            </a:r>
            <a:r>
              <a:rPr lang="en" sz="1800" i="1"/>
              <a:t>Iliad 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1719- With money earned from translating Homer, He buys a villa in Twickenham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1728-</a:t>
            </a:r>
            <a:r>
              <a:rPr lang="en" sz="1800" i="1"/>
              <a:t>Dunciad</a:t>
            </a:r>
            <a:r>
              <a:rPr lang="en" sz="1800"/>
              <a:t> (Published anonymously in Dublin, but everyone knew it was his)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1731- publishes "Epistle to Burlington", Moral Essays 1731-34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1732-34 </a:t>
            </a:r>
            <a:r>
              <a:rPr lang="en" sz="1800" i="1"/>
              <a:t>Essay On Man</a:t>
            </a:r>
          </a:p>
          <a:p>
            <a:pPr marL="457200" lvl="0" indent="-419100" rtl="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1733-38 </a:t>
            </a:r>
            <a:r>
              <a:rPr lang="en" sz="1800" i="1"/>
              <a:t>Imitations of Horace</a:t>
            </a:r>
          </a:p>
          <a:p>
            <a:pPr marL="457200" lvl="0" indent="-419100"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May 30th,1744 Pope Dies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Alexander Pope's Personality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382450" y="1562825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18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Being Catholic, Pope was uninterested in university education and public employment. 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1800">
                <a:latin typeface="Verdana"/>
                <a:ea typeface="Verdana"/>
                <a:cs typeface="Verdana"/>
                <a:sym typeface="Verdana"/>
              </a:rPr>
              <a:t>Devoted to His mother and his closest friends; </a:t>
            </a:r>
            <a:r>
              <a:rPr lang="en" sz="18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Arbuthnot, Gay, and Swift.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18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Pope always had the courage of saying about his beliefs, writing strongly to the end.</a:t>
            </a:r>
          </a:p>
          <a:p>
            <a:pPr marL="457200" lvl="0" indent="-342900" rtl="0">
              <a:lnSpc>
                <a:spcPct val="150000"/>
              </a:lnSpc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180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Pope was not straightforward in his business dealings, unfortunately, and made enemies quickly.</a:t>
            </a:r>
          </a:p>
          <a:p>
            <a:pPr marL="457200" lvl="0" indent="-342900" algn="just" rtl="0">
              <a:lnSpc>
                <a:spcPct val="150000"/>
              </a:lnSpc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 sz="180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He was deeply interested in his relationship with God, but his interest was primarily poetic, not philosophical.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Historical Context and Environment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Test Act (1673) - severely limited Pope's education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Strong anti-Catholic sentiment and laws in English territory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George I ascends to the throne, then afterwards George II; Rampant corruption, "moral, political, and cultural deterioration"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Coffee: The fuel of minds!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Literary Boom - The Rise of Satire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Rising conflict between England and France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Rising tension between Britain and Ireland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Historical Context Cont.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Whigs and Tories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Most of his friends and colleagues were Whigs, until the Whig party disbanded in 1710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Whig friends: William Walsh, Richard Steele, Joseph Addison, etc.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Whig party largely disbands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Tory friends: Jonathan Swift, John Gay (</a:t>
            </a:r>
            <a:r>
              <a:rPr lang="en" sz="1800" i="1"/>
              <a:t>Beggar's Opera</a:t>
            </a:r>
            <a:r>
              <a:rPr lang="en" sz="1800"/>
              <a:t>), Thomas Parnell</a:t>
            </a:r>
          </a:p>
          <a:p>
            <a:pPr marL="457200" lvl="0" indent="-419100" rtl="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Rise of the moneyed wealth as opposed to landed wealth</a:t>
            </a:r>
          </a:p>
          <a:p>
            <a:pPr marL="457200" lvl="0" indent="-419100">
              <a:lnSpc>
                <a:spcPct val="115000"/>
              </a:lnSpc>
              <a:buClr>
                <a:schemeClr val="dk2"/>
              </a:buClr>
              <a:buSzPct val="277777"/>
              <a:buFont typeface="Arial"/>
              <a:buChar char="•"/>
            </a:pPr>
            <a:r>
              <a:rPr lang="en" sz="1800"/>
              <a:t>Increasing gap between low income classes and high income classes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None/>
            </a:pPr>
            <a:r>
              <a:rPr lang="en"/>
              <a:t>The Rape of the Lock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Pope writes of a dire offense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Ariel warns of an impending trouble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The Baron intends on cutting a lock of Belinda's hair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He does so on his third try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Umbriel gives Belinda a bag &amp; a vial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 fight breaks out</a:t>
            </a:r>
          </a:p>
          <a:p>
            <a:pPr marL="457200" lvl="0" indent="-4191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Belinda's lock will live forever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The Rape of Lock - Satire 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/>
              <a:t>
</a:t>
            </a:r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Satirization of trivial real life situations</a:t>
            </a:r>
          </a:p>
          <a:p>
            <a:endParaRPr lang="en"/>
          </a:p>
          <a:p>
            <a:endParaRPr lang="en"/>
          </a:p>
          <a:p>
            <a:pPr marL="457200" lvl="0" indent="-419100" rt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Heroic-verse &amp; Epic cliches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en"/>
              <a:t>The Rape of the Lock	 - Symbolism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en" sz="1800"/>
              <a:t>Sylphs</a:t>
            </a:r>
          </a:p>
          <a:p>
            <a:pPr lvl="0" rtl="0">
              <a:buNone/>
            </a:pPr>
            <a:r>
              <a:rPr lang="en" sz="1800"/>
              <a:t>- a connection between earth and heaven</a:t>
            </a:r>
          </a:p>
          <a:p>
            <a:pPr lvl="0" rtl="0">
              <a:buNone/>
            </a:pPr>
            <a:r>
              <a:rPr lang="en" sz="1800"/>
              <a:t>	- Canto 1, 75-77</a:t>
            </a:r>
          </a:p>
          <a:p>
            <a:pPr lvl="0" rtl="0">
              <a:buNone/>
            </a:pPr>
            <a:r>
              <a:rPr lang="en" sz="1800"/>
              <a:t>- element of air</a:t>
            </a:r>
          </a:p>
          <a:p>
            <a:pPr lvl="0" rtl="0">
              <a:buNone/>
            </a:pPr>
            <a:r>
              <a:rPr lang="en" sz="1800"/>
              <a:t>	- Aristotlean elements</a:t>
            </a:r>
          </a:p>
          <a:p>
            <a:pPr lvl="0" rtl="0">
              <a:buNone/>
            </a:pPr>
            <a:r>
              <a:rPr lang="en" sz="1800"/>
              <a:t>	- Sky/air is the bridge between God and man</a:t>
            </a:r>
          </a:p>
          <a:p>
            <a:pPr lvl="0" rtl="0">
              <a:buNone/>
            </a:pPr>
            <a:r>
              <a:rPr lang="en" sz="1800"/>
              <a:t>- seem to orchestrate everything</a:t>
            </a:r>
          </a:p>
          <a:p>
            <a:pPr lvl="0" rtl="0">
              <a:buNone/>
            </a:pPr>
            <a:r>
              <a:rPr lang="en" sz="1800"/>
              <a:t>	- Canto 1, 104-5</a:t>
            </a:r>
          </a:p>
          <a:p>
            <a:pPr lvl="0" rtl="0">
              <a:buNone/>
            </a:pPr>
            <a:r>
              <a:rPr lang="en" sz="1800"/>
              <a:t>- Pope can communicate with Sylphs?</a:t>
            </a:r>
          </a:p>
          <a:p>
            <a:pPr lvl="0" rtl="0">
              <a:buNone/>
            </a:pPr>
            <a:r>
              <a:rPr lang="en" sz="1800"/>
              <a:t>	- Canto 4, 165</a:t>
            </a:r>
          </a:p>
          <a:p>
            <a:endParaRPr lang="en" sz="1800"/>
          </a:p>
          <a:p>
            <a:endParaRPr lang="en" sz="180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>
  <a:themeElements>
    <a:clrScheme name="Custom 349">
      <a:dk1>
        <a:srgbClr val="262626"/>
      </a:dk1>
      <a:lt1>
        <a:srgbClr val="E6D6BD"/>
      </a:lt1>
      <a:dk2>
        <a:srgbClr val="535353"/>
      </a:dk2>
      <a:lt2>
        <a:srgbClr val="B4AD9E"/>
      </a:lt2>
      <a:accent1>
        <a:srgbClr val="ADB48E"/>
      </a:accent1>
      <a:accent2>
        <a:srgbClr val="867961"/>
      </a:accent2>
      <a:accent3>
        <a:srgbClr val="CBB680"/>
      </a:accent3>
      <a:accent4>
        <a:srgbClr val="78A3C0"/>
      </a:accent4>
      <a:accent5>
        <a:srgbClr val="C0AE91"/>
      </a:accent5>
      <a:accent6>
        <a:srgbClr val="668874"/>
      </a:accent6>
      <a:hlink>
        <a:srgbClr val="4B94B3"/>
      </a:hlink>
      <a:folHlink>
        <a:srgbClr val="41414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Macintosh PowerPoint</Application>
  <PresentationFormat>On-screen Show (4:3)</PresentationFormat>
  <Paragraphs>82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/>
      <vt:lpstr>Alexander Pope</vt:lpstr>
      <vt:lpstr>Biography and Works</vt:lpstr>
      <vt:lpstr>Biography and Works Cont.</vt:lpstr>
      <vt:lpstr>Alexander Pope's Personality</vt:lpstr>
      <vt:lpstr>Historical Context and Environment</vt:lpstr>
      <vt:lpstr>Historical Context Cont.</vt:lpstr>
      <vt:lpstr>The Rape of the Lock</vt:lpstr>
      <vt:lpstr>The Rape of Lock - Satire </vt:lpstr>
      <vt:lpstr>The Rape of the Lock  - Symbolism</vt:lpstr>
      <vt:lpstr>The Rape of the Lock  - Symbolism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Alexander Pope</dc:title>
  <cp:lastModifiedBy>Faculty</cp:lastModifiedBy>
  <cp:revision>1</cp:revision>
  <dcterms:modified xsi:type="dcterms:W3CDTF">2013-01-28T22:58:23Z</dcterms:modified>
</cp:coreProperties>
</file>